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5" r:id="rId30"/>
    <p:sldId id="286" r:id="rId31"/>
  </p:sldIdLst>
  <p:sldSz cx="12192000" cy="6858000"/>
  <p:notesSz cx="6858000" cy="9144000"/>
  <p:embeddedFontLs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Oswald" pitchFamily="2" charset="77"/>
      <p:regular r:id="rId37"/>
      <p:bold r:id="rId38"/>
    </p:embeddedFont>
    <p:embeddedFont>
      <p:font typeface="Oswald Light" pitchFamily="2" charset="77"/>
      <p:regular r:id="rId39"/>
      <p:bold r:id="rId40"/>
    </p:embeddedFont>
    <p:embeddedFont>
      <p:font typeface="Oswald SemiBold" panose="020F0502020204030204" pitchFamily="34" charset="0"/>
      <p:regular r:id="rId41"/>
      <p:bold r:id="rId42"/>
    </p:embeddedFont>
    <p:embeddedFont>
      <p:font typeface="Roboto" panose="02000000000000000000" pitchFamily="2" charset="0"/>
      <p:regular r:id="rId43"/>
      <p:bold r:id="rId44"/>
      <p:italic r:id="rId45"/>
      <p:boldItalic r:id="rId46"/>
    </p:embeddedFont>
    <p:embeddedFont>
      <p:font typeface="Roboto Light" panose="020F0302020204030204" pitchFamily="34" charset="0"/>
      <p:regular r:id="rId47"/>
      <p:bold r:id="rId48"/>
      <p:italic r:id="rId49"/>
      <p:boldItalic r:id="rId50"/>
    </p:embeddedFont>
    <p:embeddedFont>
      <p:font typeface="Roboto Medium" panose="020F0502020204030204" pitchFamily="34" charset="0"/>
      <p:regular r:id="rId51"/>
      <p:bold r:id="rId52"/>
      <p:italic r:id="rId53"/>
      <p:boldItalic r:id="rId5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D44DFC4-9CDD-4D8D-94E9-78C4062FA988}">
  <a:tblStyle styleId="{1D44DFC4-9CDD-4D8D-94E9-78C4062FA988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/>
    <p:restoredTop sz="94613"/>
  </p:normalViewPr>
  <p:slideViewPr>
    <p:cSldViewPr snapToGrid="0">
      <p:cViewPr varScale="1">
        <p:scale>
          <a:sx n="96" d="100"/>
          <a:sy n="96" d="100"/>
        </p:scale>
        <p:origin x="912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font" Target="fonts/font18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font" Target="fonts/font21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0" Type="http://schemas.openxmlformats.org/officeDocument/2006/relationships/slide" Target="slides/slide19.xml"/><Relationship Id="rId41" Type="http://schemas.openxmlformats.org/officeDocument/2006/relationships/font" Target="fonts/font9.fntdata"/><Relationship Id="rId54" Type="http://schemas.openxmlformats.org/officeDocument/2006/relationships/font" Target="fonts/font2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font" Target="fonts/font17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52" Type="http://schemas.openxmlformats.org/officeDocument/2006/relationships/font" Target="fonts/font2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Google Shape;529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Google Shape;595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oliciajudicial.gob.ec/noticias/" TargetMode="External"/><Relationship Id="rId5" Type="http://schemas.openxmlformats.org/officeDocument/2006/relationships/image" Target="../media/image26.jp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hyperlink" Target="https://es.dreamstime.com/bolsas-de-evidencia-con-peines-un-caso-asesinato-prueba-concepto-imagen-image217535002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35.png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istockphoto.com/es/fotos/caras-de-miedo" TargetMode="External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blemosdeenfermeria.blogspot.com/2015/12/sistemas-de-trabajo-en-enfermeria.html" TargetMode="External"/><Relationship Id="rId5" Type="http://schemas.openxmlformats.org/officeDocument/2006/relationships/image" Target="../media/image18.jp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6750" y="5075783"/>
            <a:ext cx="10858500" cy="58861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11525250" y="6419850"/>
            <a:ext cx="28575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CA3AF"/>
                </a:solidFill>
                <a:latin typeface="Oswald Light"/>
                <a:ea typeface="Oswald Light"/>
                <a:cs typeface="Oswald Light"/>
                <a:sym typeface="Oswald Light"/>
              </a:rPr>
              <a:t>1 / 30</a:t>
            </a:r>
            <a:endParaRPr/>
          </a:p>
        </p:txBody>
      </p:sp>
      <p:pic>
        <p:nvPicPr>
          <p:cNvPr id="87" name="Google Shape;87;p1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750" y="1288851"/>
            <a:ext cx="108585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 txBox="1"/>
          <p:nvPr/>
        </p:nvSpPr>
        <p:spPr>
          <a:xfrm>
            <a:off x="395287" y="2694682"/>
            <a:ext cx="11401425" cy="117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 b="1" i="0" u="none" strike="noStrike" cap="none">
                <a:solidFill>
                  <a:srgbClr val="4338CA"/>
                </a:solidFill>
                <a:latin typeface="Oswald"/>
                <a:ea typeface="Oswald"/>
                <a:cs typeface="Oswald"/>
                <a:sym typeface="Oswald"/>
              </a:rPr>
              <a:t>ATENCIÓN PSICOLÓGICA, ACOMPAÑAMIENTO Y ASPECTOS LEGALES</a:t>
            </a:r>
            <a:endParaRPr/>
          </a:p>
        </p:txBody>
      </p:sp>
      <p:sp>
        <p:nvSpPr>
          <p:cNvPr id="90" name="Google Shape;90;p13"/>
          <p:cNvSpPr txBox="1"/>
          <p:nvPr/>
        </p:nvSpPr>
        <p:spPr>
          <a:xfrm>
            <a:off x="666750" y="4058542"/>
            <a:ext cx="10858500" cy="426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6B7280"/>
                </a:solidFill>
                <a:latin typeface="Roboto Light"/>
                <a:ea typeface="Roboto Light"/>
                <a:cs typeface="Roboto Light"/>
                <a:sym typeface="Roboto Light"/>
              </a:rPr>
              <a:t>Módulo Avanzado: Intervención en Crisis y Medicina Forense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6750" y="1600199"/>
            <a:ext cx="3429000" cy="3590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2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81500" y="1600200"/>
            <a:ext cx="3429000" cy="3590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96250" y="1600199"/>
            <a:ext cx="3429000" cy="3586367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22"/>
          <p:cNvSpPr txBox="1"/>
          <p:nvPr/>
        </p:nvSpPr>
        <p:spPr>
          <a:xfrm>
            <a:off x="666750" y="47625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4C1D95"/>
                </a:solidFill>
                <a:latin typeface="Oswald"/>
                <a:ea typeface="Oswald"/>
                <a:cs typeface="Oswald"/>
                <a:sym typeface="Oswald"/>
              </a:rPr>
              <a:t>DINÁMICA FAMILIAR Y VICTIMIZACIÓN SECUNDARIA</a:t>
            </a:r>
            <a:endParaRPr/>
          </a:p>
        </p:txBody>
      </p:sp>
      <p:sp>
        <p:nvSpPr>
          <p:cNvPr id="252" name="Google Shape;252;p22"/>
          <p:cNvSpPr/>
          <p:nvPr/>
        </p:nvSpPr>
        <p:spPr>
          <a:xfrm>
            <a:off x="666750" y="1143000"/>
            <a:ext cx="10858500" cy="2857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22"/>
          <p:cNvSpPr txBox="1"/>
          <p:nvPr/>
        </p:nvSpPr>
        <p:spPr>
          <a:xfrm>
            <a:off x="11458575" y="6419850"/>
            <a:ext cx="352425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CA3AF"/>
                </a:solidFill>
                <a:latin typeface="Oswald Light"/>
                <a:ea typeface="Oswald Light"/>
                <a:cs typeface="Oswald Light"/>
                <a:sym typeface="Oswald Light"/>
              </a:rPr>
              <a:t>10 / 30</a:t>
            </a:r>
            <a:endParaRPr/>
          </a:p>
        </p:txBody>
      </p:sp>
      <p:sp>
        <p:nvSpPr>
          <p:cNvPr id="254" name="Google Shape;254;p22"/>
          <p:cNvSpPr txBox="1"/>
          <p:nvPr/>
        </p:nvSpPr>
        <p:spPr>
          <a:xfrm>
            <a:off x="962025" y="1933575"/>
            <a:ext cx="2980372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TRAUMA VICARIO</a:t>
            </a:r>
            <a:endParaRPr/>
          </a:p>
        </p:txBody>
      </p:sp>
      <p:sp>
        <p:nvSpPr>
          <p:cNvPr id="255" name="Google Shape;255;p22"/>
          <p:cNvSpPr txBox="1"/>
          <p:nvPr/>
        </p:nvSpPr>
        <p:spPr>
          <a:xfrm>
            <a:off x="962025" y="2390775"/>
            <a:ext cx="2838450" cy="2659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La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familia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sufre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estrés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traumático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secundario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Pueden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experimentar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culpa ("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debí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protegerla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") o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ira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proyectada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al personal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médico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 dirty="0"/>
          </a:p>
        </p:txBody>
      </p:sp>
      <p:sp>
        <p:nvSpPr>
          <p:cNvPr id="256" name="Google Shape;256;p22"/>
          <p:cNvSpPr txBox="1"/>
          <p:nvPr/>
        </p:nvSpPr>
        <p:spPr>
          <a:xfrm>
            <a:off x="4676775" y="1933575"/>
            <a:ext cx="2980372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COLUSIÓN FAMILIAR</a:t>
            </a:r>
            <a:endParaRPr/>
          </a:p>
        </p:txBody>
      </p:sp>
      <p:sp>
        <p:nvSpPr>
          <p:cNvPr id="257" name="Google Shape;257;p22"/>
          <p:cNvSpPr txBox="1"/>
          <p:nvPr/>
        </p:nvSpPr>
        <p:spPr>
          <a:xfrm>
            <a:off x="4676775" y="2390775"/>
            <a:ext cx="2838450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veces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familia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oculta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diagnósticos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o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pronósticos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al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paciente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("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Pacto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Silencio").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Esto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genera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desconfianza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y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ansiedad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 dirty="0"/>
          </a:p>
        </p:txBody>
      </p:sp>
      <p:sp>
        <p:nvSpPr>
          <p:cNvPr id="258" name="Google Shape;258;p22"/>
          <p:cNvSpPr txBox="1"/>
          <p:nvPr/>
        </p:nvSpPr>
        <p:spPr>
          <a:xfrm>
            <a:off x="8391525" y="1933575"/>
            <a:ext cx="2980372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ROL DEL AGRESOR</a:t>
            </a:r>
            <a:endParaRPr/>
          </a:p>
        </p:txBody>
      </p:sp>
      <p:sp>
        <p:nvSpPr>
          <p:cNvPr id="259" name="Google Shape;259;p22"/>
          <p:cNvSpPr txBox="1"/>
          <p:nvPr/>
        </p:nvSpPr>
        <p:spPr>
          <a:xfrm>
            <a:off x="8391525" y="2390775"/>
            <a:ext cx="2838450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Verificar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que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agresor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no sea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quien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acompaña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al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paciente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Violencia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Intrafamiliar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).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Restricción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visitas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estricta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oogle Shape;264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23"/>
          <p:cNvSpPr txBox="1"/>
          <p:nvPr/>
        </p:nvSpPr>
        <p:spPr>
          <a:xfrm>
            <a:off x="666750" y="47625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4C1D95"/>
                </a:solidFill>
                <a:latin typeface="Oswald"/>
                <a:ea typeface="Oswald"/>
                <a:cs typeface="Oswald"/>
                <a:sym typeface="Oswald"/>
              </a:rPr>
              <a:t>CUIDANDO AL CUIDADOR (EQUIPO DE SALUD)</a:t>
            </a:r>
            <a:endParaRPr/>
          </a:p>
        </p:txBody>
      </p:sp>
      <p:sp>
        <p:nvSpPr>
          <p:cNvPr id="266" name="Google Shape;266;p23"/>
          <p:cNvSpPr/>
          <p:nvPr/>
        </p:nvSpPr>
        <p:spPr>
          <a:xfrm>
            <a:off x="666750" y="1143000"/>
            <a:ext cx="10858500" cy="2857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23"/>
          <p:cNvSpPr txBox="1"/>
          <p:nvPr/>
        </p:nvSpPr>
        <p:spPr>
          <a:xfrm>
            <a:off x="11477625" y="6419850"/>
            <a:ext cx="333375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CA3AF"/>
                </a:solidFill>
                <a:latin typeface="Oswald Light"/>
                <a:ea typeface="Oswald Light"/>
                <a:cs typeface="Oswald Light"/>
                <a:sym typeface="Oswald Light"/>
              </a:rPr>
              <a:t>11 / 30</a:t>
            </a:r>
            <a:endParaRPr/>
          </a:p>
        </p:txBody>
      </p:sp>
      <p:sp>
        <p:nvSpPr>
          <p:cNvPr id="268" name="Google Shape;268;p23"/>
          <p:cNvSpPr txBox="1"/>
          <p:nvPr/>
        </p:nvSpPr>
        <p:spPr>
          <a:xfrm>
            <a:off x="666750" y="1441236"/>
            <a:ext cx="108585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Atender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quemaduras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químicas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graves genera alto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impacto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emocional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staff.</a:t>
            </a:r>
            <a:endParaRPr sz="2000" dirty="0"/>
          </a:p>
        </p:txBody>
      </p:sp>
      <p:sp>
        <p:nvSpPr>
          <p:cNvPr id="269" name="Google Shape;269;p23"/>
          <p:cNvSpPr txBox="1"/>
          <p:nvPr/>
        </p:nvSpPr>
        <p:spPr>
          <a:xfrm>
            <a:off x="1047750" y="2141190"/>
            <a:ext cx="1047750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Fatiga</a:t>
            </a: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por</a:t>
            </a: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Compasión</a:t>
            </a: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Agotamiento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emocional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por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exposición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continua al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sufrimiento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extremo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y 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injusticia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del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ataque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  <p:sp>
        <p:nvSpPr>
          <p:cNvPr id="270" name="Google Shape;270;p23"/>
          <p:cNvSpPr txBox="1"/>
          <p:nvPr/>
        </p:nvSpPr>
        <p:spPr>
          <a:xfrm>
            <a:off x="1128712" y="3455060"/>
            <a:ext cx="1047750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Debriefing (</a:t>
            </a:r>
            <a:r>
              <a:rPr lang="en-US" sz="20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Desactivación</a:t>
            </a: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):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Reuniones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post-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turno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tras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casos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graves para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ventilar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emociones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guiadas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por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psicología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).</a:t>
            </a:r>
            <a:endParaRPr sz="2000" dirty="0"/>
          </a:p>
        </p:txBody>
      </p:sp>
      <p:sp>
        <p:nvSpPr>
          <p:cNvPr id="271" name="Google Shape;271;p23"/>
          <p:cNvSpPr txBox="1"/>
          <p:nvPr/>
        </p:nvSpPr>
        <p:spPr>
          <a:xfrm>
            <a:off x="1128712" y="4535195"/>
            <a:ext cx="1047750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Rotación</a:t>
            </a: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Evitar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que 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misma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enfermera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cure al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mismo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paciente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quemado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por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semanas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consecutivas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sin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descanso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  <p:pic>
        <p:nvPicPr>
          <p:cNvPr id="272" name="Google Shape;272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9514" y="2325062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5774" y="3643376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7372" y="4727227"/>
            <a:ext cx="190500" cy="20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2E81"/>
        </a:solidFill>
        <a:effectLst/>
      </p:bgPr>
    </p:bg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24"/>
          <p:cNvSpPr txBox="1"/>
          <p:nvPr/>
        </p:nvSpPr>
        <p:spPr>
          <a:xfrm>
            <a:off x="395287" y="2630834"/>
            <a:ext cx="11401425" cy="847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ASPECTOS LEGALES Y FORENSES</a:t>
            </a:r>
            <a:endParaRPr/>
          </a:p>
        </p:txBody>
      </p:sp>
      <p:sp>
        <p:nvSpPr>
          <p:cNvPr id="281" name="Google Shape;281;p24"/>
          <p:cNvSpPr txBox="1"/>
          <p:nvPr/>
        </p:nvSpPr>
        <p:spPr>
          <a:xfrm>
            <a:off x="666750" y="3716684"/>
            <a:ext cx="10858500" cy="39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0" i="0" u="none" strike="noStrike" cap="none">
                <a:solidFill>
                  <a:srgbClr val="A5B4FC"/>
                </a:solidFill>
                <a:latin typeface="Roboto"/>
                <a:ea typeface="Roboto"/>
                <a:cs typeface="Roboto"/>
                <a:sym typeface="Roboto"/>
              </a:rPr>
              <a:t>El Rol del Personal de Salud en la Justicia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p2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2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6750" y="1600199"/>
            <a:ext cx="10858500" cy="3206197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25"/>
          <p:cNvSpPr txBox="1"/>
          <p:nvPr/>
        </p:nvSpPr>
        <p:spPr>
          <a:xfrm>
            <a:off x="666750" y="47625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4C1D95"/>
                </a:solidFill>
                <a:latin typeface="Oswald"/>
                <a:ea typeface="Oswald"/>
                <a:cs typeface="Oswald"/>
                <a:sym typeface="Oswald"/>
              </a:rPr>
              <a:t>EL DEBER DE DENUNCIA (MARCO LEGAL)</a:t>
            </a:r>
            <a:endParaRPr/>
          </a:p>
        </p:txBody>
      </p:sp>
      <p:sp>
        <p:nvSpPr>
          <p:cNvPr id="289" name="Google Shape;289;p25"/>
          <p:cNvSpPr/>
          <p:nvPr/>
        </p:nvSpPr>
        <p:spPr>
          <a:xfrm>
            <a:off x="666750" y="1143000"/>
            <a:ext cx="10858500" cy="2857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25"/>
          <p:cNvSpPr txBox="1"/>
          <p:nvPr/>
        </p:nvSpPr>
        <p:spPr>
          <a:xfrm>
            <a:off x="11458575" y="6419850"/>
            <a:ext cx="352425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CA3AF"/>
                </a:solidFill>
                <a:latin typeface="Oswald Light"/>
                <a:ea typeface="Oswald Light"/>
                <a:cs typeface="Oswald Light"/>
                <a:sym typeface="Oswald Light"/>
              </a:rPr>
              <a:t>13 / 30</a:t>
            </a:r>
            <a:endParaRPr/>
          </a:p>
        </p:txBody>
      </p:sp>
      <p:sp>
        <p:nvSpPr>
          <p:cNvPr id="291" name="Google Shape;291;p25"/>
          <p:cNvSpPr txBox="1"/>
          <p:nvPr/>
        </p:nvSpPr>
        <p:spPr>
          <a:xfrm>
            <a:off x="666750" y="5233755"/>
            <a:ext cx="108585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1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La </a:t>
            </a:r>
            <a:r>
              <a:rPr lang="en-US" sz="2000" b="0" i="1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omisión</a:t>
            </a:r>
            <a:r>
              <a:rPr lang="en-US" sz="2000" b="0" i="1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000" b="0" i="1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denuncia</a:t>
            </a:r>
            <a:r>
              <a:rPr lang="en-US" sz="2000" b="0" i="1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es un </a:t>
            </a:r>
            <a:r>
              <a:rPr lang="en-US" sz="2000" b="0" i="1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delito</a:t>
            </a:r>
            <a:r>
              <a:rPr lang="en-US" sz="2000" b="0" i="1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penal para </a:t>
            </a:r>
            <a:r>
              <a:rPr lang="en-US" sz="2000" b="0" i="1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2000" b="0" i="1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1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servidor</a:t>
            </a:r>
            <a:r>
              <a:rPr lang="en-US" sz="2000" b="0" i="1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1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público</a:t>
            </a:r>
            <a:r>
              <a:rPr lang="en-US" sz="2000" b="0" i="1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y </a:t>
            </a:r>
            <a:r>
              <a:rPr lang="en-US" sz="2000" b="0" i="1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2000" b="0" i="1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personal de </a:t>
            </a:r>
            <a:r>
              <a:rPr lang="en-US" sz="2000" b="0" i="1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salud</a:t>
            </a:r>
            <a:r>
              <a:rPr lang="en-US" sz="2000" b="0" i="1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  <p:sp>
        <p:nvSpPr>
          <p:cNvPr id="292" name="Google Shape;292;p25"/>
          <p:cNvSpPr txBox="1"/>
          <p:nvPr/>
        </p:nvSpPr>
        <p:spPr>
          <a:xfrm>
            <a:off x="962025" y="1933575"/>
            <a:ext cx="10781347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CÓDIGO DE PROCEDIMIENTO PENAL (ART. 67)</a:t>
            </a:r>
            <a:endParaRPr/>
          </a:p>
        </p:txBody>
      </p:sp>
      <p:sp>
        <p:nvSpPr>
          <p:cNvPr id="293" name="Google Shape;293;p25"/>
          <p:cNvSpPr txBox="1"/>
          <p:nvPr/>
        </p:nvSpPr>
        <p:spPr>
          <a:xfrm>
            <a:off x="962025" y="2390775"/>
            <a:ext cx="1026795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"Toda persona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debe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denunciar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a 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autoridad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los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delitos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cuya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comisión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tenga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conocimiento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y que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deban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investigarse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oficio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".</a:t>
            </a:r>
            <a:endParaRPr sz="2000" dirty="0"/>
          </a:p>
        </p:txBody>
      </p:sp>
      <p:sp>
        <p:nvSpPr>
          <p:cNvPr id="294" name="Google Shape;294;p25"/>
          <p:cNvSpPr txBox="1"/>
          <p:nvPr/>
        </p:nvSpPr>
        <p:spPr>
          <a:xfrm>
            <a:off x="962025" y="3448606"/>
            <a:ext cx="1026795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Exoneración</a:t>
            </a: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del </a:t>
            </a:r>
            <a:r>
              <a:rPr lang="en-US" sz="20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Secreto</a:t>
            </a: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Profesional</a:t>
            </a: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casos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violencia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delito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),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deber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proteger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a 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víctima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y 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sociedad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prima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sobre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secreto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médico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Google Shape;299;p2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26"/>
          <p:cNvSpPr txBox="1"/>
          <p:nvPr/>
        </p:nvSpPr>
        <p:spPr>
          <a:xfrm>
            <a:off x="666750" y="47625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4C1D95"/>
                </a:solidFill>
                <a:latin typeface="Oswald"/>
                <a:ea typeface="Oswald"/>
                <a:cs typeface="Oswald"/>
                <a:sym typeface="Oswald"/>
              </a:rPr>
              <a:t>ACTIVACIÓN DE LA NOTICIA CRIMINAL</a:t>
            </a:r>
            <a:endParaRPr/>
          </a:p>
        </p:txBody>
      </p:sp>
      <p:sp>
        <p:nvSpPr>
          <p:cNvPr id="301" name="Google Shape;301;p26"/>
          <p:cNvSpPr/>
          <p:nvPr/>
        </p:nvSpPr>
        <p:spPr>
          <a:xfrm>
            <a:off x="666750" y="1143000"/>
            <a:ext cx="10858500" cy="2857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26"/>
          <p:cNvSpPr txBox="1"/>
          <p:nvPr/>
        </p:nvSpPr>
        <p:spPr>
          <a:xfrm>
            <a:off x="11458575" y="6419850"/>
            <a:ext cx="352425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CA3AF"/>
                </a:solidFill>
                <a:latin typeface="Oswald Light"/>
                <a:ea typeface="Oswald Light"/>
                <a:cs typeface="Oswald Light"/>
                <a:sym typeface="Oswald Light"/>
              </a:rPr>
              <a:t>14 / 30</a:t>
            </a:r>
            <a:endParaRPr/>
          </a:p>
        </p:txBody>
      </p:sp>
      <p:sp>
        <p:nvSpPr>
          <p:cNvPr id="303" name="Google Shape;303;p26"/>
          <p:cNvSpPr txBox="1"/>
          <p:nvPr/>
        </p:nvSpPr>
        <p:spPr>
          <a:xfrm>
            <a:off x="666750" y="2627918"/>
            <a:ext cx="5450681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¿CÓMO SE HACE DESDE URGENCIAS?</a:t>
            </a:r>
            <a:endParaRPr dirty="0"/>
          </a:p>
        </p:txBody>
      </p:sp>
      <p:pic>
        <p:nvPicPr>
          <p:cNvPr id="304" name="Google Shape;304;p2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91562" y="3440459"/>
            <a:ext cx="476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26"/>
          <p:cNvSpPr txBox="1"/>
          <p:nvPr/>
        </p:nvSpPr>
        <p:spPr>
          <a:xfrm>
            <a:off x="6629400" y="3916709"/>
            <a:ext cx="4600575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No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requiere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que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paciente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ponga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denuncia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primero. </a:t>
            </a:r>
            <a:r>
              <a:rPr lang="en-US" sz="2000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La </a:t>
            </a:r>
            <a:r>
              <a:rPr lang="en-US" sz="2000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institución</a:t>
            </a:r>
            <a:r>
              <a:rPr lang="en-US" sz="2000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notifica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hecho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criminal.</a:t>
            </a:r>
            <a:endParaRPr sz="2000" dirty="0"/>
          </a:p>
        </p:txBody>
      </p:sp>
      <p:sp>
        <p:nvSpPr>
          <p:cNvPr id="306" name="Google Shape;306;p26"/>
          <p:cNvSpPr txBox="1"/>
          <p:nvPr/>
        </p:nvSpPr>
        <p:spPr>
          <a:xfrm>
            <a:off x="904875" y="3612892"/>
            <a:ext cx="1428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1.</a:t>
            </a:r>
            <a:endParaRPr/>
          </a:p>
        </p:txBody>
      </p:sp>
      <p:sp>
        <p:nvSpPr>
          <p:cNvPr id="307" name="Google Shape;307;p26"/>
          <p:cNvSpPr txBox="1"/>
          <p:nvPr/>
        </p:nvSpPr>
        <p:spPr>
          <a:xfrm>
            <a:off x="1047748" y="3455442"/>
            <a:ext cx="4810125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87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Llamada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inmediata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al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cuadrante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Policía / CTI / SIJIN.</a:t>
            </a:r>
            <a:endParaRPr sz="1800" dirty="0"/>
          </a:p>
        </p:txBody>
      </p:sp>
      <p:sp>
        <p:nvSpPr>
          <p:cNvPr id="308" name="Google Shape;308;p26"/>
          <p:cNvSpPr txBox="1"/>
          <p:nvPr/>
        </p:nvSpPr>
        <p:spPr>
          <a:xfrm>
            <a:off x="904875" y="4549791"/>
            <a:ext cx="1428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2.</a:t>
            </a:r>
            <a:endParaRPr dirty="0"/>
          </a:p>
        </p:txBody>
      </p:sp>
      <p:sp>
        <p:nvSpPr>
          <p:cNvPr id="309" name="Google Shape;309;p26"/>
          <p:cNvSpPr txBox="1"/>
          <p:nvPr/>
        </p:nvSpPr>
        <p:spPr>
          <a:xfrm>
            <a:off x="1047749" y="4326314"/>
            <a:ext cx="4810125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87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Registro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Historia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Clínica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la hora de aviso y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nombre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del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funcionario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que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recibe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 dirty="0"/>
          </a:p>
        </p:txBody>
      </p:sp>
      <p:sp>
        <p:nvSpPr>
          <p:cNvPr id="310" name="Google Shape;310;p26"/>
          <p:cNvSpPr txBox="1"/>
          <p:nvPr/>
        </p:nvSpPr>
        <p:spPr>
          <a:xfrm>
            <a:off x="944631" y="5389919"/>
            <a:ext cx="1428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3.</a:t>
            </a:r>
            <a:endParaRPr dirty="0"/>
          </a:p>
        </p:txBody>
      </p:sp>
      <p:sp>
        <p:nvSpPr>
          <p:cNvPr id="311" name="Google Shape;311;p26"/>
          <p:cNvSpPr txBox="1"/>
          <p:nvPr/>
        </p:nvSpPr>
        <p:spPr>
          <a:xfrm>
            <a:off x="1047749" y="5213694"/>
            <a:ext cx="4810125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87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Llenado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ficha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SIVIGILA (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Violencia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Género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/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Químicos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).</a:t>
            </a:r>
            <a:endParaRPr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p2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2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6750" y="1988790"/>
            <a:ext cx="3429000" cy="2702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2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81500" y="1988790"/>
            <a:ext cx="3429000" cy="2702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2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96250" y="1988790"/>
            <a:ext cx="3429000" cy="2702480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27"/>
          <p:cNvSpPr txBox="1"/>
          <p:nvPr/>
        </p:nvSpPr>
        <p:spPr>
          <a:xfrm>
            <a:off x="666750" y="47625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4C1D95"/>
                </a:solidFill>
                <a:latin typeface="Oswald"/>
                <a:ea typeface="Oswald"/>
                <a:cs typeface="Oswald"/>
                <a:sym typeface="Oswald"/>
              </a:rPr>
              <a:t>CADENA DE CUSTODIA I: DEFINICIÓN Y PRINCIPIOS</a:t>
            </a:r>
            <a:endParaRPr/>
          </a:p>
        </p:txBody>
      </p:sp>
      <p:sp>
        <p:nvSpPr>
          <p:cNvPr id="321" name="Google Shape;321;p27"/>
          <p:cNvSpPr/>
          <p:nvPr/>
        </p:nvSpPr>
        <p:spPr>
          <a:xfrm>
            <a:off x="666750" y="1143000"/>
            <a:ext cx="10858500" cy="2857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27"/>
          <p:cNvSpPr txBox="1"/>
          <p:nvPr/>
        </p:nvSpPr>
        <p:spPr>
          <a:xfrm>
            <a:off x="11458575" y="6419850"/>
            <a:ext cx="352425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CA3AF"/>
                </a:solidFill>
                <a:latin typeface="Oswald Light"/>
                <a:ea typeface="Oswald Light"/>
                <a:cs typeface="Oswald Light"/>
                <a:sym typeface="Oswald Light"/>
              </a:rPr>
              <a:t>15 / 30</a:t>
            </a:r>
            <a:endParaRPr/>
          </a:p>
        </p:txBody>
      </p:sp>
      <p:sp>
        <p:nvSpPr>
          <p:cNvPr id="323" name="Google Shape;323;p27"/>
          <p:cNvSpPr txBox="1"/>
          <p:nvPr/>
        </p:nvSpPr>
        <p:spPr>
          <a:xfrm>
            <a:off x="666750" y="1382047"/>
            <a:ext cx="108585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Sistema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documentado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que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garantiza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20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autenticidad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y </a:t>
            </a:r>
            <a:r>
              <a:rPr lang="en-US" sz="20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mismidad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prueba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  <p:sp>
        <p:nvSpPr>
          <p:cNvPr id="324" name="Google Shape;324;p27"/>
          <p:cNvSpPr txBox="1"/>
          <p:nvPr/>
        </p:nvSpPr>
        <p:spPr>
          <a:xfrm>
            <a:off x="962025" y="2322165"/>
            <a:ext cx="2980372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IDENTIDAD</a:t>
            </a:r>
            <a:endParaRPr/>
          </a:p>
        </p:txBody>
      </p:sp>
      <p:sp>
        <p:nvSpPr>
          <p:cNvPr id="325" name="Google Shape;325;p27"/>
          <p:cNvSpPr txBox="1"/>
          <p:nvPr/>
        </p:nvSpPr>
        <p:spPr>
          <a:xfrm>
            <a:off x="962025" y="2779365"/>
            <a:ext cx="283845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¿Es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este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mismo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objeto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que se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recolectó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escena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?</a:t>
            </a:r>
            <a:endParaRPr sz="2000" dirty="0"/>
          </a:p>
        </p:txBody>
      </p:sp>
      <p:sp>
        <p:nvSpPr>
          <p:cNvPr id="326" name="Google Shape;326;p27"/>
          <p:cNvSpPr txBox="1"/>
          <p:nvPr/>
        </p:nvSpPr>
        <p:spPr>
          <a:xfrm>
            <a:off x="4676775" y="2322165"/>
            <a:ext cx="2980372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INTEGRIDAD</a:t>
            </a:r>
            <a:endParaRPr/>
          </a:p>
        </p:txBody>
      </p:sp>
      <p:sp>
        <p:nvSpPr>
          <p:cNvPr id="327" name="Google Shape;327;p27"/>
          <p:cNvSpPr txBox="1"/>
          <p:nvPr/>
        </p:nvSpPr>
        <p:spPr>
          <a:xfrm>
            <a:off x="4676775" y="2779365"/>
            <a:ext cx="283845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¿El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objeto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no ha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sido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alterado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contaminado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o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destruido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?</a:t>
            </a:r>
            <a:endParaRPr sz="2000" dirty="0"/>
          </a:p>
        </p:txBody>
      </p:sp>
      <p:sp>
        <p:nvSpPr>
          <p:cNvPr id="328" name="Google Shape;328;p27"/>
          <p:cNvSpPr txBox="1"/>
          <p:nvPr/>
        </p:nvSpPr>
        <p:spPr>
          <a:xfrm>
            <a:off x="8391525" y="2322165"/>
            <a:ext cx="2980372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PRESERVACIÓN</a:t>
            </a:r>
            <a:endParaRPr/>
          </a:p>
        </p:txBody>
      </p:sp>
      <p:sp>
        <p:nvSpPr>
          <p:cNvPr id="329" name="Google Shape;329;p27"/>
          <p:cNvSpPr txBox="1"/>
          <p:nvPr/>
        </p:nvSpPr>
        <p:spPr>
          <a:xfrm>
            <a:off x="8391525" y="2779365"/>
            <a:ext cx="2838450" cy="196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¿Se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almacenó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condiciones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adecuadas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para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evitar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su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degradación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?</a:t>
            </a:r>
            <a:endParaRPr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Google Shape;334;p2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2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2181225"/>
            <a:ext cx="5191125" cy="3619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28"/>
          <p:cNvSpPr txBox="1"/>
          <p:nvPr/>
        </p:nvSpPr>
        <p:spPr>
          <a:xfrm>
            <a:off x="666750" y="47625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4C1D95"/>
                </a:solidFill>
                <a:latin typeface="Oswald"/>
                <a:ea typeface="Oswald"/>
                <a:cs typeface="Oswald"/>
                <a:sym typeface="Oswald"/>
              </a:rPr>
              <a:t>CADENA DE CUSTODIA II: RECOLECCIÓN TÉCNICA</a:t>
            </a:r>
            <a:endParaRPr/>
          </a:p>
        </p:txBody>
      </p:sp>
      <p:sp>
        <p:nvSpPr>
          <p:cNvPr id="337" name="Google Shape;337;p28"/>
          <p:cNvSpPr/>
          <p:nvPr/>
        </p:nvSpPr>
        <p:spPr>
          <a:xfrm>
            <a:off x="666750" y="1143000"/>
            <a:ext cx="10858500" cy="2857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28"/>
          <p:cNvSpPr txBox="1"/>
          <p:nvPr/>
        </p:nvSpPr>
        <p:spPr>
          <a:xfrm>
            <a:off x="11458575" y="6419850"/>
            <a:ext cx="352425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CA3AF"/>
                </a:solidFill>
                <a:latin typeface="Oswald Light"/>
                <a:ea typeface="Oswald Light"/>
                <a:cs typeface="Oswald Light"/>
                <a:sym typeface="Oswald Light"/>
              </a:rPr>
              <a:t>16 / 30</a:t>
            </a:r>
            <a:endParaRPr/>
          </a:p>
        </p:txBody>
      </p:sp>
      <p:sp>
        <p:nvSpPr>
          <p:cNvPr id="339" name="Google Shape;339;p28"/>
          <p:cNvSpPr txBox="1"/>
          <p:nvPr/>
        </p:nvSpPr>
        <p:spPr>
          <a:xfrm>
            <a:off x="645319" y="2518171"/>
            <a:ext cx="545068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PROCEDIMIENTO DE "STRIP" FORENSE</a:t>
            </a:r>
            <a:endParaRPr sz="2000" dirty="0"/>
          </a:p>
        </p:txBody>
      </p:sp>
      <p:pic>
        <p:nvPicPr>
          <p:cNvPr id="340" name="Google Shape;340;p28"/>
          <p:cNvPicPr preferRelativeResize="0"/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/>
        </p:blipFill>
        <p:spPr>
          <a:xfrm>
            <a:off x="6334125" y="2260600"/>
            <a:ext cx="5191125" cy="3460750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28"/>
          <p:cNvSpPr txBox="1"/>
          <p:nvPr/>
        </p:nvSpPr>
        <p:spPr>
          <a:xfrm>
            <a:off x="1047750" y="3262312"/>
            <a:ext cx="4810125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Usar guantes limpios (doble par) antes de tocar la ropa.</a:t>
            </a:r>
            <a:endParaRPr/>
          </a:p>
        </p:txBody>
      </p:sp>
      <p:sp>
        <p:nvSpPr>
          <p:cNvPr id="342" name="Google Shape;342;p28"/>
          <p:cNvSpPr txBox="1"/>
          <p:nvPr/>
        </p:nvSpPr>
        <p:spPr>
          <a:xfrm>
            <a:off x="1047750" y="3679477"/>
            <a:ext cx="4810125" cy="54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Al cortar la ropa, evitar cortar a través de manchas visibles o agujeros (altera el patrón de salpicadura).</a:t>
            </a:r>
            <a:endParaRPr/>
          </a:p>
        </p:txBody>
      </p:sp>
      <p:sp>
        <p:nvSpPr>
          <p:cNvPr id="343" name="Google Shape;343;p28"/>
          <p:cNvSpPr txBox="1"/>
          <p:nvPr/>
        </p:nvSpPr>
        <p:spPr>
          <a:xfrm>
            <a:off x="1047750" y="4370933"/>
            <a:ext cx="4810125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No sacudir la ropa (dispersa micropartículas del químico).</a:t>
            </a:r>
            <a:endParaRPr/>
          </a:p>
        </p:txBody>
      </p:sp>
      <p:sp>
        <p:nvSpPr>
          <p:cNvPr id="344" name="Google Shape;344;p28"/>
          <p:cNvSpPr txBox="1"/>
          <p:nvPr/>
        </p:nvSpPr>
        <p:spPr>
          <a:xfrm>
            <a:off x="1047750" y="4788098"/>
            <a:ext cx="4810125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No dejar la ropa en el suelo (contaminación cruzada).</a:t>
            </a:r>
            <a:endParaRPr/>
          </a:p>
        </p:txBody>
      </p:sp>
      <p:pic>
        <p:nvPicPr>
          <p:cNvPr id="345" name="Google Shape;345;p28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66750" y="3300412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28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66750" y="3717577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28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66750" y="4409033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28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66750" y="4826198"/>
            <a:ext cx="190500" cy="20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Google Shape;353;p2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2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6750" y="1600200"/>
            <a:ext cx="10858500" cy="1474440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29"/>
          <p:cNvSpPr txBox="1"/>
          <p:nvPr/>
        </p:nvSpPr>
        <p:spPr>
          <a:xfrm>
            <a:off x="666750" y="47625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4C1D95"/>
                </a:solidFill>
                <a:latin typeface="Oswald"/>
                <a:ea typeface="Oswald"/>
                <a:cs typeface="Oswald"/>
                <a:sym typeface="Oswald"/>
              </a:rPr>
              <a:t>CADENA DE CUSTODIA III: EMBALAJE</a:t>
            </a:r>
            <a:endParaRPr/>
          </a:p>
        </p:txBody>
      </p:sp>
      <p:sp>
        <p:nvSpPr>
          <p:cNvPr id="356" name="Google Shape;356;p29"/>
          <p:cNvSpPr/>
          <p:nvPr/>
        </p:nvSpPr>
        <p:spPr>
          <a:xfrm>
            <a:off x="666750" y="1143000"/>
            <a:ext cx="10858500" cy="2857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29"/>
          <p:cNvSpPr txBox="1"/>
          <p:nvPr/>
        </p:nvSpPr>
        <p:spPr>
          <a:xfrm>
            <a:off x="11477625" y="6419850"/>
            <a:ext cx="333375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CA3AF"/>
                </a:solidFill>
                <a:latin typeface="Oswald Light"/>
                <a:ea typeface="Oswald Light"/>
                <a:cs typeface="Oswald Light"/>
                <a:sym typeface="Oswald Light"/>
              </a:rPr>
              <a:t>17 / 30</a:t>
            </a:r>
            <a:endParaRPr/>
          </a:p>
        </p:txBody>
      </p:sp>
      <p:sp>
        <p:nvSpPr>
          <p:cNvPr id="358" name="Google Shape;358;p29"/>
          <p:cNvSpPr txBox="1"/>
          <p:nvPr/>
        </p:nvSpPr>
        <p:spPr>
          <a:xfrm>
            <a:off x="1047750" y="1933575"/>
            <a:ext cx="10691336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REGLA DE ORO: ¡BOLSAS DE PAPEL!</a:t>
            </a:r>
            <a:endParaRPr/>
          </a:p>
        </p:txBody>
      </p:sp>
      <p:sp>
        <p:nvSpPr>
          <p:cNvPr id="359" name="Google Shape;359;p29"/>
          <p:cNvSpPr txBox="1"/>
          <p:nvPr/>
        </p:nvSpPr>
        <p:spPr>
          <a:xfrm>
            <a:off x="1047750" y="2390775"/>
            <a:ext cx="10182225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Nunca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usar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bolsas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plásticas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para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ropa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húmeda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con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químicos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o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sangre</a:t>
            </a:r>
            <a:r>
              <a:rPr lang="en-US" sz="135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dirty="0"/>
          </a:p>
        </p:txBody>
      </p:sp>
      <p:sp>
        <p:nvSpPr>
          <p:cNvPr id="360" name="Google Shape;360;p29"/>
          <p:cNvSpPr txBox="1"/>
          <p:nvPr/>
        </p:nvSpPr>
        <p:spPr>
          <a:xfrm>
            <a:off x="688181" y="3576637"/>
            <a:ext cx="5450681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¿POR QUÉ PAPEL?</a:t>
            </a:r>
            <a:endParaRPr dirty="0"/>
          </a:p>
        </p:txBody>
      </p:sp>
      <p:sp>
        <p:nvSpPr>
          <p:cNvPr id="361" name="Google Shape;361;p29"/>
          <p:cNvSpPr txBox="1"/>
          <p:nvPr/>
        </p:nvSpPr>
        <p:spPr>
          <a:xfrm>
            <a:off x="688181" y="4128359"/>
            <a:ext cx="5191125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El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papel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permite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transpiración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y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secado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natural. El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plástico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genera "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efecto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invernadero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" (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calor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+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humedad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) que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favorece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crecimiento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hongos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/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bacterias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que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destruyen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ADN y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alteran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estructura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química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del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agente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 dirty="0"/>
          </a:p>
        </p:txBody>
      </p:sp>
      <p:sp>
        <p:nvSpPr>
          <p:cNvPr id="362" name="Google Shape;362;p29"/>
          <p:cNvSpPr txBox="1"/>
          <p:nvPr/>
        </p:nvSpPr>
        <p:spPr>
          <a:xfrm>
            <a:off x="6360319" y="3526185"/>
            <a:ext cx="5450681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ROTULADO</a:t>
            </a:r>
            <a:endParaRPr/>
          </a:p>
        </p:txBody>
      </p:sp>
      <p:sp>
        <p:nvSpPr>
          <p:cNvPr id="363" name="Google Shape;363;p29"/>
          <p:cNvSpPr txBox="1"/>
          <p:nvPr/>
        </p:nvSpPr>
        <p:spPr>
          <a:xfrm>
            <a:off x="6312696" y="4227656"/>
            <a:ext cx="5191125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Rótulo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oficial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Cadena de Custodia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adherido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o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escrito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bolsa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 (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Cerrar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con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cinta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seguridad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firmar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sobre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cinta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).</a:t>
            </a:r>
            <a:endParaRPr sz="2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p3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30"/>
          <p:cNvSpPr txBox="1"/>
          <p:nvPr/>
        </p:nvSpPr>
        <p:spPr>
          <a:xfrm>
            <a:off x="666750" y="47625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4C1D95"/>
                </a:solidFill>
                <a:latin typeface="Oswald"/>
                <a:ea typeface="Oswald"/>
                <a:cs typeface="Oswald"/>
                <a:sym typeface="Oswald"/>
              </a:rPr>
              <a:t>DOCUMENTACIÓN MÉDICO-LEGAL I: DESCRIPCIÓN</a:t>
            </a:r>
            <a:endParaRPr/>
          </a:p>
        </p:txBody>
      </p:sp>
      <p:sp>
        <p:nvSpPr>
          <p:cNvPr id="370" name="Google Shape;370;p30"/>
          <p:cNvSpPr/>
          <p:nvPr/>
        </p:nvSpPr>
        <p:spPr>
          <a:xfrm>
            <a:off x="666750" y="1143000"/>
            <a:ext cx="10858500" cy="2857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30"/>
          <p:cNvSpPr txBox="1"/>
          <p:nvPr/>
        </p:nvSpPr>
        <p:spPr>
          <a:xfrm>
            <a:off x="11458575" y="6419850"/>
            <a:ext cx="352425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CA3AF"/>
                </a:solidFill>
                <a:latin typeface="Oswald Light"/>
                <a:ea typeface="Oswald Light"/>
                <a:cs typeface="Oswald Light"/>
                <a:sym typeface="Oswald Light"/>
              </a:rPr>
              <a:t>18 / 30</a:t>
            </a:r>
            <a:endParaRPr/>
          </a:p>
        </p:txBody>
      </p:sp>
      <p:sp>
        <p:nvSpPr>
          <p:cNvPr id="372" name="Google Shape;372;p30"/>
          <p:cNvSpPr txBox="1"/>
          <p:nvPr/>
        </p:nvSpPr>
        <p:spPr>
          <a:xfrm>
            <a:off x="666750" y="1357773"/>
            <a:ext cx="108585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La Historia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Clínica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es 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prueba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reina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Debe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ser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exquisitamente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detallada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  <p:graphicFrame>
        <p:nvGraphicFramePr>
          <p:cNvPr id="373" name="Google Shape;373;p30"/>
          <p:cNvGraphicFramePr/>
          <p:nvPr/>
        </p:nvGraphicFramePr>
        <p:xfrm>
          <a:off x="666750" y="2131665"/>
          <a:ext cx="10858500" cy="2202100"/>
        </p:xfrm>
        <a:graphic>
          <a:graphicData uri="http://schemas.openxmlformats.org/drawingml/2006/table">
            <a:tbl>
              <a:tblPr firstRow="1" bandRow="1">
                <a:noFill/>
                <a:tableStyleId>{1D44DFC4-9CDD-4D8D-94E9-78C4062FA988}</a:tableStyleId>
              </a:tblPr>
              <a:tblGrid>
                <a:gridCol w="1457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1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99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0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FFFFFF"/>
                          </a:solidFill>
                          <a:latin typeface="Roboto Medium"/>
                          <a:ea typeface="Roboto Medium"/>
                          <a:cs typeface="Roboto Medium"/>
                          <a:sym typeface="Roboto Medium"/>
                        </a:rPr>
                        <a:t>Elemento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12E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FFFFFF"/>
                          </a:solidFill>
                          <a:latin typeface="Roboto Medium"/>
                          <a:ea typeface="Roboto Medium"/>
                          <a:cs typeface="Roboto Medium"/>
                          <a:sym typeface="Roboto Medium"/>
                        </a:rPr>
                        <a:t>Ejemplo Incorrecto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12E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FFFFFF"/>
                          </a:solidFill>
                          <a:latin typeface="Roboto Medium"/>
                          <a:ea typeface="Roboto Medium"/>
                          <a:cs typeface="Roboto Medium"/>
                          <a:sym typeface="Roboto Medium"/>
                        </a:rPr>
                        <a:t>Ejemplo Correcto (Forense)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12E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37415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Morfología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7415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"Quemadura fea en cara"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7415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"Placa necrótica de color pardo-negruzco, bordes irregulares, textura acartonada".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37415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Topografía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7415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"En el lado derecho"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7415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"Región malar y geniana derecha, respetando surco nasogeniano".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0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37415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Dimensiones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7415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"Grande"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7415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"Mide 8 x 6 cm en sus ejes mayores".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74" name="Google Shape;374;p30"/>
          <p:cNvSpPr/>
          <p:nvPr/>
        </p:nvSpPr>
        <p:spPr>
          <a:xfrm>
            <a:off x="666750" y="2667892"/>
            <a:ext cx="1457325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30"/>
          <p:cNvSpPr/>
          <p:nvPr/>
        </p:nvSpPr>
        <p:spPr>
          <a:xfrm>
            <a:off x="2124075" y="2667892"/>
            <a:ext cx="2401490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30"/>
          <p:cNvSpPr/>
          <p:nvPr/>
        </p:nvSpPr>
        <p:spPr>
          <a:xfrm>
            <a:off x="4525565" y="2667892"/>
            <a:ext cx="6999684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30"/>
          <p:cNvSpPr/>
          <p:nvPr/>
        </p:nvSpPr>
        <p:spPr>
          <a:xfrm>
            <a:off x="666750" y="3218408"/>
            <a:ext cx="1457325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30"/>
          <p:cNvSpPr/>
          <p:nvPr/>
        </p:nvSpPr>
        <p:spPr>
          <a:xfrm>
            <a:off x="2124075" y="3218408"/>
            <a:ext cx="2401490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30"/>
          <p:cNvSpPr/>
          <p:nvPr/>
        </p:nvSpPr>
        <p:spPr>
          <a:xfrm>
            <a:off x="4525565" y="3218408"/>
            <a:ext cx="6999684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30"/>
          <p:cNvSpPr/>
          <p:nvPr/>
        </p:nvSpPr>
        <p:spPr>
          <a:xfrm>
            <a:off x="666750" y="3768923"/>
            <a:ext cx="1457325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30"/>
          <p:cNvSpPr/>
          <p:nvPr/>
        </p:nvSpPr>
        <p:spPr>
          <a:xfrm>
            <a:off x="2124075" y="3768923"/>
            <a:ext cx="2401490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30"/>
          <p:cNvSpPr/>
          <p:nvPr/>
        </p:nvSpPr>
        <p:spPr>
          <a:xfrm>
            <a:off x="4525565" y="3768923"/>
            <a:ext cx="6999684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30"/>
          <p:cNvSpPr/>
          <p:nvPr/>
        </p:nvSpPr>
        <p:spPr>
          <a:xfrm>
            <a:off x="666750" y="4319438"/>
            <a:ext cx="1457325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30"/>
          <p:cNvSpPr/>
          <p:nvPr/>
        </p:nvSpPr>
        <p:spPr>
          <a:xfrm>
            <a:off x="2124075" y="4319438"/>
            <a:ext cx="2401490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30"/>
          <p:cNvSpPr/>
          <p:nvPr/>
        </p:nvSpPr>
        <p:spPr>
          <a:xfrm>
            <a:off x="4525565" y="4319438"/>
            <a:ext cx="6999684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Google Shape;390;p3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3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6750" y="1988789"/>
            <a:ext cx="3429000" cy="3895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3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81500" y="1988789"/>
            <a:ext cx="3429000" cy="3895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3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96250" y="1988790"/>
            <a:ext cx="3429000" cy="3895174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31"/>
          <p:cNvSpPr txBox="1"/>
          <p:nvPr/>
        </p:nvSpPr>
        <p:spPr>
          <a:xfrm>
            <a:off x="666750" y="47625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4C1D95"/>
                </a:solidFill>
                <a:latin typeface="Oswald"/>
                <a:ea typeface="Oswald"/>
                <a:cs typeface="Oswald"/>
                <a:sym typeface="Oswald"/>
              </a:rPr>
              <a:t>DOCUMENTACIÓN MÉDICO-LEGAL II: PATRONES</a:t>
            </a:r>
            <a:endParaRPr/>
          </a:p>
        </p:txBody>
      </p:sp>
      <p:sp>
        <p:nvSpPr>
          <p:cNvPr id="395" name="Google Shape;395;p31"/>
          <p:cNvSpPr/>
          <p:nvPr/>
        </p:nvSpPr>
        <p:spPr>
          <a:xfrm>
            <a:off x="666750" y="1143000"/>
            <a:ext cx="10858500" cy="2857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31"/>
          <p:cNvSpPr txBox="1"/>
          <p:nvPr/>
        </p:nvSpPr>
        <p:spPr>
          <a:xfrm>
            <a:off x="11458575" y="6419850"/>
            <a:ext cx="352425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CA3AF"/>
                </a:solidFill>
                <a:latin typeface="Oswald Light"/>
                <a:ea typeface="Oswald Light"/>
                <a:cs typeface="Oswald Light"/>
                <a:sym typeface="Oswald Light"/>
              </a:rPr>
              <a:t>19 / 30</a:t>
            </a:r>
            <a:endParaRPr/>
          </a:p>
        </p:txBody>
      </p:sp>
      <p:sp>
        <p:nvSpPr>
          <p:cNvPr id="397" name="Google Shape;397;p31"/>
          <p:cNvSpPr txBox="1"/>
          <p:nvPr/>
        </p:nvSpPr>
        <p:spPr>
          <a:xfrm>
            <a:off x="666750" y="1333961"/>
            <a:ext cx="108585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Identificar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patrón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ayuda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reconstruir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mecánica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del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ataque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  <p:sp>
        <p:nvSpPr>
          <p:cNvPr id="398" name="Google Shape;398;p31"/>
          <p:cNvSpPr txBox="1"/>
          <p:nvPr/>
        </p:nvSpPr>
        <p:spPr>
          <a:xfrm>
            <a:off x="962025" y="2322165"/>
            <a:ext cx="2980372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PATRÓN DE SALPICADURA</a:t>
            </a:r>
            <a:endParaRPr/>
          </a:p>
        </p:txBody>
      </p:sp>
      <p:sp>
        <p:nvSpPr>
          <p:cNvPr id="399" name="Google Shape;399;p31"/>
          <p:cNvSpPr txBox="1"/>
          <p:nvPr/>
        </p:nvSpPr>
        <p:spPr>
          <a:xfrm>
            <a:off x="962025" y="2779365"/>
            <a:ext cx="2838450" cy="2954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Múltiples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lesiones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pequeñas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("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gotas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satélite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")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alrededor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una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lesión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central. Indica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lanzamiento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líquido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distancia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  <p:sp>
        <p:nvSpPr>
          <p:cNvPr id="400" name="Google Shape;400;p31"/>
          <p:cNvSpPr txBox="1"/>
          <p:nvPr/>
        </p:nvSpPr>
        <p:spPr>
          <a:xfrm>
            <a:off x="4676775" y="2322165"/>
            <a:ext cx="2980372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PATRÓN DE ESCURRIMIENTO</a:t>
            </a:r>
            <a:endParaRPr/>
          </a:p>
        </p:txBody>
      </p:sp>
      <p:sp>
        <p:nvSpPr>
          <p:cNvPr id="401" name="Google Shape;401;p31"/>
          <p:cNvSpPr txBox="1"/>
          <p:nvPr/>
        </p:nvSpPr>
        <p:spPr>
          <a:xfrm>
            <a:off x="4676775" y="2779365"/>
            <a:ext cx="2838450" cy="2954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Lesiones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lineales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verticales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("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chorreaduras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") que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siguen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gravedad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 Indica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víctima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pie o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sentada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  <p:sp>
        <p:nvSpPr>
          <p:cNvPr id="402" name="Google Shape;402;p31"/>
          <p:cNvSpPr txBox="1"/>
          <p:nvPr/>
        </p:nvSpPr>
        <p:spPr>
          <a:xfrm>
            <a:off x="8391525" y="2322165"/>
            <a:ext cx="2980372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LESIONES DE DEFENSA</a:t>
            </a:r>
            <a:endParaRPr/>
          </a:p>
        </p:txBody>
      </p:sp>
      <p:sp>
        <p:nvSpPr>
          <p:cNvPr id="403" name="Google Shape;403;p31"/>
          <p:cNvSpPr txBox="1"/>
          <p:nvPr/>
        </p:nvSpPr>
        <p:spPr>
          <a:xfrm>
            <a:off x="8391525" y="2779365"/>
            <a:ext cx="2838450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Quemaduras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dorso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manos o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antebrazos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(al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cubrirse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cara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).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Confirman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agresión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vs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accidente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6750" y="1600199"/>
            <a:ext cx="3429000" cy="4504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81500" y="1600199"/>
            <a:ext cx="3429000" cy="4476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96250" y="1600199"/>
            <a:ext cx="3429000" cy="450491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4"/>
          <p:cNvSpPr txBox="1"/>
          <p:nvPr/>
        </p:nvSpPr>
        <p:spPr>
          <a:xfrm>
            <a:off x="666750" y="47625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4C1D95"/>
                </a:solidFill>
                <a:latin typeface="Oswald"/>
                <a:ea typeface="Oswald"/>
                <a:cs typeface="Oswald"/>
                <a:sym typeface="Oswald"/>
              </a:rPr>
              <a:t>OBJETIVOS DE APRENDIZAJE</a:t>
            </a:r>
            <a:endParaRPr/>
          </a:p>
        </p:txBody>
      </p:sp>
      <p:sp>
        <p:nvSpPr>
          <p:cNvPr id="101" name="Google Shape;101;p14"/>
          <p:cNvSpPr/>
          <p:nvPr/>
        </p:nvSpPr>
        <p:spPr>
          <a:xfrm>
            <a:off x="666750" y="1143000"/>
            <a:ext cx="10858500" cy="2857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4"/>
          <p:cNvSpPr txBox="1"/>
          <p:nvPr/>
        </p:nvSpPr>
        <p:spPr>
          <a:xfrm>
            <a:off x="11506200" y="6419850"/>
            <a:ext cx="3048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CA3AF"/>
                </a:solidFill>
                <a:latin typeface="Oswald Light"/>
                <a:ea typeface="Oswald Light"/>
                <a:cs typeface="Oswald Light"/>
                <a:sym typeface="Oswald Light"/>
              </a:rPr>
              <a:t>2 / 30</a:t>
            </a:r>
            <a:endParaRPr/>
          </a:p>
        </p:txBody>
      </p:sp>
      <p:pic>
        <p:nvPicPr>
          <p:cNvPr id="103" name="Google Shape;103;p14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62025" y="1933575"/>
            <a:ext cx="283845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4"/>
          <p:cNvSpPr txBox="1"/>
          <p:nvPr/>
        </p:nvSpPr>
        <p:spPr>
          <a:xfrm>
            <a:off x="962025" y="2428875"/>
            <a:ext cx="2980372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CLÍNICO-PSICOLÓGICO</a:t>
            </a:r>
            <a:endParaRPr/>
          </a:p>
        </p:txBody>
      </p:sp>
      <p:sp>
        <p:nvSpPr>
          <p:cNvPr id="105" name="Google Shape;105;p14"/>
          <p:cNvSpPr txBox="1"/>
          <p:nvPr/>
        </p:nvSpPr>
        <p:spPr>
          <a:xfrm>
            <a:off x="962025" y="2886075"/>
            <a:ext cx="2838450" cy="310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60000"/>
              </a:lnSpc>
            </a:pP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Aplicar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protocolos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Primeros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Auxilios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Psicológicos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(PAP) y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estrategias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prevención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1800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TEPT (</a:t>
            </a:r>
            <a:r>
              <a:rPr lang="en-US" sz="1800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trastorno</a:t>
            </a:r>
            <a:r>
              <a:rPr lang="en-US" sz="1800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1800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estres</a:t>
            </a:r>
            <a:r>
              <a:rPr lang="en-US" sz="1800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pos </a:t>
            </a:r>
            <a:r>
              <a:rPr lang="en-US" sz="1800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traumatico</a:t>
            </a:r>
            <a:r>
              <a:rPr lang="en-US" sz="1800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)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fase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aguda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 dirty="0"/>
          </a:p>
        </p:txBody>
      </p:sp>
      <p:pic>
        <p:nvPicPr>
          <p:cNvPr id="106" name="Google Shape;106;p14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676775" y="1933575"/>
            <a:ext cx="283845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4"/>
          <p:cNvSpPr txBox="1"/>
          <p:nvPr/>
        </p:nvSpPr>
        <p:spPr>
          <a:xfrm>
            <a:off x="4676775" y="2428875"/>
            <a:ext cx="2980372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JURÍDICO-NORMATIVO</a:t>
            </a:r>
            <a:endParaRPr/>
          </a:p>
        </p:txBody>
      </p:sp>
      <p:sp>
        <p:nvSpPr>
          <p:cNvPr id="108" name="Google Shape;108;p14"/>
          <p:cNvSpPr txBox="1"/>
          <p:nvPr/>
        </p:nvSpPr>
        <p:spPr>
          <a:xfrm>
            <a:off x="4676775" y="2886075"/>
            <a:ext cx="2838450" cy="1772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Interpretar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la Ley 1773 de 2016 y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garantizar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los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derechos de las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víctimas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según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ruta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intersectorial</a:t>
            </a:r>
            <a:r>
              <a:rPr lang="en-US" sz="135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dirty="0"/>
          </a:p>
        </p:txBody>
      </p:sp>
      <p:pic>
        <p:nvPicPr>
          <p:cNvPr id="109" name="Google Shape;109;p14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391525" y="1933575"/>
            <a:ext cx="283845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4"/>
          <p:cNvSpPr txBox="1"/>
          <p:nvPr/>
        </p:nvSpPr>
        <p:spPr>
          <a:xfrm>
            <a:off x="8391525" y="2428875"/>
            <a:ext cx="2980372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FORENSE</a:t>
            </a:r>
            <a:endParaRPr/>
          </a:p>
        </p:txBody>
      </p:sp>
      <p:sp>
        <p:nvSpPr>
          <p:cNvPr id="111" name="Google Shape;111;p14"/>
          <p:cNvSpPr txBox="1"/>
          <p:nvPr/>
        </p:nvSpPr>
        <p:spPr>
          <a:xfrm>
            <a:off x="8391525" y="2886075"/>
            <a:ext cx="2838450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Ejecutar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técnicamente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la Cadena de Custodia y la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documentación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lesiones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con valor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probatorio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judicial.</a:t>
            </a:r>
            <a:endParaRPr sz="1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Google Shape;408;p32"/>
          <p:cNvPicPr preferRelativeResize="0"/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/>
        </p:blipFill>
        <p:spPr>
          <a:xfrm>
            <a:off x="7315200" y="1076325"/>
            <a:ext cx="4651511" cy="3882480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32"/>
          <p:cNvSpPr txBox="1"/>
          <p:nvPr/>
        </p:nvSpPr>
        <p:spPr>
          <a:xfrm>
            <a:off x="666750" y="47625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4C1D95"/>
                </a:solidFill>
                <a:latin typeface="Oswald"/>
                <a:ea typeface="Oswald"/>
                <a:cs typeface="Oswald"/>
                <a:sym typeface="Oswald"/>
              </a:rPr>
              <a:t>KIT DE RECOLECCIÓN DE EVIDENCIA</a:t>
            </a:r>
            <a:endParaRPr/>
          </a:p>
        </p:txBody>
      </p:sp>
      <p:sp>
        <p:nvSpPr>
          <p:cNvPr id="410" name="Google Shape;410;p32"/>
          <p:cNvSpPr/>
          <p:nvPr/>
        </p:nvSpPr>
        <p:spPr>
          <a:xfrm>
            <a:off x="666750" y="1143000"/>
            <a:ext cx="10858500" cy="2857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32"/>
          <p:cNvSpPr txBox="1"/>
          <p:nvPr/>
        </p:nvSpPr>
        <p:spPr>
          <a:xfrm>
            <a:off x="11439525" y="6419850"/>
            <a:ext cx="371475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CA3AF"/>
                </a:solidFill>
                <a:latin typeface="Oswald Light"/>
                <a:ea typeface="Oswald Light"/>
                <a:cs typeface="Oswald Light"/>
                <a:sym typeface="Oswald Light"/>
              </a:rPr>
              <a:t>20 / 30</a:t>
            </a:r>
            <a:endParaRPr/>
          </a:p>
        </p:txBody>
      </p:sp>
      <p:sp>
        <p:nvSpPr>
          <p:cNvPr id="412" name="Google Shape;412;p32"/>
          <p:cNvSpPr txBox="1"/>
          <p:nvPr/>
        </p:nvSpPr>
        <p:spPr>
          <a:xfrm>
            <a:off x="225289" y="2445565"/>
            <a:ext cx="108585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Todo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servicio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urgencias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debe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tener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un "Kit de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Violencia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".</a:t>
            </a:r>
            <a:endParaRPr sz="2000" dirty="0"/>
          </a:p>
        </p:txBody>
      </p:sp>
      <p:sp>
        <p:nvSpPr>
          <p:cNvPr id="413" name="Google Shape;413;p32"/>
          <p:cNvSpPr txBox="1"/>
          <p:nvPr/>
        </p:nvSpPr>
        <p:spPr>
          <a:xfrm>
            <a:off x="962025" y="3643446"/>
            <a:ext cx="104775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Bolsas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papel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Kraft de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varios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tamaños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  <p:sp>
        <p:nvSpPr>
          <p:cNvPr id="414" name="Google Shape;414;p32"/>
          <p:cNvSpPr txBox="1"/>
          <p:nvPr/>
        </p:nvSpPr>
        <p:spPr>
          <a:xfrm>
            <a:off x="962025" y="4174395"/>
            <a:ext cx="104775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Cinta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seguridad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para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sellado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  <p:sp>
        <p:nvSpPr>
          <p:cNvPr id="415" name="Google Shape;415;p32"/>
          <p:cNvSpPr txBox="1"/>
          <p:nvPr/>
        </p:nvSpPr>
        <p:spPr>
          <a:xfrm>
            <a:off x="962025" y="4733062"/>
            <a:ext cx="104775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Formatos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Rótulo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y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Registro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Cadena de Custodia.</a:t>
            </a:r>
            <a:endParaRPr sz="2000" dirty="0"/>
          </a:p>
        </p:txBody>
      </p:sp>
      <p:sp>
        <p:nvSpPr>
          <p:cNvPr id="416" name="Google Shape;416;p32"/>
          <p:cNvSpPr txBox="1"/>
          <p:nvPr/>
        </p:nvSpPr>
        <p:spPr>
          <a:xfrm>
            <a:off x="962025" y="5196884"/>
            <a:ext cx="104775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Hisopos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estériles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(para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muestras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fluido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piel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antes de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lavar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si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es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seguro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).</a:t>
            </a:r>
            <a:endParaRPr sz="2000" dirty="0"/>
          </a:p>
        </p:txBody>
      </p:sp>
      <p:sp>
        <p:nvSpPr>
          <p:cNvPr id="417" name="Google Shape;417;p32"/>
          <p:cNvSpPr txBox="1"/>
          <p:nvPr/>
        </p:nvSpPr>
        <p:spPr>
          <a:xfrm>
            <a:off x="962025" y="5747940"/>
            <a:ext cx="104775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Cámara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fotográfica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(o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protocolo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fotografía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institucional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).</a:t>
            </a:r>
            <a:endParaRPr sz="2000" dirty="0"/>
          </a:p>
        </p:txBody>
      </p:sp>
      <p:pic>
        <p:nvPicPr>
          <p:cNvPr id="418" name="Google Shape;418;p3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750" y="3849059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3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750" y="4345741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3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750" y="4908680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p3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750" y="5392103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3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750" y="5941793"/>
            <a:ext cx="190500" cy="20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7" name="Google Shape;427;p3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3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2181225"/>
            <a:ext cx="5191125" cy="361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3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750" y="2861369"/>
            <a:ext cx="5191125" cy="3813585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33"/>
          <p:cNvSpPr txBox="1"/>
          <p:nvPr/>
        </p:nvSpPr>
        <p:spPr>
          <a:xfrm>
            <a:off x="666750" y="47625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4C1D95"/>
                </a:solidFill>
                <a:latin typeface="Oswald"/>
                <a:ea typeface="Oswald"/>
                <a:cs typeface="Oswald"/>
                <a:sym typeface="Oswald"/>
              </a:rPr>
              <a:t>LEY 1773 DE 2016 ("LEY NATALIA PONCE")</a:t>
            </a:r>
            <a:endParaRPr/>
          </a:p>
        </p:txBody>
      </p:sp>
      <p:sp>
        <p:nvSpPr>
          <p:cNvPr id="431" name="Google Shape;431;p33"/>
          <p:cNvSpPr/>
          <p:nvPr/>
        </p:nvSpPr>
        <p:spPr>
          <a:xfrm>
            <a:off x="666750" y="1143000"/>
            <a:ext cx="10858500" cy="2857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33"/>
          <p:cNvSpPr txBox="1"/>
          <p:nvPr/>
        </p:nvSpPr>
        <p:spPr>
          <a:xfrm>
            <a:off x="11458575" y="6419850"/>
            <a:ext cx="352425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CA3AF"/>
                </a:solidFill>
                <a:latin typeface="Oswald Light"/>
                <a:ea typeface="Oswald Light"/>
                <a:cs typeface="Oswald Light"/>
                <a:sym typeface="Oswald Light"/>
              </a:rPr>
              <a:t>21 / 30</a:t>
            </a:r>
            <a:endParaRPr/>
          </a:p>
        </p:txBody>
      </p:sp>
      <p:sp>
        <p:nvSpPr>
          <p:cNvPr id="433" name="Google Shape;433;p33"/>
          <p:cNvSpPr txBox="1"/>
          <p:nvPr/>
        </p:nvSpPr>
        <p:spPr>
          <a:xfrm>
            <a:off x="666749" y="1206519"/>
            <a:ext cx="5191125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Hito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legislativo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que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tipifica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ataque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con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agentes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químicos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como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delito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autónomo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(Art. 116A C.P.).</a:t>
            </a:r>
            <a:endParaRPr sz="2000" dirty="0"/>
          </a:p>
        </p:txBody>
      </p:sp>
      <p:pic>
        <p:nvPicPr>
          <p:cNvPr id="434" name="Google Shape;434;p3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34125" y="2181225"/>
            <a:ext cx="5191125" cy="3619500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33"/>
          <p:cNvSpPr txBox="1"/>
          <p:nvPr/>
        </p:nvSpPr>
        <p:spPr>
          <a:xfrm>
            <a:off x="962025" y="3194744"/>
            <a:ext cx="4830603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IMPLICACIONES PENALES</a:t>
            </a:r>
            <a:endParaRPr/>
          </a:p>
        </p:txBody>
      </p:sp>
      <p:sp>
        <p:nvSpPr>
          <p:cNvPr id="437" name="Google Shape;437;p33"/>
          <p:cNvSpPr txBox="1"/>
          <p:nvPr/>
        </p:nvSpPr>
        <p:spPr>
          <a:xfrm>
            <a:off x="1343025" y="3611427"/>
            <a:ext cx="4219575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Pena: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20 a 30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años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(base). Hasta 50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años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con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agravantes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 dirty="0"/>
          </a:p>
        </p:txBody>
      </p:sp>
      <p:sp>
        <p:nvSpPr>
          <p:cNvPr id="439" name="Google Shape;439;p33"/>
          <p:cNvSpPr txBox="1"/>
          <p:nvPr/>
        </p:nvSpPr>
        <p:spPr>
          <a:xfrm>
            <a:off x="1343025" y="4410374"/>
            <a:ext cx="4219575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Agravantes</a:t>
            </a:r>
            <a:r>
              <a:rPr lang="en-US" sz="18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Daño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rostro,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víctima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mujer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o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menor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edad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 dirty="0"/>
          </a:p>
        </p:txBody>
      </p:sp>
      <p:sp>
        <p:nvSpPr>
          <p:cNvPr id="441" name="Google Shape;441;p33"/>
          <p:cNvSpPr txBox="1"/>
          <p:nvPr/>
        </p:nvSpPr>
        <p:spPr>
          <a:xfrm>
            <a:off x="1267538" y="5242228"/>
            <a:ext cx="4219575" cy="1329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Sin </a:t>
            </a:r>
            <a:r>
              <a:rPr lang="en-US" sz="18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Beneficios</a:t>
            </a:r>
            <a:r>
              <a:rPr lang="en-US" sz="18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Prohíbe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suspensión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condicional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pena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o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prisión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domiciliaria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6" name="Google Shape;446;p3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3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6750" y="1988790"/>
            <a:ext cx="3429000" cy="3109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3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81500" y="1988790"/>
            <a:ext cx="3429000" cy="3109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3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96250" y="1988790"/>
            <a:ext cx="3429000" cy="3109482"/>
          </a:xfrm>
          <a:prstGeom prst="rect">
            <a:avLst/>
          </a:prstGeom>
          <a:noFill/>
          <a:ln>
            <a:noFill/>
          </a:ln>
        </p:spPr>
      </p:pic>
      <p:sp>
        <p:nvSpPr>
          <p:cNvPr id="450" name="Google Shape;450;p34"/>
          <p:cNvSpPr txBox="1"/>
          <p:nvPr/>
        </p:nvSpPr>
        <p:spPr>
          <a:xfrm>
            <a:off x="666750" y="47625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4C1D95"/>
                </a:solidFill>
                <a:latin typeface="Oswald"/>
                <a:ea typeface="Oswald"/>
                <a:cs typeface="Oswald"/>
                <a:sym typeface="Oswald"/>
              </a:rPr>
              <a:t>LEY 1639 DE 2013: DERECHOS DE LAS VÍCTIMAS</a:t>
            </a:r>
            <a:endParaRPr/>
          </a:p>
        </p:txBody>
      </p:sp>
      <p:sp>
        <p:nvSpPr>
          <p:cNvPr id="451" name="Google Shape;451;p34"/>
          <p:cNvSpPr/>
          <p:nvPr/>
        </p:nvSpPr>
        <p:spPr>
          <a:xfrm>
            <a:off x="666750" y="1143000"/>
            <a:ext cx="10858500" cy="2857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34"/>
          <p:cNvSpPr txBox="1"/>
          <p:nvPr/>
        </p:nvSpPr>
        <p:spPr>
          <a:xfrm>
            <a:off x="11439525" y="6419850"/>
            <a:ext cx="371475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CA3AF"/>
                </a:solidFill>
                <a:latin typeface="Oswald Light"/>
                <a:ea typeface="Oswald Light"/>
                <a:cs typeface="Oswald Light"/>
                <a:sym typeface="Oswald Light"/>
              </a:rPr>
              <a:t>22 / 30</a:t>
            </a:r>
            <a:endParaRPr/>
          </a:p>
        </p:txBody>
      </p:sp>
      <p:sp>
        <p:nvSpPr>
          <p:cNvPr id="453" name="Google Shape;453;p34"/>
          <p:cNvSpPr txBox="1"/>
          <p:nvPr/>
        </p:nvSpPr>
        <p:spPr>
          <a:xfrm>
            <a:off x="666750" y="1267286"/>
            <a:ext cx="108585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Garantiza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atención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integral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por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parte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del Estado.</a:t>
            </a:r>
            <a:endParaRPr sz="2000" dirty="0"/>
          </a:p>
        </p:txBody>
      </p:sp>
      <p:sp>
        <p:nvSpPr>
          <p:cNvPr id="454" name="Google Shape;454;p34"/>
          <p:cNvSpPr txBox="1"/>
          <p:nvPr/>
        </p:nvSpPr>
        <p:spPr>
          <a:xfrm>
            <a:off x="962025" y="2322165"/>
            <a:ext cx="2980372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GRATUIDAD</a:t>
            </a:r>
            <a:endParaRPr/>
          </a:p>
        </p:txBody>
      </p:sp>
      <p:sp>
        <p:nvSpPr>
          <p:cNvPr id="455" name="Google Shape;455;p34"/>
          <p:cNvSpPr txBox="1"/>
          <p:nvPr/>
        </p:nvSpPr>
        <p:spPr>
          <a:xfrm>
            <a:off x="962025" y="2779365"/>
            <a:ext cx="2838450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Atención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a cargo del Estado.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Prohibido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cobrar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copagos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o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cuotas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moderadoras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 No se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requiere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EPS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activa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 dirty="0"/>
          </a:p>
        </p:txBody>
      </p:sp>
      <p:sp>
        <p:nvSpPr>
          <p:cNvPr id="456" name="Google Shape;456;p34"/>
          <p:cNvSpPr txBox="1"/>
          <p:nvPr/>
        </p:nvSpPr>
        <p:spPr>
          <a:xfrm>
            <a:off x="4676775" y="2322165"/>
            <a:ext cx="2980372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INTEGRALIDAD</a:t>
            </a:r>
            <a:endParaRPr/>
          </a:p>
        </p:txBody>
      </p:sp>
      <p:sp>
        <p:nvSpPr>
          <p:cNvPr id="457" name="Google Shape;457;p34"/>
          <p:cNvSpPr txBox="1"/>
          <p:nvPr/>
        </p:nvSpPr>
        <p:spPr>
          <a:xfrm>
            <a:off x="4676775" y="2779365"/>
            <a:ext cx="2838450" cy="1772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Incluye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cirugías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médicas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Y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estéticas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prótesis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fisioterapia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psicología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y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psiquiatría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por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vida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 dirty="0"/>
          </a:p>
        </p:txBody>
      </p:sp>
      <p:sp>
        <p:nvSpPr>
          <p:cNvPr id="458" name="Google Shape;458;p34"/>
          <p:cNvSpPr txBox="1"/>
          <p:nvPr/>
        </p:nvSpPr>
        <p:spPr>
          <a:xfrm>
            <a:off x="8391525" y="2322165"/>
            <a:ext cx="2980372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CONTINUIDAD</a:t>
            </a:r>
            <a:endParaRPr/>
          </a:p>
        </p:txBody>
      </p:sp>
      <p:sp>
        <p:nvSpPr>
          <p:cNvPr id="459" name="Google Shape;459;p34"/>
          <p:cNvSpPr txBox="1"/>
          <p:nvPr/>
        </p:nvSpPr>
        <p:spPr>
          <a:xfrm>
            <a:off x="8391525" y="2779365"/>
            <a:ext cx="2838450" cy="1772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El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tratamiento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no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puede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interrumpirse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por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razones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administrativas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o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cambio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aseguradora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4" name="Google Shape;464;p3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35"/>
          <p:cNvSpPr txBox="1"/>
          <p:nvPr/>
        </p:nvSpPr>
        <p:spPr>
          <a:xfrm>
            <a:off x="666750" y="47625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4C1D95"/>
                </a:solidFill>
                <a:latin typeface="Oswald"/>
                <a:ea typeface="Oswald"/>
                <a:cs typeface="Oswald"/>
                <a:sym typeface="Oswald"/>
              </a:rPr>
              <a:t>DECRETO 1033 DE 2014</a:t>
            </a:r>
            <a:endParaRPr/>
          </a:p>
        </p:txBody>
      </p:sp>
      <p:sp>
        <p:nvSpPr>
          <p:cNvPr id="466" name="Google Shape;466;p35"/>
          <p:cNvSpPr/>
          <p:nvPr/>
        </p:nvSpPr>
        <p:spPr>
          <a:xfrm>
            <a:off x="666750" y="1143000"/>
            <a:ext cx="10858500" cy="2857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35"/>
          <p:cNvSpPr txBox="1"/>
          <p:nvPr/>
        </p:nvSpPr>
        <p:spPr>
          <a:xfrm>
            <a:off x="11439525" y="6419850"/>
            <a:ext cx="371475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CA3AF"/>
                </a:solidFill>
                <a:latin typeface="Oswald Light"/>
                <a:ea typeface="Oswald Light"/>
                <a:cs typeface="Oswald Light"/>
                <a:sym typeface="Oswald Light"/>
              </a:rPr>
              <a:t>23 / 30</a:t>
            </a:r>
            <a:endParaRPr/>
          </a:p>
        </p:txBody>
      </p:sp>
      <p:sp>
        <p:nvSpPr>
          <p:cNvPr id="468" name="Google Shape;468;p35"/>
          <p:cNvSpPr txBox="1"/>
          <p:nvPr/>
        </p:nvSpPr>
        <p:spPr>
          <a:xfrm>
            <a:off x="666750" y="1388715"/>
            <a:ext cx="108585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Reglamenta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la Ley 1639 y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establece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ruta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atención</a:t>
            </a:r>
            <a:r>
              <a:rPr lang="en-US" sz="135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dirty="0"/>
          </a:p>
        </p:txBody>
      </p:sp>
      <p:sp>
        <p:nvSpPr>
          <p:cNvPr id="469" name="Google Shape;469;p35"/>
          <p:cNvSpPr txBox="1"/>
          <p:nvPr/>
        </p:nvSpPr>
        <p:spPr>
          <a:xfrm>
            <a:off x="857250" y="2537488"/>
            <a:ext cx="104775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Obligación</a:t>
            </a: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las EPS/IPS: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Garantizar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tecnología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necesaria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apósitos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injertos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láser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).</a:t>
            </a:r>
            <a:endParaRPr sz="2000" dirty="0"/>
          </a:p>
        </p:txBody>
      </p:sp>
      <p:sp>
        <p:nvSpPr>
          <p:cNvPr id="470" name="Google Shape;470;p35"/>
          <p:cNvSpPr txBox="1"/>
          <p:nvPr/>
        </p:nvSpPr>
        <p:spPr>
          <a:xfrm>
            <a:off x="857250" y="3205699"/>
            <a:ext cx="104775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Vía </a:t>
            </a:r>
            <a:r>
              <a:rPr lang="en-US" sz="20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Rápida</a:t>
            </a: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Prioridad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asignación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citas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con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especialistas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  <p:sp>
        <p:nvSpPr>
          <p:cNvPr id="471" name="Google Shape;471;p35"/>
          <p:cNvSpPr txBox="1"/>
          <p:nvPr/>
        </p:nvSpPr>
        <p:spPr>
          <a:xfrm>
            <a:off x="857250" y="3950078"/>
            <a:ext cx="1047750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Transporte</a:t>
            </a: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y </a:t>
            </a:r>
            <a:r>
              <a:rPr lang="en-US" sz="20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Alojamiento</a:t>
            </a: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Cubrimiento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gastos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para 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víctima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y un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acompañante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si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deben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viajar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otra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ciudad para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tratamiento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  <p:pic>
        <p:nvPicPr>
          <p:cNvPr id="472" name="Google Shape;472;p3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3742" y="2709377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3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0246" y="3378334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p3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6750" y="4126803"/>
            <a:ext cx="190500" cy="20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9" name="Google Shape;479;p3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43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36"/>
          <p:cNvSpPr txBox="1"/>
          <p:nvPr/>
        </p:nvSpPr>
        <p:spPr>
          <a:xfrm>
            <a:off x="666750" y="47625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4C1D95"/>
                </a:solidFill>
                <a:latin typeface="Oswald"/>
                <a:ea typeface="Oswald"/>
                <a:cs typeface="Oswald"/>
                <a:sym typeface="Oswald"/>
              </a:rPr>
              <a:t>MARCO INTERNACIONAL: PROTOCOLO DE ESTAMBUL</a:t>
            </a:r>
            <a:endParaRPr/>
          </a:p>
        </p:txBody>
      </p:sp>
      <p:sp>
        <p:nvSpPr>
          <p:cNvPr id="481" name="Google Shape;481;p36"/>
          <p:cNvSpPr/>
          <p:nvPr/>
        </p:nvSpPr>
        <p:spPr>
          <a:xfrm>
            <a:off x="666750" y="1143000"/>
            <a:ext cx="10858500" cy="2857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36"/>
          <p:cNvSpPr txBox="1"/>
          <p:nvPr/>
        </p:nvSpPr>
        <p:spPr>
          <a:xfrm>
            <a:off x="11439525" y="6419850"/>
            <a:ext cx="371475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CA3AF"/>
                </a:solidFill>
                <a:latin typeface="Oswald Light"/>
                <a:ea typeface="Oswald Light"/>
                <a:cs typeface="Oswald Light"/>
                <a:sym typeface="Oswald Light"/>
              </a:rPr>
              <a:t>24 / 30</a:t>
            </a:r>
            <a:endParaRPr/>
          </a:p>
        </p:txBody>
      </p:sp>
      <p:sp>
        <p:nvSpPr>
          <p:cNvPr id="483" name="Google Shape;483;p36"/>
          <p:cNvSpPr txBox="1"/>
          <p:nvPr/>
        </p:nvSpPr>
        <p:spPr>
          <a:xfrm>
            <a:off x="666750" y="1913957"/>
            <a:ext cx="545068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TORTURA Y TRATOS CRUELES</a:t>
            </a:r>
            <a:endParaRPr sz="2000" dirty="0"/>
          </a:p>
        </p:txBody>
      </p:sp>
      <p:sp>
        <p:nvSpPr>
          <p:cNvPr id="484" name="Google Shape;484;p36"/>
          <p:cNvSpPr txBox="1"/>
          <p:nvPr/>
        </p:nvSpPr>
        <p:spPr>
          <a:xfrm>
            <a:off x="666749" y="2519716"/>
            <a:ext cx="5191125" cy="196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La ONU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considera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los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ataques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con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ácido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como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una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forma de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tortura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por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dolor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extremo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y 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intención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sufrimiento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prolongado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).</a:t>
            </a:r>
            <a:endParaRPr sz="2000" dirty="0"/>
          </a:p>
        </p:txBody>
      </p:sp>
      <p:sp>
        <p:nvSpPr>
          <p:cNvPr id="485" name="Google Shape;485;p36"/>
          <p:cNvSpPr txBox="1"/>
          <p:nvPr/>
        </p:nvSpPr>
        <p:spPr>
          <a:xfrm>
            <a:off x="666750" y="4489486"/>
            <a:ext cx="5191125" cy="196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El </a:t>
            </a:r>
            <a:r>
              <a:rPr lang="en-US" sz="20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Protocolo</a:t>
            </a: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0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Estambul</a:t>
            </a: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Manual para 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investigación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y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documentación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eficaz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tortura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 Los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médicos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forenses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lo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usan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para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dictaminar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secuelas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psicológicas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y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físicas</a:t>
            </a:r>
            <a:r>
              <a:rPr lang="en-US" sz="135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dirty="0"/>
          </a:p>
        </p:txBody>
      </p:sp>
      <p:pic>
        <p:nvPicPr>
          <p:cNvPr id="486" name="Google Shape;486;p3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91562" y="3440459"/>
            <a:ext cx="476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Google Shape;487;p36"/>
          <p:cNvSpPr txBox="1"/>
          <p:nvPr/>
        </p:nvSpPr>
        <p:spPr>
          <a:xfrm>
            <a:off x="6629400" y="3916709"/>
            <a:ext cx="4600575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Convención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Belém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do Pará: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Erradicación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violencia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contra la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mujer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Google Shape;492;p3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Google Shape;493;p3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6750" y="1988790"/>
            <a:ext cx="3429000" cy="3351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p3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81500" y="1988790"/>
            <a:ext cx="3429000" cy="3351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" name="Google Shape;495;p3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96250" y="1988790"/>
            <a:ext cx="3429000" cy="3351836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Google Shape;496;p37"/>
          <p:cNvSpPr txBox="1"/>
          <p:nvPr/>
        </p:nvSpPr>
        <p:spPr>
          <a:xfrm>
            <a:off x="666750" y="47625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4C1D95"/>
                </a:solidFill>
                <a:latin typeface="Oswald"/>
                <a:ea typeface="Oswald"/>
                <a:cs typeface="Oswald"/>
                <a:sym typeface="Oswald"/>
              </a:rPr>
              <a:t>CONTEXTO DE VIOLENCIA BASADA EN GÉNERO (VBG)</a:t>
            </a:r>
            <a:endParaRPr/>
          </a:p>
        </p:txBody>
      </p:sp>
      <p:sp>
        <p:nvSpPr>
          <p:cNvPr id="497" name="Google Shape;497;p37"/>
          <p:cNvSpPr/>
          <p:nvPr/>
        </p:nvSpPr>
        <p:spPr>
          <a:xfrm>
            <a:off x="666750" y="1143000"/>
            <a:ext cx="10858500" cy="2857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37"/>
          <p:cNvSpPr txBox="1"/>
          <p:nvPr/>
        </p:nvSpPr>
        <p:spPr>
          <a:xfrm>
            <a:off x="11439525" y="6419850"/>
            <a:ext cx="371475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CA3AF"/>
                </a:solidFill>
                <a:latin typeface="Oswald Light"/>
                <a:ea typeface="Oswald Light"/>
                <a:cs typeface="Oswald Light"/>
                <a:sym typeface="Oswald Light"/>
              </a:rPr>
              <a:t>25 / 30</a:t>
            </a:r>
            <a:endParaRPr/>
          </a:p>
        </p:txBody>
      </p:sp>
      <p:sp>
        <p:nvSpPr>
          <p:cNvPr id="499" name="Google Shape;499;p37"/>
          <p:cNvSpPr txBox="1"/>
          <p:nvPr/>
        </p:nvSpPr>
        <p:spPr>
          <a:xfrm>
            <a:off x="666750" y="1238250"/>
            <a:ext cx="108585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El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ataque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químico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no es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aleatorio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;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tiene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una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carga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simbólica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género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  <p:sp>
        <p:nvSpPr>
          <p:cNvPr id="500" name="Google Shape;500;p37"/>
          <p:cNvSpPr txBox="1"/>
          <p:nvPr/>
        </p:nvSpPr>
        <p:spPr>
          <a:xfrm>
            <a:off x="962025" y="2322165"/>
            <a:ext cx="2980372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INSTRUMENTALIZACIÓN</a:t>
            </a:r>
            <a:endParaRPr/>
          </a:p>
        </p:txBody>
      </p:sp>
      <p:sp>
        <p:nvSpPr>
          <p:cNvPr id="501" name="Google Shape;501;p37"/>
          <p:cNvSpPr txBox="1"/>
          <p:nvPr/>
        </p:nvSpPr>
        <p:spPr>
          <a:xfrm>
            <a:off x="962025" y="2779365"/>
            <a:ext cx="2838450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El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cuerpo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mujer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visto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como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"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propiedad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". "Si no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eres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mía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, no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serás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nadie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" (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marcar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territorio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).</a:t>
            </a:r>
            <a:endParaRPr sz="2000" dirty="0"/>
          </a:p>
        </p:txBody>
      </p:sp>
      <p:sp>
        <p:nvSpPr>
          <p:cNvPr id="502" name="Google Shape;502;p37"/>
          <p:cNvSpPr txBox="1"/>
          <p:nvPr/>
        </p:nvSpPr>
        <p:spPr>
          <a:xfrm>
            <a:off x="4676775" y="2322165"/>
            <a:ext cx="2980372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DESTRUCCIÓN DE LA BELLEZA</a:t>
            </a:r>
            <a:endParaRPr/>
          </a:p>
        </p:txBody>
      </p:sp>
      <p:sp>
        <p:nvSpPr>
          <p:cNvPr id="503" name="Google Shape;503;p37"/>
          <p:cNvSpPr txBox="1"/>
          <p:nvPr/>
        </p:nvSpPr>
        <p:spPr>
          <a:xfrm>
            <a:off x="4676775" y="2779365"/>
            <a:ext cx="2838450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Ataca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capital social y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estético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mujer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buscando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su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aislamiento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y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dependencia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económica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  <p:sp>
        <p:nvSpPr>
          <p:cNvPr id="504" name="Google Shape;504;p37"/>
          <p:cNvSpPr txBox="1"/>
          <p:nvPr/>
        </p:nvSpPr>
        <p:spPr>
          <a:xfrm>
            <a:off x="8391525" y="2322165"/>
            <a:ext cx="2980372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CICLO DE VIOLENCIA</a:t>
            </a:r>
            <a:endParaRPr/>
          </a:p>
        </p:txBody>
      </p:sp>
      <p:sp>
        <p:nvSpPr>
          <p:cNvPr id="505" name="Google Shape;505;p37"/>
          <p:cNvSpPr txBox="1"/>
          <p:nvPr/>
        </p:nvSpPr>
        <p:spPr>
          <a:xfrm>
            <a:off x="8391525" y="2779365"/>
            <a:ext cx="2838450" cy="196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 menudo es 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escalada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final de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años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maltrato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físico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y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psicológico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previo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0" name="Google Shape;510;p3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p38"/>
          <p:cNvSpPr txBox="1"/>
          <p:nvPr/>
        </p:nvSpPr>
        <p:spPr>
          <a:xfrm>
            <a:off x="666750" y="47625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4C1D95"/>
                </a:solidFill>
                <a:latin typeface="Oswald"/>
                <a:ea typeface="Oswald"/>
                <a:cs typeface="Oswald"/>
                <a:sym typeface="Oswald"/>
              </a:rPr>
              <a:t>TIPOS DE REVICTIMIZACIÓN (PREVENCIÓN)</a:t>
            </a:r>
            <a:endParaRPr/>
          </a:p>
        </p:txBody>
      </p:sp>
      <p:sp>
        <p:nvSpPr>
          <p:cNvPr id="512" name="Google Shape;512;p38"/>
          <p:cNvSpPr/>
          <p:nvPr/>
        </p:nvSpPr>
        <p:spPr>
          <a:xfrm>
            <a:off x="666750" y="1143000"/>
            <a:ext cx="10858500" cy="2857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38"/>
          <p:cNvSpPr txBox="1"/>
          <p:nvPr/>
        </p:nvSpPr>
        <p:spPr>
          <a:xfrm>
            <a:off x="11439525" y="6419850"/>
            <a:ext cx="371475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CA3AF"/>
                </a:solidFill>
                <a:latin typeface="Oswald Light"/>
                <a:ea typeface="Oswald Light"/>
                <a:cs typeface="Oswald Light"/>
                <a:sym typeface="Oswald Light"/>
              </a:rPr>
              <a:t>26 / 30</a:t>
            </a:r>
            <a:endParaRPr/>
          </a:p>
        </p:txBody>
      </p:sp>
      <p:graphicFrame>
        <p:nvGraphicFramePr>
          <p:cNvPr id="514" name="Google Shape;514;p38"/>
          <p:cNvGraphicFramePr/>
          <p:nvPr/>
        </p:nvGraphicFramePr>
        <p:xfrm>
          <a:off x="666750" y="1743075"/>
          <a:ext cx="10858500" cy="2750600"/>
        </p:xfrm>
        <a:graphic>
          <a:graphicData uri="http://schemas.openxmlformats.org/drawingml/2006/table">
            <a:tbl>
              <a:tblPr firstRow="1" bandRow="1">
                <a:noFill/>
                <a:tableStyleId>{1D44DFC4-9CDD-4D8D-94E9-78C4062FA988}</a:tableStyleId>
              </a:tblPr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77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7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FFFFFF"/>
                          </a:solidFill>
                          <a:latin typeface="Roboto Medium"/>
                          <a:ea typeface="Roboto Medium"/>
                          <a:cs typeface="Roboto Medium"/>
                          <a:sym typeface="Roboto Medium"/>
                        </a:rPr>
                        <a:t>Tipo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12E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FFFFFF"/>
                          </a:solidFill>
                          <a:latin typeface="Roboto Medium"/>
                          <a:ea typeface="Roboto Medium"/>
                          <a:cs typeface="Roboto Medium"/>
                          <a:sym typeface="Roboto Medium"/>
                        </a:rPr>
                        <a:t>Acción Dañina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12E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FFFFFF"/>
                          </a:solidFill>
                          <a:latin typeface="Roboto Medium"/>
                          <a:ea typeface="Roboto Medium"/>
                          <a:cs typeface="Roboto Medium"/>
                          <a:sym typeface="Roboto Medium"/>
                        </a:rPr>
                        <a:t>Prevención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12E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7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37415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Institucional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7415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"Paseo de la muerte", demoras, pedir copias de denuncia repetidas.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7415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Ventanilla única, atención prioritaria, no pedir documentos innecesarios.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7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37415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Social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7415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Miradas lascivas, comentarios en redes, rechazo laboral.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7415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Educación comunitaria, protección de la identidad.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7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37415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Médica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7415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Exhibición docente sin respeto, frialdad, manejo del dolor insuficiente.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7415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Humanización, consentimiento para fotos, analgesia óptima.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15" name="Google Shape;515;p38"/>
          <p:cNvSpPr/>
          <p:nvPr/>
        </p:nvSpPr>
        <p:spPr>
          <a:xfrm>
            <a:off x="666750" y="2279302"/>
            <a:ext cx="1295400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38"/>
          <p:cNvSpPr/>
          <p:nvPr/>
        </p:nvSpPr>
        <p:spPr>
          <a:xfrm>
            <a:off x="1962150" y="2279302"/>
            <a:ext cx="4686002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38"/>
          <p:cNvSpPr/>
          <p:nvPr/>
        </p:nvSpPr>
        <p:spPr>
          <a:xfrm>
            <a:off x="6648152" y="2279302"/>
            <a:ext cx="4877097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38"/>
          <p:cNvSpPr/>
          <p:nvPr/>
        </p:nvSpPr>
        <p:spPr>
          <a:xfrm>
            <a:off x="666750" y="3104108"/>
            <a:ext cx="1295400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38"/>
          <p:cNvSpPr/>
          <p:nvPr/>
        </p:nvSpPr>
        <p:spPr>
          <a:xfrm>
            <a:off x="1962150" y="3104108"/>
            <a:ext cx="4686002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38"/>
          <p:cNvSpPr/>
          <p:nvPr/>
        </p:nvSpPr>
        <p:spPr>
          <a:xfrm>
            <a:off x="6648152" y="3104108"/>
            <a:ext cx="4877097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38"/>
          <p:cNvSpPr/>
          <p:nvPr/>
        </p:nvSpPr>
        <p:spPr>
          <a:xfrm>
            <a:off x="666750" y="3654623"/>
            <a:ext cx="1295400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38"/>
          <p:cNvSpPr/>
          <p:nvPr/>
        </p:nvSpPr>
        <p:spPr>
          <a:xfrm>
            <a:off x="1962150" y="3654623"/>
            <a:ext cx="4686002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38"/>
          <p:cNvSpPr/>
          <p:nvPr/>
        </p:nvSpPr>
        <p:spPr>
          <a:xfrm>
            <a:off x="6648152" y="3654623"/>
            <a:ext cx="4877097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38"/>
          <p:cNvSpPr/>
          <p:nvPr/>
        </p:nvSpPr>
        <p:spPr>
          <a:xfrm>
            <a:off x="666750" y="4479428"/>
            <a:ext cx="1295400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38"/>
          <p:cNvSpPr/>
          <p:nvPr/>
        </p:nvSpPr>
        <p:spPr>
          <a:xfrm>
            <a:off x="1962150" y="4479428"/>
            <a:ext cx="4686002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38"/>
          <p:cNvSpPr/>
          <p:nvPr/>
        </p:nvSpPr>
        <p:spPr>
          <a:xfrm>
            <a:off x="6648152" y="4479428"/>
            <a:ext cx="4877097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1" name="Google Shape;531;p3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28575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3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2181225"/>
            <a:ext cx="5191125" cy="3619500"/>
          </a:xfrm>
          <a:prstGeom prst="rect">
            <a:avLst/>
          </a:prstGeom>
          <a:noFill/>
          <a:ln>
            <a:noFill/>
          </a:ln>
        </p:spPr>
      </p:pic>
      <p:sp>
        <p:nvSpPr>
          <p:cNvPr id="533" name="Google Shape;533;p39"/>
          <p:cNvSpPr txBox="1"/>
          <p:nvPr/>
        </p:nvSpPr>
        <p:spPr>
          <a:xfrm>
            <a:off x="666750" y="47625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4C1D95"/>
                </a:solidFill>
                <a:latin typeface="Oswald"/>
                <a:ea typeface="Oswald"/>
                <a:cs typeface="Oswald"/>
                <a:sym typeface="Oswald"/>
              </a:rPr>
              <a:t>REHABILITACIÓN PSICOSOCIAL A LARGO PLAZO</a:t>
            </a:r>
            <a:endParaRPr/>
          </a:p>
        </p:txBody>
      </p:sp>
      <p:sp>
        <p:nvSpPr>
          <p:cNvPr id="534" name="Google Shape;534;p39"/>
          <p:cNvSpPr/>
          <p:nvPr/>
        </p:nvSpPr>
        <p:spPr>
          <a:xfrm>
            <a:off x="666750" y="1143000"/>
            <a:ext cx="10858500" cy="2857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39"/>
          <p:cNvSpPr txBox="1"/>
          <p:nvPr/>
        </p:nvSpPr>
        <p:spPr>
          <a:xfrm>
            <a:off x="11458575" y="6419850"/>
            <a:ext cx="352425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CA3AF"/>
                </a:solidFill>
                <a:latin typeface="Oswald Light"/>
                <a:ea typeface="Oswald Light"/>
                <a:cs typeface="Oswald Light"/>
                <a:sym typeface="Oswald Light"/>
              </a:rPr>
              <a:t>27 / 30</a:t>
            </a:r>
            <a:endParaRPr/>
          </a:p>
        </p:txBody>
      </p:sp>
      <p:sp>
        <p:nvSpPr>
          <p:cNvPr id="536" name="Google Shape;536;p39"/>
          <p:cNvSpPr txBox="1"/>
          <p:nvPr/>
        </p:nvSpPr>
        <p:spPr>
          <a:xfrm>
            <a:off x="666750" y="1579245"/>
            <a:ext cx="5191125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reconstrucción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del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proyecto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vida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toma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años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  <p:pic>
        <p:nvPicPr>
          <p:cNvPr id="537" name="Google Shape;537;p3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2181225"/>
            <a:ext cx="5191125" cy="3619500"/>
          </a:xfrm>
          <a:prstGeom prst="rect">
            <a:avLst/>
          </a:prstGeom>
          <a:noFill/>
          <a:ln>
            <a:noFill/>
          </a:ln>
        </p:spPr>
      </p:pic>
      <p:sp>
        <p:nvSpPr>
          <p:cNvPr id="538" name="Google Shape;538;p39"/>
          <p:cNvSpPr txBox="1"/>
          <p:nvPr/>
        </p:nvSpPr>
        <p:spPr>
          <a:xfrm>
            <a:off x="1047750" y="3162300"/>
            <a:ext cx="4810125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Inclusión</a:t>
            </a:r>
            <a:r>
              <a:rPr lang="en-US" sz="18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Laboral: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Adaptación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puestos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trabajo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evitar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sol,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químicos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).</a:t>
            </a:r>
            <a:endParaRPr sz="1800" dirty="0"/>
          </a:p>
        </p:txBody>
      </p:sp>
      <p:sp>
        <p:nvSpPr>
          <p:cNvPr id="539" name="Google Shape;539;p39"/>
          <p:cNvSpPr txBox="1"/>
          <p:nvPr/>
        </p:nvSpPr>
        <p:spPr>
          <a:xfrm>
            <a:off x="1047749" y="4039700"/>
            <a:ext cx="4810125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Grupos</a:t>
            </a:r>
            <a:r>
              <a:rPr lang="en-US" sz="18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18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Apoyo</a:t>
            </a:r>
            <a:r>
              <a:rPr lang="en-US" sz="18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El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contacto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con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otros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sobrevivientes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es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terapéutico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("Pares").</a:t>
            </a:r>
            <a:endParaRPr sz="1800" dirty="0"/>
          </a:p>
        </p:txBody>
      </p:sp>
      <p:sp>
        <p:nvSpPr>
          <p:cNvPr id="540" name="Google Shape;540;p39"/>
          <p:cNvSpPr txBox="1"/>
          <p:nvPr/>
        </p:nvSpPr>
        <p:spPr>
          <a:xfrm>
            <a:off x="1047749" y="5038868"/>
            <a:ext cx="4810125" cy="1329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Justicia </a:t>
            </a:r>
            <a:r>
              <a:rPr lang="en-US" sz="18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Restaurativa</a:t>
            </a:r>
            <a:r>
              <a:rPr lang="en-US" sz="18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Más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allá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la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cárcel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para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agresor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buscar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reparación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simbólica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y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económica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para la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víctima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 dirty="0"/>
          </a:p>
        </p:txBody>
      </p:sp>
      <p:pic>
        <p:nvPicPr>
          <p:cNvPr id="541" name="Google Shape;541;p3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6018" y="3306416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2" name="Google Shape;542;p3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6018" y="4223155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p3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2766" y="5179657"/>
            <a:ext cx="190500" cy="20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8" name="Google Shape;548;p4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Google Shape;549;p4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6750" y="1600200"/>
            <a:ext cx="10858500" cy="472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50" name="Google Shape;550;p40"/>
          <p:cNvSpPr txBox="1"/>
          <p:nvPr/>
        </p:nvSpPr>
        <p:spPr>
          <a:xfrm>
            <a:off x="666750" y="47625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4C1D95"/>
                </a:solidFill>
                <a:latin typeface="Oswald"/>
                <a:ea typeface="Oswald"/>
                <a:cs typeface="Oswald"/>
                <a:sym typeface="Oswald"/>
              </a:rPr>
              <a:t>ESTUDIO DE CASO FORENSE</a:t>
            </a:r>
            <a:endParaRPr/>
          </a:p>
        </p:txBody>
      </p:sp>
      <p:sp>
        <p:nvSpPr>
          <p:cNvPr id="551" name="Google Shape;551;p40"/>
          <p:cNvSpPr/>
          <p:nvPr/>
        </p:nvSpPr>
        <p:spPr>
          <a:xfrm>
            <a:off x="666750" y="1143000"/>
            <a:ext cx="10858500" cy="2857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40"/>
          <p:cNvSpPr txBox="1"/>
          <p:nvPr/>
        </p:nvSpPr>
        <p:spPr>
          <a:xfrm>
            <a:off x="11439525" y="6419850"/>
            <a:ext cx="371475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CA3AF"/>
                </a:solidFill>
                <a:latin typeface="Oswald Light"/>
                <a:ea typeface="Oswald Light"/>
                <a:cs typeface="Oswald Light"/>
                <a:sym typeface="Oswald Light"/>
              </a:rPr>
              <a:t>28 / 30</a:t>
            </a:r>
            <a:endParaRPr/>
          </a:p>
        </p:txBody>
      </p:sp>
      <p:sp>
        <p:nvSpPr>
          <p:cNvPr id="553" name="Google Shape;553;p40"/>
          <p:cNvSpPr txBox="1"/>
          <p:nvPr/>
        </p:nvSpPr>
        <p:spPr>
          <a:xfrm>
            <a:off x="962025" y="1800406"/>
            <a:ext cx="10781347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CASO: "LA BOTELLA EQUIVOCADA"</a:t>
            </a:r>
            <a:endParaRPr dirty="0"/>
          </a:p>
        </p:txBody>
      </p:sp>
      <p:sp>
        <p:nvSpPr>
          <p:cNvPr id="554" name="Google Shape;554;p40"/>
          <p:cNvSpPr txBox="1"/>
          <p:nvPr/>
        </p:nvSpPr>
        <p:spPr>
          <a:xfrm>
            <a:off x="962025" y="2084648"/>
            <a:ext cx="10267950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Paciente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femenina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28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años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Quemaduras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lineales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tórax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y rostro derecho. Dice: "Me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tropecé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con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frasco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límpido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".</a:t>
            </a:r>
            <a:endParaRPr sz="1800" dirty="0"/>
          </a:p>
        </p:txBody>
      </p:sp>
      <p:sp>
        <p:nvSpPr>
          <p:cNvPr id="555" name="Google Shape;555;p40"/>
          <p:cNvSpPr txBox="1"/>
          <p:nvPr/>
        </p:nvSpPr>
        <p:spPr>
          <a:xfrm>
            <a:off x="962025" y="2911138"/>
            <a:ext cx="10267950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Análisis</a:t>
            </a:r>
            <a:r>
              <a:rPr lang="en-US" sz="18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Forense</a:t>
            </a:r>
            <a:r>
              <a:rPr lang="en-US" sz="18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endParaRPr sz="1800" dirty="0"/>
          </a:p>
        </p:txBody>
      </p:sp>
      <p:sp>
        <p:nvSpPr>
          <p:cNvPr id="556" name="Google Shape;556;p40"/>
          <p:cNvSpPr txBox="1"/>
          <p:nvPr/>
        </p:nvSpPr>
        <p:spPr>
          <a:xfrm>
            <a:off x="1306166" y="3377378"/>
            <a:ext cx="1428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1.</a:t>
            </a:r>
            <a:endParaRPr dirty="0"/>
          </a:p>
        </p:txBody>
      </p:sp>
      <p:sp>
        <p:nvSpPr>
          <p:cNvPr id="557" name="Google Shape;557;p40"/>
          <p:cNvSpPr txBox="1"/>
          <p:nvPr/>
        </p:nvSpPr>
        <p:spPr>
          <a:xfrm>
            <a:off x="1343025" y="3206055"/>
            <a:ext cx="988695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87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Patrón</a:t>
            </a: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Las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quemaduras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lineales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verticales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escurrimiento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)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sugieren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que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líquido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cayó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desde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arriba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, no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por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caída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al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suelo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patrón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irregular).</a:t>
            </a:r>
            <a:endParaRPr sz="2000" dirty="0"/>
          </a:p>
        </p:txBody>
      </p:sp>
      <p:sp>
        <p:nvSpPr>
          <p:cNvPr id="558" name="Google Shape;558;p40"/>
          <p:cNvSpPr txBox="1"/>
          <p:nvPr/>
        </p:nvSpPr>
        <p:spPr>
          <a:xfrm>
            <a:off x="1306166" y="4442797"/>
            <a:ext cx="1428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2.</a:t>
            </a:r>
            <a:endParaRPr dirty="0"/>
          </a:p>
        </p:txBody>
      </p:sp>
      <p:sp>
        <p:nvSpPr>
          <p:cNvPr id="559" name="Google Shape;559;p40"/>
          <p:cNvSpPr txBox="1"/>
          <p:nvPr/>
        </p:nvSpPr>
        <p:spPr>
          <a:xfrm>
            <a:off x="1343025" y="4243276"/>
            <a:ext cx="988695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87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Inconsistencia</a:t>
            </a: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El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hipoclorito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doméstico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Límpido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)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raramente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causa necrosis profunda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inmediata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Sospecha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ácido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fuerte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  <p:sp>
        <p:nvSpPr>
          <p:cNvPr id="560" name="Google Shape;560;p40"/>
          <p:cNvSpPr txBox="1"/>
          <p:nvPr/>
        </p:nvSpPr>
        <p:spPr>
          <a:xfrm>
            <a:off x="1292914" y="5353190"/>
            <a:ext cx="1428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3.</a:t>
            </a:r>
            <a:endParaRPr dirty="0"/>
          </a:p>
        </p:txBody>
      </p:sp>
      <p:sp>
        <p:nvSpPr>
          <p:cNvPr id="561" name="Google Shape;561;p40"/>
          <p:cNvSpPr txBox="1"/>
          <p:nvPr/>
        </p:nvSpPr>
        <p:spPr>
          <a:xfrm>
            <a:off x="1343025" y="5138807"/>
            <a:ext cx="988695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87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Acción</a:t>
            </a: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Activar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protocolo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maltrato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/VBG.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Preservar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ropa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Notificar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Fiscalía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por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"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Lesiones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Personales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determinar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".</a:t>
            </a:r>
            <a:endParaRPr sz="2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2" name="Google Shape;582;p4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3" name="Google Shape;583;p42"/>
          <p:cNvSpPr txBox="1"/>
          <p:nvPr/>
        </p:nvSpPr>
        <p:spPr>
          <a:xfrm>
            <a:off x="666750" y="47625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4C1D95"/>
                </a:solidFill>
                <a:latin typeface="Oswald"/>
                <a:ea typeface="Oswald"/>
                <a:cs typeface="Oswald"/>
                <a:sym typeface="Oswald"/>
              </a:rPr>
              <a:t>REFERENCIAS BIBLIOGRÁFICAS</a:t>
            </a:r>
            <a:endParaRPr/>
          </a:p>
        </p:txBody>
      </p:sp>
      <p:sp>
        <p:nvSpPr>
          <p:cNvPr id="584" name="Google Shape;584;p42"/>
          <p:cNvSpPr/>
          <p:nvPr/>
        </p:nvSpPr>
        <p:spPr>
          <a:xfrm>
            <a:off x="666750" y="1143000"/>
            <a:ext cx="10858500" cy="2857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42"/>
          <p:cNvSpPr txBox="1"/>
          <p:nvPr/>
        </p:nvSpPr>
        <p:spPr>
          <a:xfrm>
            <a:off x="11439525" y="6419850"/>
            <a:ext cx="371475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CA3AF"/>
                </a:solidFill>
                <a:latin typeface="Oswald Light"/>
                <a:ea typeface="Oswald Light"/>
                <a:cs typeface="Oswald Light"/>
                <a:sym typeface="Oswald Light"/>
              </a:rPr>
              <a:t>30 / 30</a:t>
            </a:r>
            <a:endParaRPr/>
          </a:p>
        </p:txBody>
      </p:sp>
      <p:sp>
        <p:nvSpPr>
          <p:cNvPr id="586" name="Google Shape;586;p42"/>
          <p:cNvSpPr txBox="1"/>
          <p:nvPr/>
        </p:nvSpPr>
        <p:spPr>
          <a:xfrm>
            <a:off x="666750" y="1600200"/>
            <a:ext cx="10858500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1. Congreso de la República de Colombia. (2016). Ley 1773 "Natalia Ponce de León".</a:t>
            </a:r>
            <a:endParaRPr/>
          </a:p>
        </p:txBody>
      </p:sp>
      <p:sp>
        <p:nvSpPr>
          <p:cNvPr id="587" name="Google Shape;587;p42"/>
          <p:cNvSpPr txBox="1"/>
          <p:nvPr/>
        </p:nvSpPr>
        <p:spPr>
          <a:xfrm>
            <a:off x="666750" y="1988790"/>
            <a:ext cx="10858500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2. Fiscalía General de la Nación. (2018). Manual de Procedimientos del Sistema de Cadena de Custodia.</a:t>
            </a:r>
            <a:endParaRPr/>
          </a:p>
        </p:txBody>
      </p:sp>
      <p:sp>
        <p:nvSpPr>
          <p:cNvPr id="588" name="Google Shape;588;p42"/>
          <p:cNvSpPr txBox="1"/>
          <p:nvPr/>
        </p:nvSpPr>
        <p:spPr>
          <a:xfrm>
            <a:off x="666750" y="2377380"/>
            <a:ext cx="10858500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3. Ministerio de Salud y Protección Social. (2014). Protocolo de atención integral de urgencias a víctimas de ataques con agentes químicos.</a:t>
            </a:r>
            <a:endParaRPr/>
          </a:p>
        </p:txBody>
      </p:sp>
      <p:sp>
        <p:nvSpPr>
          <p:cNvPr id="589" name="Google Shape;589;p42"/>
          <p:cNvSpPr txBox="1"/>
          <p:nvPr/>
        </p:nvSpPr>
        <p:spPr>
          <a:xfrm>
            <a:off x="666750" y="2765970"/>
            <a:ext cx="10858500" cy="54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4. Oficina del Alto Comisionado de las Naciones Unidas para los Derechos Humanos. (2004). Protocolo de Estambul: Manual para la investigación y documentación eficaces de la tortura y otros tratos o penas crueles, inhumanos o degradantes.</a:t>
            </a:r>
            <a:endParaRPr/>
          </a:p>
        </p:txBody>
      </p:sp>
      <p:sp>
        <p:nvSpPr>
          <p:cNvPr id="590" name="Google Shape;590;p42"/>
          <p:cNvSpPr txBox="1"/>
          <p:nvPr/>
        </p:nvSpPr>
        <p:spPr>
          <a:xfrm>
            <a:off x="666750" y="3428851"/>
            <a:ext cx="10858500" cy="54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5. </a:t>
            </a:r>
            <a:r>
              <a:rPr lang="en-US" sz="135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Baile</a:t>
            </a:r>
            <a:r>
              <a:rPr lang="en-US" sz="135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, W. F., et al. (2000). SPIKES—A six-step protocol for delivering bad news: application to the patient with cancer. *The Oncologist*, 5(4), 302-311.</a:t>
            </a:r>
            <a:endParaRPr dirty="0"/>
          </a:p>
        </p:txBody>
      </p:sp>
      <p:pic>
        <p:nvPicPr>
          <p:cNvPr id="591" name="Google Shape;591;p4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33392" y="5433391"/>
            <a:ext cx="829296" cy="822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2181225"/>
            <a:ext cx="5191125" cy="361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5"/>
          <p:cNvSpPr txBox="1"/>
          <p:nvPr/>
        </p:nvSpPr>
        <p:spPr>
          <a:xfrm>
            <a:off x="666750" y="47625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4C1D95"/>
                </a:solidFill>
                <a:latin typeface="Oswald"/>
                <a:ea typeface="Oswald"/>
                <a:cs typeface="Oswald"/>
                <a:sym typeface="Oswald"/>
              </a:rPr>
              <a:t>EL "SÍNDROME DEL ASALTO QUÍMICO"</a:t>
            </a:r>
            <a:endParaRPr/>
          </a:p>
        </p:txBody>
      </p:sp>
      <p:sp>
        <p:nvSpPr>
          <p:cNvPr id="119" name="Google Shape;119;p15"/>
          <p:cNvSpPr/>
          <p:nvPr/>
        </p:nvSpPr>
        <p:spPr>
          <a:xfrm>
            <a:off x="666750" y="1143000"/>
            <a:ext cx="10858500" cy="2857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5"/>
          <p:cNvSpPr txBox="1"/>
          <p:nvPr/>
        </p:nvSpPr>
        <p:spPr>
          <a:xfrm>
            <a:off x="11506200" y="6419850"/>
            <a:ext cx="3048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CA3AF"/>
                </a:solidFill>
                <a:latin typeface="Oswald Light"/>
                <a:ea typeface="Oswald Light"/>
                <a:cs typeface="Oswald Light"/>
                <a:sym typeface="Oswald Light"/>
              </a:rPr>
              <a:t>3 / 30</a:t>
            </a:r>
            <a:endParaRPr/>
          </a:p>
        </p:txBody>
      </p:sp>
      <p:sp>
        <p:nvSpPr>
          <p:cNvPr id="121" name="Google Shape;121;p15"/>
          <p:cNvSpPr txBox="1"/>
          <p:nvPr/>
        </p:nvSpPr>
        <p:spPr>
          <a:xfrm>
            <a:off x="666750" y="1219200"/>
            <a:ext cx="5191125" cy="1329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El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impacto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psicológico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es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devastador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y multidimensional. No es solo un trauma, es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una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ruptura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biográfica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 dirty="0"/>
          </a:p>
        </p:txBody>
      </p:sp>
      <p:pic>
        <p:nvPicPr>
          <p:cNvPr id="122" name="Google Shape;122;p15"/>
          <p:cNvPicPr preferRelativeResize="0"/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/>
        </p:blipFill>
        <p:spPr>
          <a:xfrm>
            <a:off x="6334124" y="2181225"/>
            <a:ext cx="5172075" cy="361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5"/>
          <p:cNvSpPr txBox="1"/>
          <p:nvPr/>
        </p:nvSpPr>
        <p:spPr>
          <a:xfrm>
            <a:off x="1047750" y="2709005"/>
            <a:ext cx="4810125" cy="1329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Miedo</a:t>
            </a:r>
            <a:r>
              <a:rPr lang="en-US" sz="18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a la Muerte </a:t>
            </a:r>
            <a:r>
              <a:rPr lang="en-US" sz="18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Inminente</a:t>
            </a:r>
            <a:r>
              <a:rPr lang="en-US" sz="18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sensación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"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quemarse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vivo" genera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una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impronta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traumática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indeleble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 dirty="0"/>
          </a:p>
        </p:txBody>
      </p:sp>
      <p:sp>
        <p:nvSpPr>
          <p:cNvPr id="124" name="Google Shape;124;p15"/>
          <p:cNvSpPr txBox="1"/>
          <p:nvPr/>
        </p:nvSpPr>
        <p:spPr>
          <a:xfrm>
            <a:off x="1047750" y="3990975"/>
            <a:ext cx="4810125" cy="1329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Despersonalización</a:t>
            </a:r>
            <a:r>
              <a:rPr lang="en-US" sz="18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Al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perder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los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rasgos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faciales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, la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víctima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siente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que "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deja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existir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"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como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individuo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 dirty="0"/>
          </a:p>
        </p:txBody>
      </p:sp>
      <p:sp>
        <p:nvSpPr>
          <p:cNvPr id="125" name="Google Shape;125;p15"/>
          <p:cNvSpPr txBox="1"/>
          <p:nvPr/>
        </p:nvSpPr>
        <p:spPr>
          <a:xfrm>
            <a:off x="1047750" y="5150829"/>
            <a:ext cx="4810125" cy="1329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Aislamiento</a:t>
            </a:r>
            <a:r>
              <a:rPr lang="en-US" sz="18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Forzado</a:t>
            </a:r>
            <a:r>
              <a:rPr lang="en-US" sz="18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La "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muerte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social"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buscada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por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agresor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a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través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del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rechazo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estético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7" name="Google Shape;597;p4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98" name="Google Shape;598;p43"/>
          <p:cNvSpPr txBox="1"/>
          <p:nvPr/>
        </p:nvSpPr>
        <p:spPr>
          <a:xfrm>
            <a:off x="666750" y="47625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4C1D95"/>
                </a:solidFill>
                <a:latin typeface="Oswald"/>
                <a:ea typeface="Oswald"/>
                <a:cs typeface="Oswald"/>
                <a:sym typeface="Oswald"/>
              </a:rPr>
              <a:t>IMAGE SOURCES</a:t>
            </a:r>
            <a:endParaRPr/>
          </a:p>
        </p:txBody>
      </p:sp>
      <p:sp>
        <p:nvSpPr>
          <p:cNvPr id="599" name="Google Shape;599;p43"/>
          <p:cNvSpPr/>
          <p:nvPr/>
        </p:nvSpPr>
        <p:spPr>
          <a:xfrm>
            <a:off x="666750" y="1143000"/>
            <a:ext cx="10858500" cy="2857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43"/>
          <p:cNvSpPr/>
          <p:nvPr/>
        </p:nvSpPr>
        <p:spPr>
          <a:xfrm>
            <a:off x="666750" y="1600200"/>
            <a:ext cx="10858500" cy="982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43"/>
          <p:cNvSpPr/>
          <p:nvPr/>
        </p:nvSpPr>
        <p:spPr>
          <a:xfrm>
            <a:off x="666750" y="2573535"/>
            <a:ext cx="108585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2" name="Google Shape;602;p43"/>
          <p:cNvSpPr/>
          <p:nvPr/>
        </p:nvSpPr>
        <p:spPr>
          <a:xfrm>
            <a:off x="666750" y="2573535"/>
            <a:ext cx="108585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3" name="Google Shape;603;p4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6750" y="1848742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604" name="Google Shape;604;p43"/>
          <p:cNvSpPr txBox="1"/>
          <p:nvPr/>
        </p:nvSpPr>
        <p:spPr>
          <a:xfrm>
            <a:off x="1762125" y="1743075"/>
            <a:ext cx="9763125" cy="39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https://media.istockphoto.com/id/1187142347/vector/law-and-justice-concept-gavel-of-the-judge-and-scales-of-justice-vector-silhouette-libra-and.jpg?s=1024x1024&amp;w=is&amp;k=20&amp;c=NDn5mULRNBCNAQfzlCnHekPSkCdUoRaxY4RMoinhE90=</a:t>
            </a:r>
            <a:endParaRPr/>
          </a:p>
        </p:txBody>
      </p:sp>
      <p:sp>
        <p:nvSpPr>
          <p:cNvPr id="605" name="Google Shape;605;p43"/>
          <p:cNvSpPr txBox="1"/>
          <p:nvPr/>
        </p:nvSpPr>
        <p:spPr>
          <a:xfrm>
            <a:off x="1762125" y="2186880"/>
            <a:ext cx="976312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Roboto"/>
                <a:ea typeface="Roboto"/>
                <a:cs typeface="Roboto"/>
                <a:sym typeface="Roboto"/>
              </a:rPr>
              <a:t>www.istockphoto.com</a:t>
            </a:r>
            <a:endParaRPr/>
          </a:p>
        </p:txBody>
      </p:sp>
      <p:pic>
        <p:nvPicPr>
          <p:cNvPr id="606" name="Google Shape;606;p4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750" y="2732484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607" name="Google Shape;607;p43"/>
          <p:cNvSpPr txBox="1"/>
          <p:nvPr/>
        </p:nvSpPr>
        <p:spPr>
          <a:xfrm>
            <a:off x="1762125" y="2725935"/>
            <a:ext cx="9763125" cy="198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https://www.templehealth.org/sites/default/files/styles/without_crop/public/2023-05/burn-survivor-stretching-in-rehabilitation.jpg?itok=DXVTmWIU</a:t>
            </a:r>
            <a:endParaRPr/>
          </a:p>
        </p:txBody>
      </p:sp>
      <p:sp>
        <p:nvSpPr>
          <p:cNvPr id="608" name="Google Shape;608;p43"/>
          <p:cNvSpPr txBox="1"/>
          <p:nvPr/>
        </p:nvSpPr>
        <p:spPr>
          <a:xfrm>
            <a:off x="1762125" y="2971651"/>
            <a:ext cx="976312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Roboto"/>
                <a:ea typeface="Roboto"/>
                <a:cs typeface="Roboto"/>
                <a:sym typeface="Roboto"/>
              </a:rPr>
              <a:t>www.templehealth.org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6"/>
          <p:cNvSpPr txBox="1"/>
          <p:nvPr/>
        </p:nvSpPr>
        <p:spPr>
          <a:xfrm>
            <a:off x="666750" y="47625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4C1D95"/>
                </a:solidFill>
                <a:latin typeface="Oswald"/>
                <a:ea typeface="Oswald"/>
                <a:cs typeface="Oswald"/>
                <a:sym typeface="Oswald"/>
              </a:rPr>
              <a:t>INTERVENCIÓN EN CRISIS I: PROTOCOLO PAP</a:t>
            </a:r>
            <a:endParaRPr/>
          </a:p>
        </p:txBody>
      </p:sp>
      <p:sp>
        <p:nvSpPr>
          <p:cNvPr id="135" name="Google Shape;135;p16"/>
          <p:cNvSpPr/>
          <p:nvPr/>
        </p:nvSpPr>
        <p:spPr>
          <a:xfrm>
            <a:off x="666750" y="1143000"/>
            <a:ext cx="10858500" cy="2857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6"/>
          <p:cNvSpPr txBox="1"/>
          <p:nvPr/>
        </p:nvSpPr>
        <p:spPr>
          <a:xfrm>
            <a:off x="11506200" y="6419850"/>
            <a:ext cx="3048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CA3AF"/>
                </a:solidFill>
                <a:latin typeface="Oswald Light"/>
                <a:ea typeface="Oswald Light"/>
                <a:cs typeface="Oswald Light"/>
                <a:sym typeface="Oswald Light"/>
              </a:rPr>
              <a:t>4 / 30</a:t>
            </a:r>
            <a:endParaRPr/>
          </a:p>
        </p:txBody>
      </p:sp>
      <p:sp>
        <p:nvSpPr>
          <p:cNvPr id="137" name="Google Shape;137;p16"/>
          <p:cNvSpPr txBox="1"/>
          <p:nvPr/>
        </p:nvSpPr>
        <p:spPr>
          <a:xfrm>
            <a:off x="666750" y="1600200"/>
            <a:ext cx="10858500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Primeros Auxilios Psicológicos en Urgencias (Modelo ABCDE):</a:t>
            </a:r>
            <a:endParaRPr/>
          </a:p>
        </p:txBody>
      </p:sp>
      <p:graphicFrame>
        <p:nvGraphicFramePr>
          <p:cNvPr id="138" name="Google Shape;138;p16"/>
          <p:cNvGraphicFramePr/>
          <p:nvPr/>
        </p:nvGraphicFramePr>
        <p:xfrm>
          <a:off x="666750" y="2131665"/>
          <a:ext cx="10858500" cy="3301125"/>
        </p:xfrm>
        <a:graphic>
          <a:graphicData uri="http://schemas.openxmlformats.org/drawingml/2006/table">
            <a:tbl>
              <a:tblPr firstRow="1" bandRow="1">
                <a:noFill/>
                <a:tableStyleId>{1D44DFC4-9CDD-4D8D-94E9-78C4062FA988}</a:tableStyleId>
              </a:tblPr>
              <a:tblGrid>
                <a:gridCol w="3076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81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0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FFFFFF"/>
                          </a:solidFill>
                          <a:latin typeface="Roboto Medium"/>
                          <a:ea typeface="Roboto Medium"/>
                          <a:cs typeface="Roboto Medium"/>
                          <a:sym typeface="Roboto Medium"/>
                        </a:rPr>
                        <a:t>Fase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12E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FFFFFF"/>
                          </a:solidFill>
                          <a:latin typeface="Roboto Medium"/>
                          <a:ea typeface="Roboto Medium"/>
                          <a:cs typeface="Roboto Medium"/>
                          <a:sym typeface="Roboto Medium"/>
                        </a:rPr>
                        <a:t>Acción del Personal de Salud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12E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0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37415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 - Escucha Activa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7415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Permitir el llanto o el silencio. No forzar el relato de hechos traumáticos ("No tienes que hablar si no quieres").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0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37415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 - Reentrenamiento de la Ventilación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7415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Ayudar a regular la respiración si hay hiperventilación/pánico (Técnica 4-4-4).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0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37415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 - Categorización de Necesidades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7415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¿Tiene frío? ¿Tiene dolor? ¿Necesita llamar a alguien? (Priorizar lo básico).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0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37415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 - Derivación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7415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Conectar con redes de apoyo (trabajo social, familia segura).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9" name="Google Shape;139;p16"/>
          <p:cNvSpPr/>
          <p:nvPr/>
        </p:nvSpPr>
        <p:spPr>
          <a:xfrm>
            <a:off x="666750" y="2667892"/>
            <a:ext cx="3076575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6"/>
          <p:cNvSpPr/>
          <p:nvPr/>
        </p:nvSpPr>
        <p:spPr>
          <a:xfrm>
            <a:off x="3743325" y="2667892"/>
            <a:ext cx="7781925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6"/>
          <p:cNvSpPr/>
          <p:nvPr/>
        </p:nvSpPr>
        <p:spPr>
          <a:xfrm>
            <a:off x="666750" y="3492698"/>
            <a:ext cx="3076575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6"/>
          <p:cNvSpPr/>
          <p:nvPr/>
        </p:nvSpPr>
        <p:spPr>
          <a:xfrm>
            <a:off x="3743325" y="3492698"/>
            <a:ext cx="7781925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6"/>
          <p:cNvSpPr/>
          <p:nvPr/>
        </p:nvSpPr>
        <p:spPr>
          <a:xfrm>
            <a:off x="666750" y="4317503"/>
            <a:ext cx="3076575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6"/>
          <p:cNvSpPr/>
          <p:nvPr/>
        </p:nvSpPr>
        <p:spPr>
          <a:xfrm>
            <a:off x="3743325" y="4317503"/>
            <a:ext cx="7781925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6"/>
          <p:cNvSpPr/>
          <p:nvPr/>
        </p:nvSpPr>
        <p:spPr>
          <a:xfrm>
            <a:off x="666750" y="4868019"/>
            <a:ext cx="3076575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6"/>
          <p:cNvSpPr/>
          <p:nvPr/>
        </p:nvSpPr>
        <p:spPr>
          <a:xfrm>
            <a:off x="3743325" y="4868019"/>
            <a:ext cx="7781925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6"/>
          <p:cNvSpPr/>
          <p:nvPr/>
        </p:nvSpPr>
        <p:spPr>
          <a:xfrm>
            <a:off x="666750" y="5418534"/>
            <a:ext cx="3076575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3743325" y="5418534"/>
            <a:ext cx="7781925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6750" y="1238250"/>
            <a:ext cx="10858500" cy="5114925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7"/>
          <p:cNvSpPr txBox="1"/>
          <p:nvPr/>
        </p:nvSpPr>
        <p:spPr>
          <a:xfrm>
            <a:off x="666750" y="47625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4C1D95"/>
                </a:solidFill>
                <a:latin typeface="Oswald"/>
                <a:ea typeface="Oswald"/>
                <a:cs typeface="Oswald"/>
                <a:sym typeface="Oswald"/>
              </a:rPr>
              <a:t>INTERVENCIÓN EN CRISIS II: COMUNICACIÓN DE MALAS NOTICIAS</a:t>
            </a:r>
            <a:endParaRPr/>
          </a:p>
        </p:txBody>
      </p:sp>
      <p:sp>
        <p:nvSpPr>
          <p:cNvPr id="156" name="Google Shape;156;p17"/>
          <p:cNvSpPr/>
          <p:nvPr/>
        </p:nvSpPr>
        <p:spPr>
          <a:xfrm>
            <a:off x="666750" y="1143000"/>
            <a:ext cx="10858500" cy="2857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7"/>
          <p:cNvSpPr txBox="1"/>
          <p:nvPr/>
        </p:nvSpPr>
        <p:spPr>
          <a:xfrm>
            <a:off x="11506200" y="6419850"/>
            <a:ext cx="3048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CA3AF"/>
                </a:solidFill>
                <a:latin typeface="Oswald Light"/>
                <a:ea typeface="Oswald Light"/>
                <a:cs typeface="Oswald Light"/>
                <a:sym typeface="Oswald Light"/>
              </a:rPr>
              <a:t>5 / 30</a:t>
            </a:r>
            <a:endParaRPr/>
          </a:p>
        </p:txBody>
      </p:sp>
      <p:sp>
        <p:nvSpPr>
          <p:cNvPr id="158" name="Google Shape;158;p17"/>
          <p:cNvSpPr txBox="1"/>
          <p:nvPr/>
        </p:nvSpPr>
        <p:spPr>
          <a:xfrm>
            <a:off x="976788" y="1509069"/>
            <a:ext cx="1078134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PROTOCOLO SPIKES (ADAPTADO A DESFIGURACIÓN)</a:t>
            </a:r>
            <a:endParaRPr sz="2000" dirty="0"/>
          </a:p>
        </p:txBody>
      </p:sp>
      <p:sp>
        <p:nvSpPr>
          <p:cNvPr id="160" name="Google Shape;160;p17"/>
          <p:cNvSpPr txBox="1"/>
          <p:nvPr/>
        </p:nvSpPr>
        <p:spPr>
          <a:xfrm>
            <a:off x="1343025" y="2210245"/>
            <a:ext cx="988695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342900" marR="0" lvl="0" indent="-34290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 (Setting):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Entorno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privado.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Sentarse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al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mismo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nivel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del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paciente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  <p:sp>
        <p:nvSpPr>
          <p:cNvPr id="162" name="Google Shape;162;p17"/>
          <p:cNvSpPr txBox="1"/>
          <p:nvPr/>
        </p:nvSpPr>
        <p:spPr>
          <a:xfrm>
            <a:off x="1343025" y="2703165"/>
            <a:ext cx="988695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342900" marR="0" lvl="0" indent="-34290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 (Perception):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"¿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Qué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sabes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sobre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gravedad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tus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heridas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?".</a:t>
            </a:r>
            <a:endParaRPr sz="2000" dirty="0"/>
          </a:p>
        </p:txBody>
      </p:sp>
      <p:sp>
        <p:nvSpPr>
          <p:cNvPr id="164" name="Google Shape;164;p17"/>
          <p:cNvSpPr txBox="1"/>
          <p:nvPr/>
        </p:nvSpPr>
        <p:spPr>
          <a:xfrm>
            <a:off x="1343025" y="3250124"/>
            <a:ext cx="988695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342900" marR="0" lvl="0" indent="-34290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 (Invitation):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"¿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Quieres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saber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los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detalles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hoy o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prefieres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que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hablemos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con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tu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familia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primero?"</a:t>
            </a:r>
            <a:r>
              <a:rPr lang="en-US" sz="135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dirty="0"/>
          </a:p>
        </p:txBody>
      </p:sp>
      <p:sp>
        <p:nvSpPr>
          <p:cNvPr id="166" name="Google Shape;166;p17"/>
          <p:cNvSpPr txBox="1"/>
          <p:nvPr/>
        </p:nvSpPr>
        <p:spPr>
          <a:xfrm>
            <a:off x="1343025" y="4092310"/>
            <a:ext cx="988695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342900" marR="0" lvl="0" indent="-34290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K (Knowledge):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Usar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lenguaje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claro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pero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suave.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Evitar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"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monstruoso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" o "horrible". Usar "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lesión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severa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", "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cambios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profundos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"</a:t>
            </a:r>
            <a:r>
              <a:rPr lang="en-US" sz="135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dirty="0"/>
          </a:p>
        </p:txBody>
      </p:sp>
      <p:sp>
        <p:nvSpPr>
          <p:cNvPr id="168" name="Google Shape;168;p17"/>
          <p:cNvSpPr txBox="1"/>
          <p:nvPr/>
        </p:nvSpPr>
        <p:spPr>
          <a:xfrm>
            <a:off x="1343025" y="5043174"/>
            <a:ext cx="988695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342900" marR="0" lvl="0" indent="-34290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 (Empathy):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Validar 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emoción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 "Es natural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sentir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rabia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/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miedo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".</a:t>
            </a:r>
            <a:endParaRPr sz="2000" dirty="0"/>
          </a:p>
        </p:txBody>
      </p:sp>
      <p:sp>
        <p:nvSpPr>
          <p:cNvPr id="170" name="Google Shape;170;p17"/>
          <p:cNvSpPr txBox="1"/>
          <p:nvPr/>
        </p:nvSpPr>
        <p:spPr>
          <a:xfrm>
            <a:off x="1343025" y="5602292"/>
            <a:ext cx="988695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342900" marR="0" lvl="0" indent="-34290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 (Strategy):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Plan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inmediato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 "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Mañana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vendrá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cirujano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plástico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".</a:t>
            </a:r>
            <a:endParaRPr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6750" y="1988790"/>
            <a:ext cx="3429000" cy="3601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81500" y="1988790"/>
            <a:ext cx="3429000" cy="3601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96250" y="1988790"/>
            <a:ext cx="3429000" cy="3601924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18"/>
          <p:cNvSpPr txBox="1"/>
          <p:nvPr/>
        </p:nvSpPr>
        <p:spPr>
          <a:xfrm>
            <a:off x="666750" y="47625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4C1D95"/>
                </a:solidFill>
                <a:latin typeface="Oswald"/>
                <a:ea typeface="Oswald"/>
                <a:cs typeface="Oswald"/>
                <a:sym typeface="Oswald"/>
              </a:rPr>
              <a:t>PREVENCIÓN DEL TEPT: ESTRATIFICACIÓN DE RIESGO</a:t>
            </a:r>
            <a:endParaRPr/>
          </a:p>
        </p:txBody>
      </p:sp>
      <p:sp>
        <p:nvSpPr>
          <p:cNvPr id="180" name="Google Shape;180;p18"/>
          <p:cNvSpPr/>
          <p:nvPr/>
        </p:nvSpPr>
        <p:spPr>
          <a:xfrm>
            <a:off x="666750" y="1143000"/>
            <a:ext cx="10858500" cy="2857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8"/>
          <p:cNvSpPr txBox="1"/>
          <p:nvPr/>
        </p:nvSpPr>
        <p:spPr>
          <a:xfrm>
            <a:off x="11506200" y="6419850"/>
            <a:ext cx="3048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CA3AF"/>
                </a:solidFill>
                <a:latin typeface="Oswald Light"/>
                <a:ea typeface="Oswald Light"/>
                <a:cs typeface="Oswald Light"/>
                <a:sym typeface="Oswald Light"/>
              </a:rPr>
              <a:t>6 / 30</a:t>
            </a:r>
            <a:endParaRPr/>
          </a:p>
        </p:txBody>
      </p:sp>
      <p:sp>
        <p:nvSpPr>
          <p:cNvPr id="182" name="Google Shape;182;p18"/>
          <p:cNvSpPr txBox="1"/>
          <p:nvPr/>
        </p:nvSpPr>
        <p:spPr>
          <a:xfrm>
            <a:off x="666750" y="1267286"/>
            <a:ext cx="108585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No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todos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desarrollan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TEPT.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Debemos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identificar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los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vulnerables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la "Hora Dorada".</a:t>
            </a:r>
            <a:endParaRPr sz="2000" dirty="0"/>
          </a:p>
        </p:txBody>
      </p:sp>
      <p:sp>
        <p:nvSpPr>
          <p:cNvPr id="183" name="Google Shape;183;p18"/>
          <p:cNvSpPr txBox="1"/>
          <p:nvPr/>
        </p:nvSpPr>
        <p:spPr>
          <a:xfrm>
            <a:off x="962025" y="2322165"/>
            <a:ext cx="2980372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FACTORES BIOLÓGICOS</a:t>
            </a:r>
            <a:endParaRPr/>
          </a:p>
        </p:txBody>
      </p:sp>
      <p:sp>
        <p:nvSpPr>
          <p:cNvPr id="184" name="Google Shape;184;p18"/>
          <p:cNvSpPr txBox="1"/>
          <p:nvPr/>
        </p:nvSpPr>
        <p:spPr>
          <a:xfrm>
            <a:off x="962025" y="2779365"/>
            <a:ext cx="2838450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Dolor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físico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agudo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descontrolado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(EVA &gt; 7/10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persistente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).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Taquicardia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basal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elevada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post-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resucitación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 dirty="0"/>
          </a:p>
        </p:txBody>
      </p:sp>
      <p:sp>
        <p:nvSpPr>
          <p:cNvPr id="185" name="Google Shape;185;p18"/>
          <p:cNvSpPr txBox="1"/>
          <p:nvPr/>
        </p:nvSpPr>
        <p:spPr>
          <a:xfrm>
            <a:off x="4676775" y="2322165"/>
            <a:ext cx="2980372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FACTORES PSICOLÓGICOS</a:t>
            </a:r>
            <a:endParaRPr/>
          </a:p>
        </p:txBody>
      </p:sp>
      <p:sp>
        <p:nvSpPr>
          <p:cNvPr id="186" name="Google Shape;186;p18"/>
          <p:cNvSpPr txBox="1"/>
          <p:nvPr/>
        </p:nvSpPr>
        <p:spPr>
          <a:xfrm>
            <a:off x="4676775" y="2779365"/>
            <a:ext cx="2838450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Historial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previo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trauma o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enfermedad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mental.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Disociación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peritraumática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sentirse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"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fuera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del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cuerpo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"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durante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ataque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).</a:t>
            </a:r>
            <a:endParaRPr sz="1800" dirty="0"/>
          </a:p>
        </p:txBody>
      </p:sp>
      <p:sp>
        <p:nvSpPr>
          <p:cNvPr id="187" name="Google Shape;187;p18"/>
          <p:cNvSpPr txBox="1"/>
          <p:nvPr/>
        </p:nvSpPr>
        <p:spPr>
          <a:xfrm>
            <a:off x="8391525" y="2322165"/>
            <a:ext cx="2980372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FACTORES DEL EVENTO</a:t>
            </a:r>
            <a:endParaRPr/>
          </a:p>
        </p:txBody>
      </p:sp>
      <p:sp>
        <p:nvSpPr>
          <p:cNvPr id="188" name="Google Shape;188;p18"/>
          <p:cNvSpPr txBox="1"/>
          <p:nvPr/>
        </p:nvSpPr>
        <p:spPr>
          <a:xfrm>
            <a:off x="8391525" y="2779365"/>
            <a:ext cx="2838450" cy="1772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Agresor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conocido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(pareja/familiar).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Ataque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lugar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"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seguro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" (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propia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casa).</a:t>
            </a:r>
            <a:endParaRPr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19"/>
          <p:cNvSpPr txBox="1"/>
          <p:nvPr/>
        </p:nvSpPr>
        <p:spPr>
          <a:xfrm>
            <a:off x="666750" y="47625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4C1D95"/>
                </a:solidFill>
                <a:latin typeface="Oswald"/>
                <a:ea typeface="Oswald"/>
                <a:cs typeface="Oswald"/>
                <a:sym typeface="Oswald"/>
              </a:rPr>
              <a:t>MANEJO TEMPRANO DEL TRAUMA</a:t>
            </a:r>
            <a:endParaRPr/>
          </a:p>
        </p:txBody>
      </p:sp>
      <p:sp>
        <p:nvSpPr>
          <p:cNvPr id="195" name="Google Shape;195;p19"/>
          <p:cNvSpPr/>
          <p:nvPr/>
        </p:nvSpPr>
        <p:spPr>
          <a:xfrm>
            <a:off x="666750" y="1143000"/>
            <a:ext cx="10858500" cy="2857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9"/>
          <p:cNvSpPr txBox="1"/>
          <p:nvPr/>
        </p:nvSpPr>
        <p:spPr>
          <a:xfrm>
            <a:off x="11525250" y="6419850"/>
            <a:ext cx="28575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CA3AF"/>
                </a:solidFill>
                <a:latin typeface="Oswald Light"/>
                <a:ea typeface="Oswald Light"/>
                <a:cs typeface="Oswald Light"/>
                <a:sym typeface="Oswald Light"/>
              </a:rPr>
              <a:t>7 / 30</a:t>
            </a:r>
            <a:endParaRPr/>
          </a:p>
        </p:txBody>
      </p:sp>
      <p:sp>
        <p:nvSpPr>
          <p:cNvPr id="197" name="Google Shape;197;p19"/>
          <p:cNvSpPr txBox="1"/>
          <p:nvPr/>
        </p:nvSpPr>
        <p:spPr>
          <a:xfrm>
            <a:off x="666750" y="1240463"/>
            <a:ext cx="5450681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INTERVENCIONES FARMACOLÓGICAS</a:t>
            </a:r>
            <a:endParaRPr/>
          </a:p>
        </p:txBody>
      </p:sp>
      <p:sp>
        <p:nvSpPr>
          <p:cNvPr id="198" name="Google Shape;198;p19"/>
          <p:cNvSpPr txBox="1"/>
          <p:nvPr/>
        </p:nvSpPr>
        <p:spPr>
          <a:xfrm>
            <a:off x="666750" y="1667902"/>
            <a:ext cx="5191125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Uso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racional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bajo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supervisión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psiquiátrica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endParaRPr sz="1800" dirty="0"/>
          </a:p>
        </p:txBody>
      </p:sp>
      <p:sp>
        <p:nvSpPr>
          <p:cNvPr id="199" name="Google Shape;199;p19"/>
          <p:cNvSpPr txBox="1"/>
          <p:nvPr/>
        </p:nvSpPr>
        <p:spPr>
          <a:xfrm>
            <a:off x="666750" y="5263420"/>
            <a:ext cx="5450681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NO FARMACOLÓGICAS</a:t>
            </a:r>
            <a:endParaRPr dirty="0"/>
          </a:p>
        </p:txBody>
      </p:sp>
      <p:sp>
        <p:nvSpPr>
          <p:cNvPr id="200" name="Google Shape;200;p19"/>
          <p:cNvSpPr txBox="1"/>
          <p:nvPr/>
        </p:nvSpPr>
        <p:spPr>
          <a:xfrm>
            <a:off x="666750" y="5588665"/>
            <a:ext cx="5191125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Higiene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del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sueño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UCI.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Ciclos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luz/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oscuridad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Orientación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témporo-espacial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constante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 dirty="0"/>
          </a:p>
        </p:txBody>
      </p:sp>
      <p:pic>
        <p:nvPicPr>
          <p:cNvPr id="201" name="Google Shape;201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62987" y="3440459"/>
            <a:ext cx="53340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19"/>
          <p:cNvSpPr txBox="1"/>
          <p:nvPr/>
        </p:nvSpPr>
        <p:spPr>
          <a:xfrm>
            <a:off x="6629400" y="3916709"/>
            <a:ext cx="4600575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sedación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excesiva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impide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elaboración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del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duelo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 El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objetivo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es la </a:t>
            </a:r>
            <a:r>
              <a:rPr lang="en-US" sz="20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ansiólisis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, no la narcosis.</a:t>
            </a:r>
            <a:endParaRPr sz="2000" dirty="0"/>
          </a:p>
        </p:txBody>
      </p:sp>
      <p:sp>
        <p:nvSpPr>
          <p:cNvPr id="203" name="Google Shape;203;p19"/>
          <p:cNvSpPr txBox="1"/>
          <p:nvPr/>
        </p:nvSpPr>
        <p:spPr>
          <a:xfrm>
            <a:off x="990600" y="2447393"/>
            <a:ext cx="5715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 dirty="0"/>
          </a:p>
        </p:txBody>
      </p:sp>
      <p:sp>
        <p:nvSpPr>
          <p:cNvPr id="204" name="Google Shape;204;p19"/>
          <p:cNvSpPr txBox="1"/>
          <p:nvPr/>
        </p:nvSpPr>
        <p:spPr>
          <a:xfrm>
            <a:off x="1047750" y="2288721"/>
            <a:ext cx="4810125" cy="1329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Propranolol: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Bloqueo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beta-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adrenérgico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temprano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puede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reducir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consolidación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la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memoria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traumática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Evidencia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estudio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).</a:t>
            </a:r>
            <a:endParaRPr sz="1800" dirty="0"/>
          </a:p>
        </p:txBody>
      </p:sp>
      <p:sp>
        <p:nvSpPr>
          <p:cNvPr id="205" name="Google Shape;205;p19"/>
          <p:cNvSpPr txBox="1"/>
          <p:nvPr/>
        </p:nvSpPr>
        <p:spPr>
          <a:xfrm>
            <a:off x="990600" y="3932872"/>
            <a:ext cx="5715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 dirty="0"/>
          </a:p>
        </p:txBody>
      </p:sp>
      <p:sp>
        <p:nvSpPr>
          <p:cNvPr id="206" name="Google Shape;206;p19"/>
          <p:cNvSpPr txBox="1"/>
          <p:nvPr/>
        </p:nvSpPr>
        <p:spPr>
          <a:xfrm>
            <a:off x="1047750" y="3776070"/>
            <a:ext cx="4810125" cy="1329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Benzodiacepinas</a:t>
            </a:r>
            <a:r>
              <a:rPr lang="en-US" sz="18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¡PRECAUCIÓN!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Su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uso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indiscriminado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puede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interferir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con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procesamiento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natural del trauma.</a:t>
            </a:r>
            <a:endParaRPr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6750" y="1988790"/>
            <a:ext cx="10858500" cy="3707288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0"/>
          <p:cNvSpPr txBox="1"/>
          <p:nvPr/>
        </p:nvSpPr>
        <p:spPr>
          <a:xfrm>
            <a:off x="666750" y="47625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4C1D95"/>
                </a:solidFill>
                <a:latin typeface="Oswald"/>
                <a:ea typeface="Oswald"/>
                <a:cs typeface="Oswald"/>
                <a:sym typeface="Oswald"/>
              </a:rPr>
              <a:t>RIESGO SUICIDA: EVALUACIÓN</a:t>
            </a:r>
            <a:endParaRPr/>
          </a:p>
        </p:txBody>
      </p:sp>
      <p:sp>
        <p:nvSpPr>
          <p:cNvPr id="214" name="Google Shape;214;p20"/>
          <p:cNvSpPr/>
          <p:nvPr/>
        </p:nvSpPr>
        <p:spPr>
          <a:xfrm>
            <a:off x="666750" y="1143000"/>
            <a:ext cx="10858500" cy="2857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20"/>
          <p:cNvSpPr txBox="1"/>
          <p:nvPr/>
        </p:nvSpPr>
        <p:spPr>
          <a:xfrm>
            <a:off x="11506200" y="6419850"/>
            <a:ext cx="3048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CA3AF"/>
                </a:solidFill>
                <a:latin typeface="Oswald Light"/>
                <a:ea typeface="Oswald Light"/>
                <a:cs typeface="Oswald Light"/>
                <a:sym typeface="Oswald Light"/>
              </a:rPr>
              <a:t>8 / 30</a:t>
            </a:r>
            <a:endParaRPr/>
          </a:p>
        </p:txBody>
      </p:sp>
      <p:sp>
        <p:nvSpPr>
          <p:cNvPr id="216" name="Google Shape;216;p20"/>
          <p:cNvSpPr txBox="1"/>
          <p:nvPr/>
        </p:nvSpPr>
        <p:spPr>
          <a:xfrm>
            <a:off x="666750" y="1307654"/>
            <a:ext cx="108585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ideación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suicida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es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una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complicación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frecuente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ante 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desfiguración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  <p:sp>
        <p:nvSpPr>
          <p:cNvPr id="217" name="Google Shape;217;p20"/>
          <p:cNvSpPr txBox="1"/>
          <p:nvPr/>
        </p:nvSpPr>
        <p:spPr>
          <a:xfrm>
            <a:off x="666750" y="5934203"/>
            <a:ext cx="108585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Acción</a:t>
            </a: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Vigilancia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24h,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retiro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objetos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peligrosos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restricción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ventanas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  <p:sp>
        <p:nvSpPr>
          <p:cNvPr id="218" name="Google Shape;218;p20"/>
          <p:cNvSpPr txBox="1"/>
          <p:nvPr/>
        </p:nvSpPr>
        <p:spPr>
          <a:xfrm>
            <a:off x="962025" y="2322165"/>
            <a:ext cx="1078134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5B21B6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ESCALA SAD PERSONS (ADAPTADA)</a:t>
            </a:r>
            <a:endParaRPr sz="2000" dirty="0"/>
          </a:p>
        </p:txBody>
      </p:sp>
      <p:sp>
        <p:nvSpPr>
          <p:cNvPr id="219" name="Google Shape;219;p20"/>
          <p:cNvSpPr txBox="1"/>
          <p:nvPr/>
        </p:nvSpPr>
        <p:spPr>
          <a:xfrm>
            <a:off x="1390650" y="2973027"/>
            <a:ext cx="1026795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Poner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especial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atención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a:</a:t>
            </a:r>
            <a:endParaRPr sz="2000" dirty="0"/>
          </a:p>
        </p:txBody>
      </p:sp>
      <p:sp>
        <p:nvSpPr>
          <p:cNvPr id="220" name="Google Shape;220;p20"/>
          <p:cNvSpPr txBox="1"/>
          <p:nvPr/>
        </p:nvSpPr>
        <p:spPr>
          <a:xfrm>
            <a:off x="1343025" y="3882423"/>
            <a:ext cx="988695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Pérdida</a:t>
            </a: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Racional</a:t>
            </a: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del </a:t>
            </a:r>
            <a:r>
              <a:rPr lang="en-US" sz="20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Pensamiento</a:t>
            </a: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Depresión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severa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o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psicosis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reactiva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  <p:sp>
        <p:nvSpPr>
          <p:cNvPr id="221" name="Google Shape;221;p20"/>
          <p:cNvSpPr txBox="1"/>
          <p:nvPr/>
        </p:nvSpPr>
        <p:spPr>
          <a:xfrm>
            <a:off x="1367045" y="4466385"/>
            <a:ext cx="988695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Intento</a:t>
            </a: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Organizado</a:t>
            </a: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¿Tiene un plan para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acabar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con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su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vida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dentro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del hospital?</a:t>
            </a:r>
            <a:endParaRPr sz="2000" dirty="0"/>
          </a:p>
        </p:txBody>
      </p:sp>
      <p:sp>
        <p:nvSpPr>
          <p:cNvPr id="222" name="Google Shape;222;p20"/>
          <p:cNvSpPr txBox="1"/>
          <p:nvPr/>
        </p:nvSpPr>
        <p:spPr>
          <a:xfrm>
            <a:off x="1343025" y="5088200"/>
            <a:ext cx="988695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Falta de </a:t>
            </a:r>
            <a:r>
              <a:rPr lang="en-US" sz="20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Apoyo</a:t>
            </a:r>
            <a:r>
              <a:rPr lang="en-US" sz="20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Social: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¿La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familia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rechaza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verla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/o?</a:t>
            </a:r>
            <a:endParaRPr sz="2000" dirty="0"/>
          </a:p>
        </p:txBody>
      </p:sp>
      <p:pic>
        <p:nvPicPr>
          <p:cNvPr id="223" name="Google Shape;223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41537" y="4065789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68041" y="4628729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54789" y="5244676"/>
            <a:ext cx="190500" cy="20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2181225"/>
            <a:ext cx="5191125" cy="3619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1"/>
          <p:cNvSpPr txBox="1"/>
          <p:nvPr/>
        </p:nvSpPr>
        <p:spPr>
          <a:xfrm>
            <a:off x="666750" y="47625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4C1D95"/>
                </a:solidFill>
                <a:latin typeface="Oswald"/>
                <a:ea typeface="Oswald"/>
                <a:cs typeface="Oswald"/>
                <a:sym typeface="Oswald"/>
              </a:rPr>
              <a:t>IMAGEN CORPORAL: EL "MOMENTO DEL ESPEJO"</a:t>
            </a:r>
            <a:endParaRPr/>
          </a:p>
        </p:txBody>
      </p:sp>
      <p:sp>
        <p:nvSpPr>
          <p:cNvPr id="233" name="Google Shape;233;p21"/>
          <p:cNvSpPr/>
          <p:nvPr/>
        </p:nvSpPr>
        <p:spPr>
          <a:xfrm>
            <a:off x="666750" y="1143000"/>
            <a:ext cx="10858500" cy="2857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21"/>
          <p:cNvSpPr txBox="1"/>
          <p:nvPr/>
        </p:nvSpPr>
        <p:spPr>
          <a:xfrm>
            <a:off x="11506200" y="6419850"/>
            <a:ext cx="3048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CA3AF"/>
                </a:solidFill>
                <a:latin typeface="Oswald Light"/>
                <a:ea typeface="Oswald Light"/>
                <a:cs typeface="Oswald Light"/>
                <a:sym typeface="Oswald Light"/>
              </a:rPr>
              <a:t>9 / 30</a:t>
            </a:r>
            <a:endParaRPr/>
          </a:p>
        </p:txBody>
      </p:sp>
      <p:sp>
        <p:nvSpPr>
          <p:cNvPr id="235" name="Google Shape;235;p21"/>
          <p:cNvSpPr txBox="1"/>
          <p:nvPr/>
        </p:nvSpPr>
        <p:spPr>
          <a:xfrm>
            <a:off x="666750" y="1613535"/>
            <a:ext cx="5191125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Es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hito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más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crítico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de la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recuperación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psicológica</a:t>
            </a:r>
            <a:r>
              <a:rPr lang="en-US" sz="20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  <p:pic>
        <p:nvPicPr>
          <p:cNvPr id="236" name="Google Shape;236;p21"/>
          <p:cNvPicPr preferRelativeResize="0"/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/>
        </p:blipFill>
        <p:spPr>
          <a:xfrm>
            <a:off x="6334125" y="2260600"/>
            <a:ext cx="5191125" cy="346075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1"/>
          <p:cNvSpPr txBox="1"/>
          <p:nvPr/>
        </p:nvSpPr>
        <p:spPr>
          <a:xfrm>
            <a:off x="1047750" y="2705070"/>
            <a:ext cx="4810125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Preparación</a:t>
            </a:r>
            <a:r>
              <a:rPr lang="en-US" sz="18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Describir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verbalmente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las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heridas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antes de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mostrar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la imagen.</a:t>
            </a:r>
            <a:endParaRPr sz="1800" dirty="0"/>
          </a:p>
        </p:txBody>
      </p:sp>
      <p:sp>
        <p:nvSpPr>
          <p:cNvPr id="238" name="Google Shape;238;p21"/>
          <p:cNvSpPr txBox="1"/>
          <p:nvPr/>
        </p:nvSpPr>
        <p:spPr>
          <a:xfrm>
            <a:off x="1047750" y="3591467"/>
            <a:ext cx="4810125" cy="1329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Gradualidad</a:t>
            </a:r>
            <a:r>
              <a:rPr lang="en-US" sz="18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Usar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espejos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pequeños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inicialmente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mostrando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zonas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menos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afectadas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primero.</a:t>
            </a:r>
            <a:endParaRPr sz="1800" dirty="0"/>
          </a:p>
        </p:txBody>
      </p:sp>
      <p:sp>
        <p:nvSpPr>
          <p:cNvPr id="239" name="Google Shape;239;p21"/>
          <p:cNvSpPr txBox="1"/>
          <p:nvPr/>
        </p:nvSpPr>
        <p:spPr>
          <a:xfrm>
            <a:off x="1047749" y="4941495"/>
            <a:ext cx="4810125" cy="1329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Acompañamiento</a:t>
            </a:r>
            <a:r>
              <a:rPr lang="en-US" sz="1800" b="1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NUNCA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dejar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al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paciente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solo la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primera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vez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que se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mira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Psicólogo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y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Enfermera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presentes</a:t>
            </a:r>
            <a:r>
              <a:rPr lang="en-US" sz="1800" b="0" i="0" u="none" strike="noStrike" cap="none" dirty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 dirty="0"/>
          </a:p>
        </p:txBody>
      </p:sp>
      <p:pic>
        <p:nvPicPr>
          <p:cNvPr id="240" name="Google Shape;240;p21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59514" y="2855845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1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46262" y="3746083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1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46262" y="5126650"/>
            <a:ext cx="190500" cy="20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2416</Words>
  <Application>Microsoft Macintosh PowerPoint</Application>
  <PresentationFormat>Panorámica</PresentationFormat>
  <Paragraphs>242</Paragraphs>
  <Slides>30</Slides>
  <Notes>30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9" baseType="lpstr">
      <vt:lpstr>Oswald</vt:lpstr>
      <vt:lpstr>Roboto Light</vt:lpstr>
      <vt:lpstr>Oswald Light</vt:lpstr>
      <vt:lpstr>Arial</vt:lpstr>
      <vt:lpstr>Roboto</vt:lpstr>
      <vt:lpstr>Oswald SemiBold</vt:lpstr>
      <vt:lpstr>Calibri</vt:lpstr>
      <vt:lpstr>Roboto Medium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Eduardo covelly</cp:lastModifiedBy>
  <cp:revision>6</cp:revision>
  <dcterms:modified xsi:type="dcterms:W3CDTF">2026-01-12T23:43:41Z</dcterms:modified>
</cp:coreProperties>
</file>