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7" r:id="rId31"/>
    <p:sldId id="286" r:id="rId32"/>
  </p:sldIdLst>
  <p:sldSz cx="12192000" cy="6858000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Oswald" pitchFamily="2" charset="77"/>
      <p:regular r:id="rId38"/>
      <p:bold r:id="rId39"/>
    </p:embeddedFont>
    <p:embeddedFont>
      <p:font typeface="Oswald SemiBold" panose="020F0502020204030204" pitchFamily="34" charset="0"/>
      <p:regular r:id="rId40"/>
      <p:bold r:id="rId41"/>
    </p:embeddedFont>
    <p:embeddedFont>
      <p:font typeface="Roboto" panose="02000000000000000000" pitchFamily="2" charset="0"/>
      <p:regular r:id="rId42"/>
      <p:bold r:id="rId43"/>
      <p:italic r:id="rId44"/>
      <p:boldItalic r:id="rId45"/>
    </p:embeddedFont>
    <p:embeddedFont>
      <p:font typeface="Roboto Light" panose="020F0302020204030204" pitchFamily="34" charset="0"/>
      <p:regular r:id="rId46"/>
      <p:bold r:id="rId47"/>
      <p:italic r:id="rId48"/>
      <p:boldItalic r:id="rId49"/>
    </p:embeddedFont>
    <p:embeddedFont>
      <p:font typeface="Roboto Medium" panose="020F0502020204030204" pitchFamily="34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BFE6C6A-39D6-4909-A0D9-79AEE8729C1E}">
  <a:tblStyle styleId="{DBFE6C6A-39D6-4909-A0D9-79AEE8729C1E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/>
    <p:restoredTop sz="94613"/>
  </p:normalViewPr>
  <p:slideViewPr>
    <p:cSldViewPr snapToGrid="0">
      <p:cViewPr varScale="1">
        <p:scale>
          <a:sx n="96" d="100"/>
          <a:sy n="96" d="100"/>
        </p:scale>
        <p:origin x="912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font" Target="fonts/font20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31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24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0.png"/><Relationship Id="rId9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todate.com/" TargetMode="External"/><Relationship Id="rId2" Type="http://schemas.openxmlformats.org/officeDocument/2006/relationships/hyperlink" Target="https://doi.org/10.1016/j.burns.2009.07.026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creativecommons.org/licenses/by-nc-nd/3.0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picuida.es/infografias-sobre-recomendaciones-para-la-prevencion-y-tratamiento-de-las-ulceras-por-presion-del-hospital-regional-universitario-de-malaga/" TargetMode="Externa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4927699"/>
            <a:ext cx="110490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11468100" y="285750"/>
            <a:ext cx="3429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1 / 30</a:t>
            </a:r>
            <a:endParaRPr/>
          </a:p>
        </p:txBody>
      </p:sp>
      <p:pic>
        <p:nvPicPr>
          <p:cNvPr id="87" name="Google Shape;87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1454050"/>
            <a:ext cx="1104900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/>
          <p:nvPr/>
        </p:nvSpPr>
        <p:spPr>
          <a:xfrm>
            <a:off x="295275" y="2697063"/>
            <a:ext cx="11601450" cy="117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 i="0" u="none" strike="noStrike" cap="none">
                <a:solidFill>
                  <a:srgbClr val="0C4A6E"/>
                </a:solidFill>
                <a:latin typeface="Oswald"/>
                <a:ea typeface="Oswald"/>
                <a:cs typeface="Oswald"/>
                <a:sym typeface="Oswald"/>
              </a:rPr>
              <a:t>MANEJO CLÍNICO INTEGRAL DE QUEMADURAS QUÍMICAS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571500" y="4060924"/>
            <a:ext cx="1104900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0" i="0" u="none" strike="noStrike" cap="none">
                <a:solidFill>
                  <a:srgbClr val="64748B"/>
                </a:solidFill>
                <a:latin typeface="Roboto Light"/>
                <a:ea typeface="Roboto Light"/>
                <a:cs typeface="Roboto Light"/>
                <a:sym typeface="Roboto Light"/>
              </a:rPr>
              <a:t>Protocolos de Actuación: De la Escena a la Unidad de Quemados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2305050"/>
            <a:ext cx="53340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2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RESPIRACIÓN (B): TOXICIDAD INHALATORIA</a:t>
            </a:r>
            <a:endParaRPr/>
          </a:p>
        </p:txBody>
      </p:sp>
      <p:sp>
        <p:nvSpPr>
          <p:cNvPr id="226" name="Google Shape;226;p22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2"/>
          <p:cNvSpPr txBox="1"/>
          <p:nvPr/>
        </p:nvSpPr>
        <p:spPr>
          <a:xfrm>
            <a:off x="11391900" y="285750"/>
            <a:ext cx="4191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10 / 30</a:t>
            </a:r>
            <a:endParaRPr/>
          </a:p>
        </p:txBody>
      </p:sp>
      <p:sp>
        <p:nvSpPr>
          <p:cNvPr id="228" name="Google Shape;228;p22"/>
          <p:cNvSpPr txBox="1"/>
          <p:nvPr/>
        </p:nvSpPr>
        <p:spPr>
          <a:xfrm>
            <a:off x="571500" y="2421731"/>
            <a:ext cx="5600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AGENTES COMUNES</a:t>
            </a:r>
            <a:endParaRPr/>
          </a:p>
        </p:txBody>
      </p:sp>
      <p:sp>
        <p:nvSpPr>
          <p:cNvPr id="229" name="Google Shape;229;p22"/>
          <p:cNvSpPr txBox="1"/>
          <p:nvPr/>
        </p:nvSpPr>
        <p:spPr>
          <a:xfrm>
            <a:off x="571500" y="4155281"/>
            <a:ext cx="5600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MANEJO</a:t>
            </a:r>
            <a:endParaRPr/>
          </a:p>
        </p:txBody>
      </p:sp>
      <p:sp>
        <p:nvSpPr>
          <p:cNvPr id="230" name="Google Shape;230;p22"/>
          <p:cNvSpPr txBox="1"/>
          <p:nvPr/>
        </p:nvSpPr>
        <p:spPr>
          <a:xfrm>
            <a:off x="571500" y="4593431"/>
            <a:ext cx="5334000" cy="814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Oxígeno alto flujo humidificado. Nebulizaciones con N-Acetilcisteína + Broncodilatadores. Ventilación protectiva si se intuba.</a:t>
            </a:r>
            <a:endParaRPr/>
          </a:p>
        </p:txBody>
      </p:sp>
      <p:pic>
        <p:nvPicPr>
          <p:cNvPr id="231" name="Google Shape;231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96025" y="2314575"/>
            <a:ext cx="5314950" cy="33147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2"/>
          <p:cNvSpPr txBox="1"/>
          <p:nvPr/>
        </p:nvSpPr>
        <p:spPr>
          <a:xfrm>
            <a:off x="895350" y="2914650"/>
            <a:ext cx="571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233" name="Google Shape;233;p22"/>
          <p:cNvSpPr txBox="1"/>
          <p:nvPr/>
        </p:nvSpPr>
        <p:spPr>
          <a:xfrm>
            <a:off x="952500" y="2917031"/>
            <a:ext cx="4953000" cy="54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Amoníaco:</a:t>
            </a: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Hidrosoluble. Daña vía aérea superior (edema glótico).</a:t>
            </a:r>
            <a:endParaRPr/>
          </a:p>
        </p:txBody>
      </p:sp>
      <p:sp>
        <p:nvSpPr>
          <p:cNvPr id="234" name="Google Shape;234;p22"/>
          <p:cNvSpPr txBox="1"/>
          <p:nvPr/>
        </p:nvSpPr>
        <p:spPr>
          <a:xfrm>
            <a:off x="895350" y="3457575"/>
            <a:ext cx="571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235" name="Google Shape;235;p22"/>
          <p:cNvSpPr txBox="1"/>
          <p:nvPr/>
        </p:nvSpPr>
        <p:spPr>
          <a:xfrm>
            <a:off x="952500" y="3459956"/>
            <a:ext cx="4953000" cy="54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Cloro / Fosgeno:</a:t>
            </a: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Liposolubles. Llegan al alvéolo. Causan Neumonitis Química y SDRA (puede aparecer 24h después).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562100"/>
            <a:ext cx="11049000" cy="155257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3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CIRCULACIÓN (C): REANIMACIÓN HÍDRICA</a:t>
            </a:r>
            <a:endParaRPr/>
          </a:p>
        </p:txBody>
      </p:sp>
      <p:sp>
        <p:nvSpPr>
          <p:cNvPr id="243" name="Google Shape;243;p23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23"/>
          <p:cNvSpPr txBox="1"/>
          <p:nvPr/>
        </p:nvSpPr>
        <p:spPr>
          <a:xfrm>
            <a:off x="11410950" y="285750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11 / 30</a:t>
            </a:r>
            <a:endParaRPr/>
          </a:p>
        </p:txBody>
      </p:sp>
      <p:sp>
        <p:nvSpPr>
          <p:cNvPr id="245" name="Google Shape;245;p23"/>
          <p:cNvSpPr txBox="1"/>
          <p:nvPr/>
        </p:nvSpPr>
        <p:spPr>
          <a:xfrm>
            <a:off x="571500" y="3305175"/>
            <a:ext cx="116014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FÓRMULA DE INICIO (PARKLAND MODIFICADA)</a:t>
            </a:r>
            <a:endParaRPr/>
          </a:p>
        </p:txBody>
      </p:sp>
      <p:sp>
        <p:nvSpPr>
          <p:cNvPr id="246" name="Google Shape;246;p23"/>
          <p:cNvSpPr txBox="1"/>
          <p:nvPr/>
        </p:nvSpPr>
        <p:spPr>
          <a:xfrm>
            <a:off x="571500" y="3743325"/>
            <a:ext cx="11049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284C7"/>
                </a:solidFill>
                <a:latin typeface="Roboto"/>
                <a:ea typeface="Roboto"/>
                <a:cs typeface="Roboto"/>
                <a:sym typeface="Roboto"/>
              </a:rPr>
              <a:t>2 ml x Kg x %SCQ (Ringer Lactato)</a:t>
            </a:r>
            <a:endParaRPr/>
          </a:p>
        </p:txBody>
      </p:sp>
      <p:sp>
        <p:nvSpPr>
          <p:cNvPr id="247" name="Google Shape;247;p23"/>
          <p:cNvSpPr txBox="1"/>
          <p:nvPr/>
        </p:nvSpPr>
        <p:spPr>
          <a:xfrm>
            <a:off x="571500" y="4200525"/>
            <a:ext cx="1104900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1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Titulación:</a:t>
            </a: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Ajustar goteo para mantener diuresis de:</a:t>
            </a:r>
            <a:endParaRPr/>
          </a:p>
        </p:txBody>
      </p:sp>
      <p:sp>
        <p:nvSpPr>
          <p:cNvPr id="248" name="Google Shape;248;p23"/>
          <p:cNvSpPr txBox="1"/>
          <p:nvPr/>
        </p:nvSpPr>
        <p:spPr>
          <a:xfrm>
            <a:off x="857250" y="1809750"/>
            <a:ext cx="1104138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DIFERENCIA CLAVE CON TÉRMICAS</a:t>
            </a:r>
            <a:endParaRPr/>
          </a:p>
        </p:txBody>
      </p:sp>
      <p:sp>
        <p:nvSpPr>
          <p:cNvPr id="249" name="Google Shape;249;p23"/>
          <p:cNvSpPr txBox="1"/>
          <p:nvPr/>
        </p:nvSpPr>
        <p:spPr>
          <a:xfrm>
            <a:off x="857250" y="2209800"/>
            <a:ext cx="105156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Las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quemaduras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químicas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suelen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requerir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1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menos</a:t>
            </a:r>
            <a:r>
              <a:rPr lang="en-US" sz="1800" b="1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1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volumen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que las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térmicas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(Parkland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sobreestima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), A MENOS que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haya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toxicidad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sistémica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sp>
        <p:nvSpPr>
          <p:cNvPr id="250" name="Google Shape;250;p23"/>
          <p:cNvSpPr txBox="1"/>
          <p:nvPr/>
        </p:nvSpPr>
        <p:spPr>
          <a:xfrm>
            <a:off x="857250" y="4738687"/>
            <a:ext cx="1076325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Adultos:</a:t>
            </a: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0.5 ml/kg/hora.</a:t>
            </a:r>
            <a:endParaRPr/>
          </a:p>
        </p:txBody>
      </p:sp>
      <p:sp>
        <p:nvSpPr>
          <p:cNvPr id="251" name="Google Shape;251;p23"/>
          <p:cNvSpPr txBox="1"/>
          <p:nvPr/>
        </p:nvSpPr>
        <p:spPr>
          <a:xfrm>
            <a:off x="857250" y="5124450"/>
            <a:ext cx="1076325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Niños:</a:t>
            </a: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1.0 ml/kg/hora.</a:t>
            </a:r>
            <a:endParaRPr/>
          </a:p>
        </p:txBody>
      </p:sp>
      <p:pic>
        <p:nvPicPr>
          <p:cNvPr id="252" name="Google Shape;252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4786312"/>
            <a:ext cx="1905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5172075"/>
            <a:ext cx="190500" cy="1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4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MANEJO ESPECÍFICO: ÁCIDO FLUORHÍDRICO (HF)</a:t>
            </a:r>
            <a:endParaRPr/>
          </a:p>
        </p:txBody>
      </p:sp>
      <p:sp>
        <p:nvSpPr>
          <p:cNvPr id="260" name="Google Shape;260;p24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24"/>
          <p:cNvSpPr txBox="1"/>
          <p:nvPr/>
        </p:nvSpPr>
        <p:spPr>
          <a:xfrm>
            <a:off x="11391900" y="285750"/>
            <a:ext cx="4191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12 / 30</a:t>
            </a:r>
            <a:endParaRPr/>
          </a:p>
        </p:txBody>
      </p:sp>
      <p:sp>
        <p:nvSpPr>
          <p:cNvPr id="262" name="Google Shape;262;p24"/>
          <p:cNvSpPr txBox="1"/>
          <p:nvPr/>
        </p:nvSpPr>
        <p:spPr>
          <a:xfrm>
            <a:off x="571500" y="2293143"/>
            <a:ext cx="533400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0" i="0" u="none" strike="noStrike" cap="none">
                <a:solidFill>
                  <a:srgbClr val="EF4444"/>
                </a:solidFill>
                <a:latin typeface="Roboto Light"/>
                <a:ea typeface="Roboto Light"/>
                <a:cs typeface="Roboto Light"/>
                <a:sym typeface="Roboto Light"/>
              </a:rPr>
              <a:t>¡ALERTA LETAL!</a:t>
            </a:r>
            <a:endParaRPr/>
          </a:p>
        </p:txBody>
      </p:sp>
      <p:sp>
        <p:nvSpPr>
          <p:cNvPr id="263" name="Google Shape;263;p24"/>
          <p:cNvSpPr txBox="1"/>
          <p:nvPr/>
        </p:nvSpPr>
        <p:spPr>
          <a:xfrm>
            <a:off x="571500" y="2778918"/>
            <a:ext cx="533400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El ión flúor penetra y "secuestra" el Calcio y Magnesio séricos.</a:t>
            </a:r>
            <a:endParaRPr/>
          </a:p>
        </p:txBody>
      </p:sp>
      <p:sp>
        <p:nvSpPr>
          <p:cNvPr id="264" name="Google Shape;264;p24"/>
          <p:cNvSpPr txBox="1"/>
          <p:nvPr/>
        </p:nvSpPr>
        <p:spPr>
          <a:xfrm>
            <a:off x="571500" y="3164681"/>
            <a:ext cx="5334000" cy="54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Riesgo:</a:t>
            </a: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Paro cardíaco por hipocalcemia refractaria/arritmias ventriculares.</a:t>
            </a:r>
            <a:endParaRPr/>
          </a:p>
        </p:txBody>
      </p:sp>
      <p:sp>
        <p:nvSpPr>
          <p:cNvPr id="265" name="Google Shape;265;p24"/>
          <p:cNvSpPr txBox="1"/>
          <p:nvPr/>
        </p:nvSpPr>
        <p:spPr>
          <a:xfrm>
            <a:off x="571500" y="3821906"/>
            <a:ext cx="5600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TRATAMIENTO ESPECÍFICO</a:t>
            </a:r>
            <a:endParaRPr/>
          </a:p>
        </p:txBody>
      </p:sp>
      <p:sp>
        <p:nvSpPr>
          <p:cNvPr id="266" name="Google Shape;266;p24"/>
          <p:cNvSpPr txBox="1"/>
          <p:nvPr/>
        </p:nvSpPr>
        <p:spPr>
          <a:xfrm>
            <a:off x="571500" y="4260056"/>
            <a:ext cx="533400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Gluconato de Calcio.</a:t>
            </a: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Puede aplicarse:</a:t>
            </a:r>
            <a:endParaRPr/>
          </a:p>
        </p:txBody>
      </p:sp>
      <p:pic>
        <p:nvPicPr>
          <p:cNvPr id="267" name="Google Shape;267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86800" y="3493293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24"/>
          <p:cNvSpPr txBox="1"/>
          <p:nvPr/>
        </p:nvSpPr>
        <p:spPr>
          <a:xfrm>
            <a:off x="6572250" y="4064793"/>
            <a:ext cx="480060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Monitorizar EKG continuo (QT prolongado).</a:t>
            </a:r>
            <a:endParaRPr/>
          </a:p>
        </p:txBody>
      </p:sp>
      <p:sp>
        <p:nvSpPr>
          <p:cNvPr id="269" name="Google Shape;269;p24"/>
          <p:cNvSpPr txBox="1"/>
          <p:nvPr/>
        </p:nvSpPr>
        <p:spPr>
          <a:xfrm>
            <a:off x="800100" y="4681537"/>
            <a:ext cx="15240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1.</a:t>
            </a:r>
            <a:endParaRPr/>
          </a:p>
        </p:txBody>
      </p:sp>
      <p:sp>
        <p:nvSpPr>
          <p:cNvPr id="270" name="Google Shape;270;p24"/>
          <p:cNvSpPr txBox="1"/>
          <p:nvPr/>
        </p:nvSpPr>
        <p:spPr>
          <a:xfrm>
            <a:off x="952500" y="4683918"/>
            <a:ext cx="495300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40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Tópico (Gel mezclado con KY).</a:t>
            </a:r>
            <a:endParaRPr/>
          </a:p>
        </p:txBody>
      </p:sp>
      <p:sp>
        <p:nvSpPr>
          <p:cNvPr id="271" name="Google Shape;271;p24"/>
          <p:cNvSpPr txBox="1"/>
          <p:nvPr/>
        </p:nvSpPr>
        <p:spPr>
          <a:xfrm>
            <a:off x="800100" y="4953000"/>
            <a:ext cx="15240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2.</a:t>
            </a:r>
            <a:endParaRPr/>
          </a:p>
        </p:txBody>
      </p:sp>
      <p:sp>
        <p:nvSpPr>
          <p:cNvPr id="272" name="Google Shape;272;p24"/>
          <p:cNvSpPr txBox="1"/>
          <p:nvPr/>
        </p:nvSpPr>
        <p:spPr>
          <a:xfrm>
            <a:off x="952500" y="4955381"/>
            <a:ext cx="495300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40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Infiltración subcutánea local.</a:t>
            </a:r>
            <a:endParaRPr/>
          </a:p>
        </p:txBody>
      </p:sp>
      <p:sp>
        <p:nvSpPr>
          <p:cNvPr id="273" name="Google Shape;273;p24"/>
          <p:cNvSpPr txBox="1"/>
          <p:nvPr/>
        </p:nvSpPr>
        <p:spPr>
          <a:xfrm>
            <a:off x="800100" y="5224462"/>
            <a:ext cx="15240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3.</a:t>
            </a:r>
            <a:endParaRPr/>
          </a:p>
        </p:txBody>
      </p:sp>
      <p:sp>
        <p:nvSpPr>
          <p:cNvPr id="274" name="Google Shape;274;p24"/>
          <p:cNvSpPr txBox="1"/>
          <p:nvPr/>
        </p:nvSpPr>
        <p:spPr>
          <a:xfrm>
            <a:off x="952500" y="5226843"/>
            <a:ext cx="495300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40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Intra-arterial (casos graves en manos).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562100"/>
            <a:ext cx="3555950" cy="3554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17950" y="1562100"/>
            <a:ext cx="3555950" cy="3554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2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64400" y="1562100"/>
            <a:ext cx="3556099" cy="3516796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25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MANEJO ESPECÍFICO: QUEMADURA POR CEMENTO</a:t>
            </a:r>
            <a:endParaRPr/>
          </a:p>
        </p:txBody>
      </p:sp>
      <p:sp>
        <p:nvSpPr>
          <p:cNvPr id="284" name="Google Shape;284;p25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25"/>
          <p:cNvSpPr txBox="1"/>
          <p:nvPr/>
        </p:nvSpPr>
        <p:spPr>
          <a:xfrm>
            <a:off x="11391900" y="285750"/>
            <a:ext cx="4191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13 / 30</a:t>
            </a:r>
            <a:endParaRPr/>
          </a:p>
        </p:txBody>
      </p:sp>
      <p:sp>
        <p:nvSpPr>
          <p:cNvPr id="286" name="Google Shape;286;p25"/>
          <p:cNvSpPr txBox="1"/>
          <p:nvPr/>
        </p:nvSpPr>
        <p:spPr>
          <a:xfrm>
            <a:off x="857250" y="1809750"/>
            <a:ext cx="3173677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FISIOPATOLOGÍA</a:t>
            </a:r>
            <a:endParaRPr/>
          </a:p>
        </p:txBody>
      </p:sp>
      <p:sp>
        <p:nvSpPr>
          <p:cNvPr id="287" name="Google Shape;287;p25"/>
          <p:cNvSpPr txBox="1"/>
          <p:nvPr/>
        </p:nvSpPr>
        <p:spPr>
          <a:xfrm>
            <a:off x="857250" y="2209800"/>
            <a:ext cx="3022550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cemento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húmedo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contiene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Óxido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de Calcio (pH &gt; 12). Es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una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quemadura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por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Álcali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sp>
        <p:nvSpPr>
          <p:cNvPr id="288" name="Google Shape;288;p25"/>
          <p:cNvSpPr txBox="1"/>
          <p:nvPr/>
        </p:nvSpPr>
        <p:spPr>
          <a:xfrm>
            <a:off x="4603700" y="1809750"/>
            <a:ext cx="3173677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PRESENTACIÓN INSIDIOSA</a:t>
            </a:r>
            <a:endParaRPr/>
          </a:p>
        </p:txBody>
      </p:sp>
      <p:sp>
        <p:nvSpPr>
          <p:cNvPr id="289" name="Google Shape;289;p25"/>
          <p:cNvSpPr txBox="1"/>
          <p:nvPr/>
        </p:nvSpPr>
        <p:spPr>
          <a:xfrm>
            <a:off x="4603700" y="2209800"/>
            <a:ext cx="3022550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paciente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no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siente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dolor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inicialmente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Trabaja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todo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día con botas/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guantes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húmedos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llega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noche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con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úlceras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profundas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290" name="Google Shape;290;p25"/>
          <p:cNvSpPr txBox="1"/>
          <p:nvPr/>
        </p:nvSpPr>
        <p:spPr>
          <a:xfrm>
            <a:off x="8350150" y="1809750"/>
            <a:ext cx="3173834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ACCIÓN</a:t>
            </a:r>
            <a:endParaRPr/>
          </a:p>
        </p:txBody>
      </p:sp>
      <p:sp>
        <p:nvSpPr>
          <p:cNvPr id="291" name="Google Shape;291;p25"/>
          <p:cNvSpPr txBox="1"/>
          <p:nvPr/>
        </p:nvSpPr>
        <p:spPr>
          <a:xfrm>
            <a:off x="8350150" y="2209800"/>
            <a:ext cx="3022699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Lavado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exhaustivo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con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cepillo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suave para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retirar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partículas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incrustadas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Manejo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como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quemadura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profunda.</a:t>
            </a:r>
            <a:endParaRPr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2497931"/>
            <a:ext cx="53340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6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URGENCIA OFTALMOLÓGICA: IRRIGACIÓN</a:t>
            </a:r>
            <a:endParaRPr/>
          </a:p>
        </p:txBody>
      </p:sp>
      <p:sp>
        <p:nvSpPr>
          <p:cNvPr id="299" name="Google Shape;299;p26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26"/>
          <p:cNvSpPr txBox="1"/>
          <p:nvPr/>
        </p:nvSpPr>
        <p:spPr>
          <a:xfrm>
            <a:off x="11391900" y="285750"/>
            <a:ext cx="4191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14 / 30</a:t>
            </a:r>
            <a:endParaRPr/>
          </a:p>
        </p:txBody>
      </p:sp>
      <p:sp>
        <p:nvSpPr>
          <p:cNvPr id="301" name="Google Shape;301;p26"/>
          <p:cNvSpPr txBox="1"/>
          <p:nvPr/>
        </p:nvSpPr>
        <p:spPr>
          <a:xfrm>
            <a:off x="561975" y="1520428"/>
            <a:ext cx="11049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lavado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ocular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tiene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prioridad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sobre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historia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clínica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sp>
        <p:nvSpPr>
          <p:cNvPr id="302" name="Google Shape;302;p26"/>
          <p:cNvSpPr txBox="1"/>
          <p:nvPr/>
        </p:nvSpPr>
        <p:spPr>
          <a:xfrm>
            <a:off x="571500" y="3162300"/>
            <a:ext cx="5600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PROTOCOLO</a:t>
            </a:r>
            <a:endParaRPr/>
          </a:p>
        </p:txBody>
      </p:sp>
      <p:pic>
        <p:nvPicPr>
          <p:cNvPr id="303" name="Google Shape;303;p2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96025" y="2507456"/>
            <a:ext cx="5314950" cy="3314700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26"/>
          <p:cNvSpPr txBox="1"/>
          <p:nvPr/>
        </p:nvSpPr>
        <p:spPr>
          <a:xfrm>
            <a:off x="800100" y="3655218"/>
            <a:ext cx="15240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1.</a:t>
            </a:r>
            <a:endParaRPr/>
          </a:p>
        </p:txBody>
      </p:sp>
      <p:sp>
        <p:nvSpPr>
          <p:cNvPr id="305" name="Google Shape;305;p26"/>
          <p:cNvSpPr txBox="1"/>
          <p:nvPr/>
        </p:nvSpPr>
        <p:spPr>
          <a:xfrm>
            <a:off x="952500" y="3657600"/>
            <a:ext cx="4953000" cy="54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40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Anestésico tópico (Proparacaína) para vencer blefaroespasmo.</a:t>
            </a:r>
            <a:endParaRPr/>
          </a:p>
        </p:txBody>
      </p:sp>
      <p:sp>
        <p:nvSpPr>
          <p:cNvPr id="306" name="Google Shape;306;p26"/>
          <p:cNvSpPr txBox="1"/>
          <p:nvPr/>
        </p:nvSpPr>
        <p:spPr>
          <a:xfrm>
            <a:off x="800100" y="4198143"/>
            <a:ext cx="15240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2.</a:t>
            </a:r>
            <a:endParaRPr/>
          </a:p>
        </p:txBody>
      </p:sp>
      <p:sp>
        <p:nvSpPr>
          <p:cNvPr id="307" name="Google Shape;307;p26"/>
          <p:cNvSpPr txBox="1"/>
          <p:nvPr/>
        </p:nvSpPr>
        <p:spPr>
          <a:xfrm>
            <a:off x="952500" y="4200525"/>
            <a:ext cx="495300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40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Lente de Morgan</a:t>
            </a: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o cánula nasal conectada a SSN.</a:t>
            </a:r>
            <a:endParaRPr/>
          </a:p>
        </p:txBody>
      </p:sp>
      <p:sp>
        <p:nvSpPr>
          <p:cNvPr id="308" name="Google Shape;308;p26"/>
          <p:cNvSpPr txBox="1"/>
          <p:nvPr/>
        </p:nvSpPr>
        <p:spPr>
          <a:xfrm>
            <a:off x="800100" y="4469606"/>
            <a:ext cx="15240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3.</a:t>
            </a:r>
            <a:endParaRPr/>
          </a:p>
        </p:txBody>
      </p:sp>
      <p:sp>
        <p:nvSpPr>
          <p:cNvPr id="309" name="Google Shape;309;p26"/>
          <p:cNvSpPr txBox="1"/>
          <p:nvPr/>
        </p:nvSpPr>
        <p:spPr>
          <a:xfrm>
            <a:off x="952500" y="4471987"/>
            <a:ext cx="495300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40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Irrigación continua: 1-2 Litros por ojo mínimo.</a:t>
            </a:r>
            <a:endParaRPr/>
          </a:p>
        </p:txBody>
      </p:sp>
      <p:sp>
        <p:nvSpPr>
          <p:cNvPr id="310" name="Google Shape;310;p26"/>
          <p:cNvSpPr txBox="1"/>
          <p:nvPr/>
        </p:nvSpPr>
        <p:spPr>
          <a:xfrm>
            <a:off x="800100" y="4741068"/>
            <a:ext cx="15240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4.</a:t>
            </a:r>
            <a:endParaRPr/>
          </a:p>
        </p:txBody>
      </p:sp>
      <p:sp>
        <p:nvSpPr>
          <p:cNvPr id="311" name="Google Shape;311;p26"/>
          <p:cNvSpPr txBox="1"/>
          <p:nvPr/>
        </p:nvSpPr>
        <p:spPr>
          <a:xfrm>
            <a:off x="952500" y="4743450"/>
            <a:ext cx="495300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40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Revisar fondos de saco (retirar partículas de cal/cemento).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2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27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VALORACIÓN OFTALMOLÓGICA POST-LAVADO</a:t>
            </a:r>
            <a:endParaRPr/>
          </a:p>
        </p:txBody>
      </p:sp>
      <p:sp>
        <p:nvSpPr>
          <p:cNvPr id="318" name="Google Shape;318;p27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27"/>
          <p:cNvSpPr txBox="1"/>
          <p:nvPr/>
        </p:nvSpPr>
        <p:spPr>
          <a:xfrm>
            <a:off x="11391900" y="285750"/>
            <a:ext cx="4191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15 / 30</a:t>
            </a:r>
            <a:endParaRPr/>
          </a:p>
        </p:txBody>
      </p:sp>
      <p:sp>
        <p:nvSpPr>
          <p:cNvPr id="320" name="Google Shape;320;p27"/>
          <p:cNvSpPr txBox="1"/>
          <p:nvPr/>
        </p:nvSpPr>
        <p:spPr>
          <a:xfrm>
            <a:off x="571500" y="3231356"/>
            <a:ext cx="5600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MEDICIÓN DE PH</a:t>
            </a:r>
            <a:endParaRPr/>
          </a:p>
        </p:txBody>
      </p:sp>
      <p:sp>
        <p:nvSpPr>
          <p:cNvPr id="321" name="Google Shape;321;p27"/>
          <p:cNvSpPr txBox="1"/>
          <p:nvPr/>
        </p:nvSpPr>
        <p:spPr>
          <a:xfrm>
            <a:off x="571500" y="3669506"/>
            <a:ext cx="53340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Usar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tirillas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reactivas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orina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fondo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saco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conjuntival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322" name="Google Shape;322;p27"/>
          <p:cNvSpPr txBox="1"/>
          <p:nvPr/>
        </p:nvSpPr>
        <p:spPr>
          <a:xfrm>
            <a:off x="571500" y="4533258"/>
            <a:ext cx="5334000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Meta: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pH 7.0 - 7.2.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Seguir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lavando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hasta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lograrlo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volver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medir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20 min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después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efecto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rebote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sz="2000" dirty="0"/>
          </a:p>
        </p:txBody>
      </p:sp>
      <p:sp>
        <p:nvSpPr>
          <p:cNvPr id="323" name="Google Shape;323;p27"/>
          <p:cNvSpPr txBox="1"/>
          <p:nvPr/>
        </p:nvSpPr>
        <p:spPr>
          <a:xfrm>
            <a:off x="6286500" y="3183731"/>
            <a:ext cx="5600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SIGNOS DE GRAVEDAD</a:t>
            </a:r>
            <a:endParaRPr/>
          </a:p>
        </p:txBody>
      </p:sp>
      <p:sp>
        <p:nvSpPr>
          <p:cNvPr id="324" name="Google Shape;324;p27"/>
          <p:cNvSpPr txBox="1"/>
          <p:nvPr/>
        </p:nvSpPr>
        <p:spPr>
          <a:xfrm>
            <a:off x="6572250" y="3679031"/>
            <a:ext cx="50482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Opacidad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Corneal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ojo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blanco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/gris).</a:t>
            </a:r>
            <a:endParaRPr sz="2000" dirty="0"/>
          </a:p>
        </p:txBody>
      </p:sp>
      <p:sp>
        <p:nvSpPr>
          <p:cNvPr id="325" name="Google Shape;325;p27"/>
          <p:cNvSpPr txBox="1"/>
          <p:nvPr/>
        </p:nvSpPr>
        <p:spPr>
          <a:xfrm>
            <a:off x="6572250" y="4592836"/>
            <a:ext cx="5048250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Isquemia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Limbar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blanqueamiento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del limbo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alrededor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del iris). </a:t>
            </a:r>
            <a:r>
              <a:rPr lang="en-US" sz="2000" b="0" i="1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Mal </a:t>
            </a:r>
            <a:r>
              <a:rPr lang="en-US" sz="2000" b="0" i="1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pronóstico</a:t>
            </a:r>
            <a:r>
              <a:rPr lang="en-US" sz="2000" b="0" i="1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2000" b="0" i="1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células</a:t>
            </a:r>
            <a:r>
              <a:rPr lang="en-US" sz="2000" b="0" i="1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1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madre</a:t>
            </a:r>
            <a:r>
              <a:rPr lang="en-US" sz="2000" b="0" i="1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1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muertas</a:t>
            </a:r>
            <a:r>
              <a:rPr lang="en-US" sz="2000" b="0" i="1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sz="2000" dirty="0"/>
          </a:p>
        </p:txBody>
      </p:sp>
      <p:pic>
        <p:nvPicPr>
          <p:cNvPr id="326" name="Google Shape;326;p2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3859176"/>
            <a:ext cx="1905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2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4801524"/>
            <a:ext cx="190500" cy="1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4A6E"/>
        </a:solidFill>
        <a:effectLst/>
      </p:bgPr>
    </p:bg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2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28"/>
          <p:cNvSpPr txBox="1"/>
          <p:nvPr/>
        </p:nvSpPr>
        <p:spPr>
          <a:xfrm>
            <a:off x="295275" y="272415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5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MANEJO CLÍNICO INTEGRAL</a:t>
            </a:r>
            <a:endParaRPr/>
          </a:p>
        </p:txBody>
      </p:sp>
      <p:sp>
        <p:nvSpPr>
          <p:cNvPr id="334" name="Google Shape;334;p28"/>
          <p:cNvSpPr txBox="1"/>
          <p:nvPr/>
        </p:nvSpPr>
        <p:spPr>
          <a:xfrm>
            <a:off x="571500" y="3676650"/>
            <a:ext cx="11049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BAE6FD"/>
                </a:solidFill>
                <a:latin typeface="Roboto"/>
                <a:ea typeface="Roboto"/>
                <a:cs typeface="Roboto"/>
                <a:sym typeface="Roboto"/>
              </a:rPr>
              <a:t>Valoración Secundaria, Dolor y Curaciones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Google Shape;339;p2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2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562100"/>
            <a:ext cx="3555950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2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17950" y="1562100"/>
            <a:ext cx="3555950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2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64400" y="1562100"/>
            <a:ext cx="3556099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29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VALORACIÓN DE PROFUNDIDAD (ZONAS DE JACKSON)</a:t>
            </a:r>
            <a:endParaRPr/>
          </a:p>
        </p:txBody>
      </p:sp>
      <p:sp>
        <p:nvSpPr>
          <p:cNvPr id="344" name="Google Shape;344;p29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29"/>
          <p:cNvSpPr txBox="1"/>
          <p:nvPr/>
        </p:nvSpPr>
        <p:spPr>
          <a:xfrm>
            <a:off x="11410950" y="285750"/>
            <a:ext cx="40005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17 / 30</a:t>
            </a:r>
            <a:endParaRPr/>
          </a:p>
        </p:txBody>
      </p:sp>
      <p:sp>
        <p:nvSpPr>
          <p:cNvPr id="346" name="Google Shape;346;p29"/>
          <p:cNvSpPr txBox="1"/>
          <p:nvPr/>
        </p:nvSpPr>
        <p:spPr>
          <a:xfrm>
            <a:off x="857250" y="1809750"/>
            <a:ext cx="3173677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ZONA DE COAGULACIÓN</a:t>
            </a:r>
            <a:endParaRPr/>
          </a:p>
        </p:txBody>
      </p:sp>
      <p:sp>
        <p:nvSpPr>
          <p:cNvPr id="347" name="Google Shape;347;p29"/>
          <p:cNvSpPr txBox="1"/>
          <p:nvPr/>
        </p:nvSpPr>
        <p:spPr>
          <a:xfrm>
            <a:off x="857250" y="2209800"/>
            <a:ext cx="3022550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Centro de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lesión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 Necrosis irreversible.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Requiere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injerto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/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desbridamiento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348" name="Google Shape;348;p29"/>
          <p:cNvSpPr txBox="1"/>
          <p:nvPr/>
        </p:nvSpPr>
        <p:spPr>
          <a:xfrm>
            <a:off x="4603700" y="1809750"/>
            <a:ext cx="3173677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ZONA DE ESTASIS</a:t>
            </a:r>
            <a:endParaRPr/>
          </a:p>
        </p:txBody>
      </p:sp>
      <p:sp>
        <p:nvSpPr>
          <p:cNvPr id="349" name="Google Shape;349;p29"/>
          <p:cNvSpPr txBox="1"/>
          <p:nvPr/>
        </p:nvSpPr>
        <p:spPr>
          <a:xfrm>
            <a:off x="4603700" y="2209800"/>
            <a:ext cx="3022550" cy="323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Tejido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"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limbo". Viable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pero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isquémico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Aquí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actuamos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Si hay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buena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hidratación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y no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infección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, se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salva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 Si hay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hipotensión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/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infección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, se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muere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350" name="Google Shape;350;p29"/>
          <p:cNvSpPr txBox="1"/>
          <p:nvPr/>
        </p:nvSpPr>
        <p:spPr>
          <a:xfrm>
            <a:off x="8350150" y="1809750"/>
            <a:ext cx="3173834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ZONA DE HIPEREMIA</a:t>
            </a:r>
            <a:endParaRPr/>
          </a:p>
        </p:txBody>
      </p:sp>
      <p:sp>
        <p:nvSpPr>
          <p:cNvPr id="351" name="Google Shape;351;p29"/>
          <p:cNvSpPr txBox="1"/>
          <p:nvPr/>
        </p:nvSpPr>
        <p:spPr>
          <a:xfrm>
            <a:off x="8350150" y="2209800"/>
            <a:ext cx="302269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Borde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externo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rojo.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Recuperación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espontánea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3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3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2305050"/>
            <a:ext cx="53340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30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EXTENSIÓN: REGLA DE LOS NUEVES</a:t>
            </a:r>
            <a:endParaRPr/>
          </a:p>
        </p:txBody>
      </p:sp>
      <p:sp>
        <p:nvSpPr>
          <p:cNvPr id="359" name="Google Shape;359;p30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30"/>
          <p:cNvSpPr txBox="1"/>
          <p:nvPr/>
        </p:nvSpPr>
        <p:spPr>
          <a:xfrm>
            <a:off x="11391900" y="285750"/>
            <a:ext cx="4191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18 / 30</a:t>
            </a:r>
            <a:endParaRPr/>
          </a:p>
        </p:txBody>
      </p:sp>
      <p:sp>
        <p:nvSpPr>
          <p:cNvPr id="361" name="Google Shape;361;p30"/>
          <p:cNvSpPr txBox="1"/>
          <p:nvPr/>
        </p:nvSpPr>
        <p:spPr>
          <a:xfrm>
            <a:off x="571500" y="2412206"/>
            <a:ext cx="5600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ADULTOS</a:t>
            </a:r>
            <a:endParaRPr/>
          </a:p>
        </p:txBody>
      </p:sp>
      <p:sp>
        <p:nvSpPr>
          <p:cNvPr id="362" name="Google Shape;362;p30"/>
          <p:cNvSpPr txBox="1"/>
          <p:nvPr/>
        </p:nvSpPr>
        <p:spPr>
          <a:xfrm>
            <a:off x="571500" y="4874418"/>
            <a:ext cx="5334000" cy="54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Herramienta:</a:t>
            </a: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Palma de la mano del paciente (con dedos) = 1% SCQ.</a:t>
            </a:r>
            <a:endParaRPr/>
          </a:p>
        </p:txBody>
      </p:sp>
      <p:pic>
        <p:nvPicPr>
          <p:cNvPr id="363" name="Google Shape;363;p3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96025" y="2314575"/>
            <a:ext cx="5314950" cy="331470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30"/>
          <p:cNvSpPr txBox="1"/>
          <p:nvPr/>
        </p:nvSpPr>
        <p:spPr>
          <a:xfrm>
            <a:off x="857250" y="2907506"/>
            <a:ext cx="504825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Cabeza/Cuello: 9%</a:t>
            </a:r>
            <a:endParaRPr/>
          </a:p>
        </p:txBody>
      </p:sp>
      <p:sp>
        <p:nvSpPr>
          <p:cNvPr id="365" name="Google Shape;365;p30"/>
          <p:cNvSpPr txBox="1"/>
          <p:nvPr/>
        </p:nvSpPr>
        <p:spPr>
          <a:xfrm>
            <a:off x="857250" y="3293268"/>
            <a:ext cx="504825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Torso (Ant/Post): 18% c/u</a:t>
            </a:r>
            <a:endParaRPr/>
          </a:p>
        </p:txBody>
      </p:sp>
      <p:sp>
        <p:nvSpPr>
          <p:cNvPr id="366" name="Google Shape;366;p30"/>
          <p:cNvSpPr txBox="1"/>
          <p:nvPr/>
        </p:nvSpPr>
        <p:spPr>
          <a:xfrm>
            <a:off x="857250" y="3679031"/>
            <a:ext cx="504825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Extremidad Sup: 9% c/u</a:t>
            </a:r>
            <a:endParaRPr/>
          </a:p>
        </p:txBody>
      </p:sp>
      <p:sp>
        <p:nvSpPr>
          <p:cNvPr id="367" name="Google Shape;367;p30"/>
          <p:cNvSpPr txBox="1"/>
          <p:nvPr/>
        </p:nvSpPr>
        <p:spPr>
          <a:xfrm>
            <a:off x="857250" y="4064793"/>
            <a:ext cx="504825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Extremidad Inf: 18% c/u</a:t>
            </a:r>
            <a:endParaRPr/>
          </a:p>
        </p:txBody>
      </p:sp>
      <p:sp>
        <p:nvSpPr>
          <p:cNvPr id="368" name="Google Shape;368;p30"/>
          <p:cNvSpPr txBox="1"/>
          <p:nvPr/>
        </p:nvSpPr>
        <p:spPr>
          <a:xfrm>
            <a:off x="857250" y="4450556"/>
            <a:ext cx="504825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Genitales: 1%</a:t>
            </a:r>
            <a:endParaRPr/>
          </a:p>
        </p:txBody>
      </p:sp>
      <p:pic>
        <p:nvPicPr>
          <p:cNvPr id="369" name="Google Shape;369;p3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2955131"/>
            <a:ext cx="1905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3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340893"/>
            <a:ext cx="1905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3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726656"/>
            <a:ext cx="1905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4112418"/>
            <a:ext cx="1905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3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4498181"/>
            <a:ext cx="190500" cy="1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Google Shape;378;p3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905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31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ANALGESIA MULTIMODAL</a:t>
            </a:r>
            <a:endParaRPr/>
          </a:p>
        </p:txBody>
      </p:sp>
      <p:sp>
        <p:nvSpPr>
          <p:cNvPr id="380" name="Google Shape;380;p31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31"/>
          <p:cNvSpPr txBox="1"/>
          <p:nvPr/>
        </p:nvSpPr>
        <p:spPr>
          <a:xfrm>
            <a:off x="11391900" y="285750"/>
            <a:ext cx="4191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19 / 30</a:t>
            </a:r>
            <a:endParaRPr/>
          </a:p>
        </p:txBody>
      </p:sp>
      <p:sp>
        <p:nvSpPr>
          <p:cNvPr id="382" name="Google Shape;382;p31"/>
          <p:cNvSpPr txBox="1"/>
          <p:nvPr/>
        </p:nvSpPr>
        <p:spPr>
          <a:xfrm>
            <a:off x="571500" y="1039686"/>
            <a:ext cx="110490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El dolor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químico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es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urente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y continuo. El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manejo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farmacologico</a:t>
            </a:r>
            <a:r>
              <a:rPr lang="en-US" sz="2000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es </a:t>
            </a:r>
            <a:r>
              <a:rPr lang="en-US" sz="2000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necesario</a:t>
            </a:r>
            <a:r>
              <a:rPr lang="en-US" sz="2000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evaluar</a:t>
            </a:r>
            <a:r>
              <a:rPr lang="en-US" sz="2000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2000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respuesta</a:t>
            </a:r>
            <a:r>
              <a:rPr lang="en-US" sz="2000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del </a:t>
            </a:r>
            <a:r>
              <a:rPr lang="en-US" sz="2000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paciente</a:t>
            </a:r>
            <a:r>
              <a:rPr lang="en-US" sz="2000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graphicFrame>
        <p:nvGraphicFramePr>
          <p:cNvPr id="383" name="Google Shape;383;p31"/>
          <p:cNvGraphicFramePr/>
          <p:nvPr/>
        </p:nvGraphicFramePr>
        <p:xfrm>
          <a:off x="571500" y="2090737"/>
          <a:ext cx="11049000" cy="2038325"/>
        </p:xfrm>
        <a:graphic>
          <a:graphicData uri="http://schemas.openxmlformats.org/drawingml/2006/table">
            <a:tbl>
              <a:tblPr firstRow="1" bandRow="1">
                <a:noFill/>
                <a:tableStyleId>{DBFE6C6A-39D6-4909-A0D9-79AEE8729C1E}</a:tableStyleId>
              </a:tblPr>
              <a:tblGrid>
                <a:gridCol w="1648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6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34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9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FFFFF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rPr>
                        <a:t>Escalón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4A6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FFFFF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rPr>
                        <a:t>Fármaco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4A6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FFFFF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rPr>
                        <a:t>Dosis Sugerida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4A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1" i="0" u="none" strike="noStrike" cap="none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Basal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Opioide Horario (Morfina/Hidromorfona)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Morfina 0.1 mg/kg IV c/4h.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9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1" i="0" u="none" strike="noStrike" cap="none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Procedimientos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Opioide Potente + Sedación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Fentanilo + Midazolam o Ketamina (dosis bajas).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9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1" i="0" u="none" strike="noStrike" cap="none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Adyuvante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Neuropáticos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Gabapentina/Pregabalina (iniciar temprano para prurito/ardor).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84" name="Google Shape;384;p31"/>
          <p:cNvSpPr/>
          <p:nvPr/>
        </p:nvSpPr>
        <p:spPr>
          <a:xfrm>
            <a:off x="571500" y="2586037"/>
            <a:ext cx="164827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31"/>
          <p:cNvSpPr/>
          <p:nvPr/>
        </p:nvSpPr>
        <p:spPr>
          <a:xfrm>
            <a:off x="2219771" y="2586037"/>
            <a:ext cx="376624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31"/>
          <p:cNvSpPr/>
          <p:nvPr/>
        </p:nvSpPr>
        <p:spPr>
          <a:xfrm>
            <a:off x="5986016" y="2586037"/>
            <a:ext cx="563448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31"/>
          <p:cNvSpPr/>
          <p:nvPr/>
        </p:nvSpPr>
        <p:spPr>
          <a:xfrm>
            <a:off x="571500" y="3095625"/>
            <a:ext cx="164827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31"/>
          <p:cNvSpPr/>
          <p:nvPr/>
        </p:nvSpPr>
        <p:spPr>
          <a:xfrm>
            <a:off x="2219771" y="3095625"/>
            <a:ext cx="376624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31"/>
          <p:cNvSpPr/>
          <p:nvPr/>
        </p:nvSpPr>
        <p:spPr>
          <a:xfrm>
            <a:off x="5986016" y="3095625"/>
            <a:ext cx="563448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31"/>
          <p:cNvSpPr/>
          <p:nvPr/>
        </p:nvSpPr>
        <p:spPr>
          <a:xfrm>
            <a:off x="571500" y="3605212"/>
            <a:ext cx="164827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31"/>
          <p:cNvSpPr/>
          <p:nvPr/>
        </p:nvSpPr>
        <p:spPr>
          <a:xfrm>
            <a:off x="2219771" y="3605212"/>
            <a:ext cx="376624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31"/>
          <p:cNvSpPr/>
          <p:nvPr/>
        </p:nvSpPr>
        <p:spPr>
          <a:xfrm>
            <a:off x="5986016" y="3605212"/>
            <a:ext cx="563448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31"/>
          <p:cNvSpPr/>
          <p:nvPr/>
        </p:nvSpPr>
        <p:spPr>
          <a:xfrm>
            <a:off x="571500" y="4114800"/>
            <a:ext cx="164827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31"/>
          <p:cNvSpPr/>
          <p:nvPr/>
        </p:nvSpPr>
        <p:spPr>
          <a:xfrm>
            <a:off x="2219771" y="4114800"/>
            <a:ext cx="376624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31"/>
          <p:cNvSpPr/>
          <p:nvPr/>
        </p:nvSpPr>
        <p:spPr>
          <a:xfrm>
            <a:off x="5986016" y="4114800"/>
            <a:ext cx="563448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50" y="474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4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OBJETIVOS DE ALTA COMPLEJIDAD</a:t>
            </a:r>
            <a:endParaRPr/>
          </a:p>
        </p:txBody>
      </p:sp>
      <p:sp>
        <p:nvSpPr>
          <p:cNvPr id="98" name="Google Shape;98;p14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11449050" y="285750"/>
            <a:ext cx="36195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2 / 30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866775" y="2201305"/>
            <a:ext cx="1076325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Diferenciar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fisiopatología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lesional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entre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ácidos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coagulación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) y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álcalis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licuefacción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) para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anticipar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complicaciones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sp>
        <p:nvSpPr>
          <p:cNvPr id="101" name="Google Shape;101;p14"/>
          <p:cNvSpPr txBox="1"/>
          <p:nvPr/>
        </p:nvSpPr>
        <p:spPr>
          <a:xfrm>
            <a:off x="857250" y="3221251"/>
            <a:ext cx="1076325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Ejecutar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protocolo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descontaminación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e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irrigación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con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criterios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de "endpoint"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clínico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(pH).</a:t>
            </a:r>
            <a:endParaRPr sz="1800" dirty="0"/>
          </a:p>
        </p:txBody>
      </p:sp>
      <p:sp>
        <p:nvSpPr>
          <p:cNvPr id="102" name="Google Shape;102;p14"/>
          <p:cNvSpPr txBox="1"/>
          <p:nvPr/>
        </p:nvSpPr>
        <p:spPr>
          <a:xfrm>
            <a:off x="866775" y="3796257"/>
            <a:ext cx="1076325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Manejar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vía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aérea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difícil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anticipada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quemaduras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por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inhalación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química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sp>
        <p:nvSpPr>
          <p:cNvPr id="103" name="Google Shape;103;p14"/>
          <p:cNvSpPr txBox="1"/>
          <p:nvPr/>
        </p:nvSpPr>
        <p:spPr>
          <a:xfrm>
            <a:off x="866775" y="4389768"/>
            <a:ext cx="1076325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Aplicar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estrictamente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los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criterios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de la ABA (American Burn Association) para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referencia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centros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especializados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Google Shape;400;p3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3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947861"/>
            <a:ext cx="3555950" cy="269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3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17950" y="1947862"/>
            <a:ext cx="3555950" cy="2690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3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64400" y="1947862"/>
            <a:ext cx="3556099" cy="2690398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32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MONITORIZACIÓN DE TOXICIDAD SISTÉMICA</a:t>
            </a:r>
            <a:endParaRPr/>
          </a:p>
        </p:txBody>
      </p:sp>
      <p:sp>
        <p:nvSpPr>
          <p:cNvPr id="405" name="Google Shape;405;p32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32"/>
          <p:cNvSpPr txBox="1"/>
          <p:nvPr/>
        </p:nvSpPr>
        <p:spPr>
          <a:xfrm>
            <a:off x="11372850" y="285750"/>
            <a:ext cx="43815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20 / 30</a:t>
            </a:r>
            <a:endParaRPr/>
          </a:p>
        </p:txBody>
      </p:sp>
      <p:sp>
        <p:nvSpPr>
          <p:cNvPr id="407" name="Google Shape;407;p32"/>
          <p:cNvSpPr txBox="1"/>
          <p:nvPr/>
        </p:nvSpPr>
        <p:spPr>
          <a:xfrm>
            <a:off x="542925" y="1124247"/>
            <a:ext cx="11049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Vigilar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paraclínicos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seriados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grandes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quemados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químicos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 sz="2000" dirty="0"/>
          </a:p>
        </p:txBody>
      </p:sp>
      <p:sp>
        <p:nvSpPr>
          <p:cNvPr id="408" name="Google Shape;408;p32"/>
          <p:cNvSpPr txBox="1"/>
          <p:nvPr/>
        </p:nvSpPr>
        <p:spPr>
          <a:xfrm>
            <a:off x="857250" y="2195512"/>
            <a:ext cx="3173677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GASES ARTERIALES</a:t>
            </a:r>
            <a:endParaRPr/>
          </a:p>
        </p:txBody>
      </p:sp>
      <p:sp>
        <p:nvSpPr>
          <p:cNvPr id="409" name="Google Shape;409;p32"/>
          <p:cNvSpPr txBox="1"/>
          <p:nvPr/>
        </p:nvSpPr>
        <p:spPr>
          <a:xfrm>
            <a:off x="857250" y="2595562"/>
            <a:ext cx="3022550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Acidosis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metabólica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persistente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indica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absorción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sistémica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hipoperfusión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410" name="Google Shape;410;p32"/>
          <p:cNvSpPr txBox="1"/>
          <p:nvPr/>
        </p:nvSpPr>
        <p:spPr>
          <a:xfrm>
            <a:off x="4603700" y="2195512"/>
            <a:ext cx="3173677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FUNCIÓN RENAL</a:t>
            </a:r>
            <a:endParaRPr/>
          </a:p>
        </p:txBody>
      </p:sp>
      <p:sp>
        <p:nvSpPr>
          <p:cNvPr id="411" name="Google Shape;411;p32"/>
          <p:cNvSpPr txBox="1"/>
          <p:nvPr/>
        </p:nvSpPr>
        <p:spPr>
          <a:xfrm>
            <a:off x="4603700" y="2595562"/>
            <a:ext cx="3022550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BUN/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Creatinina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Vigilar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color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orina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(Hemoglobinuria/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Mioglobinuria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por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hemólisis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sz="2000" dirty="0"/>
          </a:p>
        </p:txBody>
      </p:sp>
      <p:sp>
        <p:nvSpPr>
          <p:cNvPr id="412" name="Google Shape;412;p32"/>
          <p:cNvSpPr txBox="1"/>
          <p:nvPr/>
        </p:nvSpPr>
        <p:spPr>
          <a:xfrm>
            <a:off x="8350150" y="2195512"/>
            <a:ext cx="3173834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ELECTROLITOS</a:t>
            </a:r>
            <a:endParaRPr/>
          </a:p>
        </p:txBody>
      </p:sp>
      <p:sp>
        <p:nvSpPr>
          <p:cNvPr id="413" name="Google Shape;413;p32"/>
          <p:cNvSpPr txBox="1"/>
          <p:nvPr/>
        </p:nvSpPr>
        <p:spPr>
          <a:xfrm>
            <a:off x="8350150" y="2595562"/>
            <a:ext cx="302269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Calcio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iónico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(HF),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Potasio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lisis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celular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Google Shape;418;p3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3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867025"/>
            <a:ext cx="5334000" cy="22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33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CONTROL DE INFECCIONES</a:t>
            </a:r>
            <a:endParaRPr/>
          </a:p>
        </p:txBody>
      </p:sp>
      <p:sp>
        <p:nvSpPr>
          <p:cNvPr id="421" name="Google Shape;421;p33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33"/>
          <p:cNvSpPr txBox="1"/>
          <p:nvPr/>
        </p:nvSpPr>
        <p:spPr>
          <a:xfrm>
            <a:off x="11391900" y="285750"/>
            <a:ext cx="4191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21 / 30</a:t>
            </a:r>
            <a:endParaRPr/>
          </a:p>
        </p:txBody>
      </p:sp>
      <p:sp>
        <p:nvSpPr>
          <p:cNvPr id="423" name="Google Shape;423;p33"/>
          <p:cNvSpPr txBox="1"/>
          <p:nvPr/>
        </p:nvSpPr>
        <p:spPr>
          <a:xfrm>
            <a:off x="857250" y="3114675"/>
            <a:ext cx="504063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ANTIBIÓTICOS SISTÉMICOS</a:t>
            </a:r>
            <a:endParaRPr/>
          </a:p>
        </p:txBody>
      </p:sp>
      <p:sp>
        <p:nvSpPr>
          <p:cNvPr id="424" name="Google Shape;424;p33"/>
          <p:cNvSpPr txBox="1"/>
          <p:nvPr/>
        </p:nvSpPr>
        <p:spPr>
          <a:xfrm>
            <a:off x="857250" y="3514725"/>
            <a:ext cx="480060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NO PROFILÁCTICOS.</a:t>
            </a:r>
            <a:endParaRPr/>
          </a:p>
        </p:txBody>
      </p:sp>
      <p:sp>
        <p:nvSpPr>
          <p:cNvPr id="425" name="Google Shape;425;p33"/>
          <p:cNvSpPr txBox="1"/>
          <p:nvPr/>
        </p:nvSpPr>
        <p:spPr>
          <a:xfrm>
            <a:off x="857250" y="3900487"/>
            <a:ext cx="4800600" cy="814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No previenen celulitis y seleccionan gérmenes multirresistentes (Pseudomonas). Usar solo si hay sepsis clínica comprobada.</a:t>
            </a:r>
            <a:endParaRPr/>
          </a:p>
        </p:txBody>
      </p:sp>
      <p:sp>
        <p:nvSpPr>
          <p:cNvPr id="426" name="Google Shape;426;p33"/>
          <p:cNvSpPr txBox="1"/>
          <p:nvPr/>
        </p:nvSpPr>
        <p:spPr>
          <a:xfrm>
            <a:off x="6286500" y="3105150"/>
            <a:ext cx="5600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MANEJO TÓPICO</a:t>
            </a:r>
            <a:endParaRPr/>
          </a:p>
        </p:txBody>
      </p:sp>
      <p:sp>
        <p:nvSpPr>
          <p:cNvPr id="427" name="Google Shape;427;p33"/>
          <p:cNvSpPr txBox="1"/>
          <p:nvPr/>
        </p:nvSpPr>
        <p:spPr>
          <a:xfrm>
            <a:off x="6610350" y="3598068"/>
            <a:ext cx="571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428" name="Google Shape;428;p33"/>
          <p:cNvSpPr txBox="1"/>
          <p:nvPr/>
        </p:nvSpPr>
        <p:spPr>
          <a:xfrm>
            <a:off x="6667500" y="3600450"/>
            <a:ext cx="495300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Sulfadiazina de Plata (Estándar, pero crea "pseudocostra").</a:t>
            </a:r>
            <a:endParaRPr/>
          </a:p>
        </p:txBody>
      </p:sp>
      <p:sp>
        <p:nvSpPr>
          <p:cNvPr id="429" name="Google Shape;429;p33"/>
          <p:cNvSpPr txBox="1"/>
          <p:nvPr/>
        </p:nvSpPr>
        <p:spPr>
          <a:xfrm>
            <a:off x="6610350" y="3869531"/>
            <a:ext cx="571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430" name="Google Shape;430;p33"/>
          <p:cNvSpPr txBox="1"/>
          <p:nvPr/>
        </p:nvSpPr>
        <p:spPr>
          <a:xfrm>
            <a:off x="6667500" y="3871912"/>
            <a:ext cx="495300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Mupirocina (Áreas faciales pequeñas).</a:t>
            </a:r>
            <a:endParaRPr/>
          </a:p>
        </p:txBody>
      </p:sp>
      <p:sp>
        <p:nvSpPr>
          <p:cNvPr id="431" name="Google Shape;431;p33"/>
          <p:cNvSpPr txBox="1"/>
          <p:nvPr/>
        </p:nvSpPr>
        <p:spPr>
          <a:xfrm>
            <a:off x="6610350" y="4140993"/>
            <a:ext cx="571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432" name="Google Shape;432;p33"/>
          <p:cNvSpPr txBox="1"/>
          <p:nvPr/>
        </p:nvSpPr>
        <p:spPr>
          <a:xfrm>
            <a:off x="6667500" y="4143375"/>
            <a:ext cx="4953000" cy="54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Apósitos de Plata Nanocristalina (Menos cambios, menor dolor).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4A6E"/>
        </a:solidFill>
        <a:effectLst/>
      </p:bgPr>
    </p:bg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Google Shape;437;p3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34"/>
          <p:cNvSpPr txBox="1"/>
          <p:nvPr/>
        </p:nvSpPr>
        <p:spPr>
          <a:xfrm>
            <a:off x="295275" y="272415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5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MANEJO QUIRÚRGICO</a:t>
            </a:r>
            <a:endParaRPr/>
          </a:p>
        </p:txBody>
      </p:sp>
      <p:sp>
        <p:nvSpPr>
          <p:cNvPr id="439" name="Google Shape;439;p34"/>
          <p:cNvSpPr txBox="1"/>
          <p:nvPr/>
        </p:nvSpPr>
        <p:spPr>
          <a:xfrm>
            <a:off x="571500" y="3676650"/>
            <a:ext cx="11049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BAE6FD"/>
                </a:solidFill>
                <a:latin typeface="Roboto"/>
                <a:ea typeface="Roboto"/>
                <a:cs typeface="Roboto"/>
                <a:sym typeface="Roboto"/>
              </a:rPr>
              <a:t>Desbridamiento y Cobertura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Google Shape;444;p3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3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2305050"/>
            <a:ext cx="53340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35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URGENCIA QUIRÚRGICA: ESCAROTOMÍA</a:t>
            </a:r>
            <a:endParaRPr/>
          </a:p>
        </p:txBody>
      </p:sp>
      <p:sp>
        <p:nvSpPr>
          <p:cNvPr id="447" name="Google Shape;447;p35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35"/>
          <p:cNvSpPr txBox="1"/>
          <p:nvPr/>
        </p:nvSpPr>
        <p:spPr>
          <a:xfrm>
            <a:off x="11372850" y="285750"/>
            <a:ext cx="43815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23 / 30</a:t>
            </a:r>
            <a:endParaRPr/>
          </a:p>
        </p:txBody>
      </p:sp>
      <p:sp>
        <p:nvSpPr>
          <p:cNvPr id="449" name="Google Shape;449;p35"/>
          <p:cNvSpPr txBox="1"/>
          <p:nvPr/>
        </p:nvSpPr>
        <p:spPr>
          <a:xfrm>
            <a:off x="571500" y="2193131"/>
            <a:ext cx="5600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INDICACIÓN</a:t>
            </a:r>
            <a:endParaRPr/>
          </a:p>
        </p:txBody>
      </p:sp>
      <p:sp>
        <p:nvSpPr>
          <p:cNvPr id="450" name="Google Shape;450;p35"/>
          <p:cNvSpPr txBox="1"/>
          <p:nvPr/>
        </p:nvSpPr>
        <p:spPr>
          <a:xfrm>
            <a:off x="571500" y="2631281"/>
            <a:ext cx="5334000" cy="54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Quemaduras circunferenciales de espesor total en tórax o extremidades.</a:t>
            </a:r>
            <a:endParaRPr/>
          </a:p>
        </p:txBody>
      </p:sp>
      <p:sp>
        <p:nvSpPr>
          <p:cNvPr id="451" name="Google Shape;451;p35"/>
          <p:cNvSpPr txBox="1"/>
          <p:nvPr/>
        </p:nvSpPr>
        <p:spPr>
          <a:xfrm>
            <a:off x="571500" y="3288506"/>
            <a:ext cx="5600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PROBLEMA</a:t>
            </a:r>
            <a:endParaRPr/>
          </a:p>
        </p:txBody>
      </p:sp>
      <p:sp>
        <p:nvSpPr>
          <p:cNvPr id="452" name="Google Shape;452;p35"/>
          <p:cNvSpPr txBox="1"/>
          <p:nvPr/>
        </p:nvSpPr>
        <p:spPr>
          <a:xfrm>
            <a:off x="571500" y="3726656"/>
            <a:ext cx="5334000" cy="814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La escara rígida actúa como un torniquete, impidiendo la expansión torácica (asfixia) o el flujo sanguíneo distal (síndrome compartimental).</a:t>
            </a:r>
            <a:endParaRPr/>
          </a:p>
        </p:txBody>
      </p:sp>
      <p:sp>
        <p:nvSpPr>
          <p:cNvPr id="453" name="Google Shape;453;p35"/>
          <p:cNvSpPr txBox="1"/>
          <p:nvPr/>
        </p:nvSpPr>
        <p:spPr>
          <a:xfrm>
            <a:off x="571500" y="4655343"/>
            <a:ext cx="5600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ACCIÓN</a:t>
            </a:r>
            <a:endParaRPr/>
          </a:p>
        </p:txBody>
      </p:sp>
      <p:sp>
        <p:nvSpPr>
          <p:cNvPr id="454" name="Google Shape;454;p35"/>
          <p:cNvSpPr txBox="1"/>
          <p:nvPr/>
        </p:nvSpPr>
        <p:spPr>
          <a:xfrm>
            <a:off x="571500" y="5093493"/>
            <a:ext cx="5334000" cy="54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Incisión longitudinal a través de la piel quemada para liberar tensión.</a:t>
            </a:r>
            <a:endParaRPr/>
          </a:p>
        </p:txBody>
      </p:sp>
      <p:pic>
        <p:nvPicPr>
          <p:cNvPr id="455" name="Google Shape;455;p3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96025" y="2314575"/>
            <a:ext cx="5314950" cy="331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" name="Google Shape;460;p3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36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DESBRIDAMIENTO (ESCISIÓN TANGENCIAL)</a:t>
            </a:r>
            <a:endParaRPr/>
          </a:p>
        </p:txBody>
      </p:sp>
      <p:sp>
        <p:nvSpPr>
          <p:cNvPr id="462" name="Google Shape;462;p36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36"/>
          <p:cNvSpPr txBox="1"/>
          <p:nvPr/>
        </p:nvSpPr>
        <p:spPr>
          <a:xfrm>
            <a:off x="11372850" y="285750"/>
            <a:ext cx="43815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24 / 30</a:t>
            </a:r>
            <a:endParaRPr/>
          </a:p>
        </p:txBody>
      </p:sp>
      <p:sp>
        <p:nvSpPr>
          <p:cNvPr id="464" name="Google Shape;464;p36"/>
          <p:cNvSpPr txBox="1"/>
          <p:nvPr/>
        </p:nvSpPr>
        <p:spPr>
          <a:xfrm>
            <a:off x="571500" y="1562100"/>
            <a:ext cx="11049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El "Standard of Care"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moderno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465" name="Google Shape;465;p36"/>
          <p:cNvSpPr txBox="1"/>
          <p:nvPr/>
        </p:nvSpPr>
        <p:spPr>
          <a:xfrm>
            <a:off x="857250" y="2100262"/>
            <a:ext cx="107632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Temprano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Entre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día 3 y 5 post-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quemadura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una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vez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estable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sz="2000" dirty="0"/>
          </a:p>
        </p:txBody>
      </p:sp>
      <p:sp>
        <p:nvSpPr>
          <p:cNvPr id="466" name="Google Shape;466;p36"/>
          <p:cNvSpPr txBox="1"/>
          <p:nvPr/>
        </p:nvSpPr>
        <p:spPr>
          <a:xfrm>
            <a:off x="857250" y="2674739"/>
            <a:ext cx="1076325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Técnica: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Retirar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capas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piel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muerta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con </a:t>
            </a:r>
            <a:r>
              <a:rPr lang="en-US" sz="2000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bisturí</a:t>
            </a:r>
            <a:r>
              <a:rPr lang="en-US" sz="2000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(Graft Knife) hasta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encontrar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tejido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sangrante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viable (dermis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sana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grasa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sz="2000" dirty="0"/>
          </a:p>
        </p:txBody>
      </p:sp>
      <p:sp>
        <p:nvSpPr>
          <p:cNvPr id="467" name="Google Shape;467;p36"/>
          <p:cNvSpPr txBox="1"/>
          <p:nvPr/>
        </p:nvSpPr>
        <p:spPr>
          <a:xfrm>
            <a:off x="857250" y="3510259"/>
            <a:ext cx="107632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Objetivo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Eliminar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tejido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necrótico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fuente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inflamación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/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infección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) para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permitir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injerto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pic>
        <p:nvPicPr>
          <p:cNvPr id="468" name="Google Shape;468;p3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280407"/>
            <a:ext cx="1905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3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878203"/>
            <a:ext cx="1905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3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3330224"/>
            <a:ext cx="190500" cy="1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" name="Google Shape;475;p3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3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562100"/>
            <a:ext cx="3555950" cy="3070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3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17950" y="1562100"/>
            <a:ext cx="3555950" cy="3070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3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64400" y="1562100"/>
            <a:ext cx="3556099" cy="3013212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37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COBERTURA CUTÁNEA</a:t>
            </a:r>
            <a:endParaRPr/>
          </a:p>
        </p:txBody>
      </p:sp>
      <p:sp>
        <p:nvSpPr>
          <p:cNvPr id="480" name="Google Shape;480;p37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37"/>
          <p:cNvSpPr txBox="1"/>
          <p:nvPr/>
        </p:nvSpPr>
        <p:spPr>
          <a:xfrm>
            <a:off x="11372850" y="285750"/>
            <a:ext cx="43815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25 / 30</a:t>
            </a:r>
            <a:endParaRPr/>
          </a:p>
        </p:txBody>
      </p:sp>
      <p:sp>
        <p:nvSpPr>
          <p:cNvPr id="482" name="Google Shape;482;p37"/>
          <p:cNvSpPr txBox="1"/>
          <p:nvPr/>
        </p:nvSpPr>
        <p:spPr>
          <a:xfrm>
            <a:off x="857250" y="1809750"/>
            <a:ext cx="3173677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AUTOINJERTO</a:t>
            </a:r>
            <a:endParaRPr/>
          </a:p>
        </p:txBody>
      </p:sp>
      <p:sp>
        <p:nvSpPr>
          <p:cNvPr id="483" name="Google Shape;483;p37"/>
          <p:cNvSpPr txBox="1"/>
          <p:nvPr/>
        </p:nvSpPr>
        <p:spPr>
          <a:xfrm>
            <a:off x="857250" y="2209800"/>
            <a:ext cx="3022550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Piel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del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propio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paciente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muslo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/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cuero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cabelludo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). Es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única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cobertura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definitiva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484" name="Google Shape;484;p37"/>
          <p:cNvSpPr txBox="1"/>
          <p:nvPr/>
        </p:nvSpPr>
        <p:spPr>
          <a:xfrm>
            <a:off x="4603700" y="1809750"/>
            <a:ext cx="3173677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ALOINJERTO / XENOINJERTO</a:t>
            </a:r>
            <a:endParaRPr/>
          </a:p>
        </p:txBody>
      </p:sp>
      <p:sp>
        <p:nvSpPr>
          <p:cNvPr id="485" name="Google Shape;485;p37"/>
          <p:cNvSpPr txBox="1"/>
          <p:nvPr/>
        </p:nvSpPr>
        <p:spPr>
          <a:xfrm>
            <a:off x="4603700" y="2209800"/>
            <a:ext cx="302255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Piel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cadáver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o animal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cerdo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).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Cobertura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temporal "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biológica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" para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preparar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lecho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si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no hay zonas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donantes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486" name="Google Shape;486;p37"/>
          <p:cNvSpPr txBox="1"/>
          <p:nvPr/>
        </p:nvSpPr>
        <p:spPr>
          <a:xfrm>
            <a:off x="8350150" y="1809750"/>
            <a:ext cx="3173834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SUSTITUTOS DÉRMICOS</a:t>
            </a:r>
            <a:endParaRPr/>
          </a:p>
        </p:txBody>
      </p:sp>
      <p:sp>
        <p:nvSpPr>
          <p:cNvPr id="487" name="Google Shape;487;p37"/>
          <p:cNvSpPr txBox="1"/>
          <p:nvPr/>
        </p:nvSpPr>
        <p:spPr>
          <a:xfrm>
            <a:off x="8350150" y="2209800"/>
            <a:ext cx="3022699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Ej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 Integra®). Matrices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colágeno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para zonas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estéticas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/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funcionales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(manos,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cara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) antes del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injerto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fino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4A6E"/>
        </a:solidFill>
        <a:effectLst/>
      </p:bgPr>
    </p:bg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Google Shape;492;p3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38"/>
          <p:cNvSpPr txBox="1"/>
          <p:nvPr/>
        </p:nvSpPr>
        <p:spPr>
          <a:xfrm>
            <a:off x="295275" y="272415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5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CRITERIOS DE HOSPITALIZACIÓN Y REFERENCIA</a:t>
            </a:r>
            <a:endParaRPr/>
          </a:p>
        </p:txBody>
      </p:sp>
      <p:sp>
        <p:nvSpPr>
          <p:cNvPr id="494" name="Google Shape;494;p38"/>
          <p:cNvSpPr txBox="1"/>
          <p:nvPr/>
        </p:nvSpPr>
        <p:spPr>
          <a:xfrm>
            <a:off x="571500" y="3676650"/>
            <a:ext cx="11049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BAE6FD"/>
                </a:solidFill>
                <a:latin typeface="Roboto"/>
                <a:ea typeface="Roboto"/>
                <a:cs typeface="Roboto"/>
                <a:sym typeface="Roboto"/>
              </a:rPr>
              <a:t>Guías ABA (American Burn Association)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Google Shape;499;p3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39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CRITERIOS DE HOSPITALIZACIÓN (NIVEL II)</a:t>
            </a:r>
            <a:endParaRPr/>
          </a:p>
        </p:txBody>
      </p:sp>
      <p:sp>
        <p:nvSpPr>
          <p:cNvPr id="501" name="Google Shape;501;p39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39"/>
          <p:cNvSpPr txBox="1"/>
          <p:nvPr/>
        </p:nvSpPr>
        <p:spPr>
          <a:xfrm>
            <a:off x="11391900" y="285750"/>
            <a:ext cx="4191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27 / 30</a:t>
            </a:r>
            <a:endParaRPr/>
          </a:p>
        </p:txBody>
      </p:sp>
      <p:sp>
        <p:nvSpPr>
          <p:cNvPr id="503" name="Google Shape;503;p39"/>
          <p:cNvSpPr txBox="1"/>
          <p:nvPr/>
        </p:nvSpPr>
        <p:spPr>
          <a:xfrm>
            <a:off x="571500" y="1562100"/>
            <a:ext cx="1104900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Pacientes que requieren manejo intrahospitalario pero NO necesariamente UCI de quemados inmediata:</a:t>
            </a:r>
            <a:endParaRPr/>
          </a:p>
        </p:txBody>
      </p:sp>
      <p:sp>
        <p:nvSpPr>
          <p:cNvPr id="504" name="Google Shape;504;p39"/>
          <p:cNvSpPr txBox="1"/>
          <p:nvPr/>
        </p:nvSpPr>
        <p:spPr>
          <a:xfrm>
            <a:off x="857250" y="2100262"/>
            <a:ext cx="1076325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Quemaduras &gt; 5-10% SCQ (Espesor Parcial).</a:t>
            </a:r>
            <a:endParaRPr/>
          </a:p>
        </p:txBody>
      </p:sp>
      <p:sp>
        <p:nvSpPr>
          <p:cNvPr id="505" name="Google Shape;505;p39"/>
          <p:cNvSpPr txBox="1"/>
          <p:nvPr/>
        </p:nvSpPr>
        <p:spPr>
          <a:xfrm>
            <a:off x="857250" y="2486025"/>
            <a:ext cx="1076325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Quemaduras en niños o ancianos (extremos de la vida).</a:t>
            </a:r>
            <a:endParaRPr/>
          </a:p>
        </p:txBody>
      </p:sp>
      <p:sp>
        <p:nvSpPr>
          <p:cNvPr id="506" name="Google Shape;506;p39"/>
          <p:cNvSpPr txBox="1"/>
          <p:nvPr/>
        </p:nvSpPr>
        <p:spPr>
          <a:xfrm>
            <a:off x="857250" y="2871787"/>
            <a:ext cx="1076325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Dolor no controlable con medicación oral.</a:t>
            </a:r>
            <a:endParaRPr/>
          </a:p>
        </p:txBody>
      </p:sp>
      <p:sp>
        <p:nvSpPr>
          <p:cNvPr id="507" name="Google Shape;507;p39"/>
          <p:cNvSpPr txBox="1"/>
          <p:nvPr/>
        </p:nvSpPr>
        <p:spPr>
          <a:xfrm>
            <a:off x="857250" y="3257550"/>
            <a:ext cx="1076325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Sospecha de maltrato o entorno social inadecuado.</a:t>
            </a:r>
            <a:endParaRPr/>
          </a:p>
        </p:txBody>
      </p:sp>
      <p:sp>
        <p:nvSpPr>
          <p:cNvPr id="508" name="Google Shape;508;p39"/>
          <p:cNvSpPr txBox="1"/>
          <p:nvPr/>
        </p:nvSpPr>
        <p:spPr>
          <a:xfrm>
            <a:off x="857250" y="3643312"/>
            <a:ext cx="1076325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Imposibilidad de seguimiento ambulatorio.</a:t>
            </a:r>
            <a:endParaRPr/>
          </a:p>
        </p:txBody>
      </p:sp>
      <p:pic>
        <p:nvPicPr>
          <p:cNvPr id="509" name="Google Shape;509;p3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147887"/>
            <a:ext cx="1905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3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533650"/>
            <a:ext cx="1905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3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919412"/>
            <a:ext cx="1905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3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3305175"/>
            <a:ext cx="1905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3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3690937"/>
            <a:ext cx="190500" cy="1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Google Shape;518;p4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4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562100"/>
            <a:ext cx="11049000" cy="2695575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40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REFERENCIA A UNIDAD DE QUEMADOS (NIVEL III/IV)</a:t>
            </a:r>
            <a:endParaRPr/>
          </a:p>
        </p:txBody>
      </p:sp>
      <p:sp>
        <p:nvSpPr>
          <p:cNvPr id="521" name="Google Shape;521;p40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40"/>
          <p:cNvSpPr txBox="1"/>
          <p:nvPr/>
        </p:nvSpPr>
        <p:spPr>
          <a:xfrm>
            <a:off x="11372850" y="285750"/>
            <a:ext cx="43815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28 / 30</a:t>
            </a:r>
            <a:endParaRPr/>
          </a:p>
        </p:txBody>
      </p:sp>
      <p:sp>
        <p:nvSpPr>
          <p:cNvPr id="523" name="Google Shape;523;p40"/>
          <p:cNvSpPr txBox="1"/>
          <p:nvPr/>
        </p:nvSpPr>
        <p:spPr>
          <a:xfrm>
            <a:off x="857250" y="1809750"/>
            <a:ext cx="1104138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CRITERIOS ABSOLUTOS (ABA)</a:t>
            </a:r>
            <a:endParaRPr/>
          </a:p>
        </p:txBody>
      </p:sp>
      <p:sp>
        <p:nvSpPr>
          <p:cNvPr id="524" name="Google Shape;524;p40"/>
          <p:cNvSpPr txBox="1"/>
          <p:nvPr/>
        </p:nvSpPr>
        <p:spPr>
          <a:xfrm>
            <a:off x="1085850" y="2207418"/>
            <a:ext cx="15240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1.</a:t>
            </a:r>
            <a:endParaRPr/>
          </a:p>
        </p:txBody>
      </p:sp>
      <p:sp>
        <p:nvSpPr>
          <p:cNvPr id="525" name="Google Shape;525;p40"/>
          <p:cNvSpPr txBox="1"/>
          <p:nvPr/>
        </p:nvSpPr>
        <p:spPr>
          <a:xfrm>
            <a:off x="1238250" y="2209800"/>
            <a:ext cx="1013460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40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Etiología Química:</a:t>
            </a: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Toda quemadura química grave debe ser valorada por expertos.</a:t>
            </a:r>
            <a:endParaRPr/>
          </a:p>
        </p:txBody>
      </p:sp>
      <p:sp>
        <p:nvSpPr>
          <p:cNvPr id="526" name="Google Shape;526;p40"/>
          <p:cNvSpPr txBox="1"/>
          <p:nvPr/>
        </p:nvSpPr>
        <p:spPr>
          <a:xfrm>
            <a:off x="1085850" y="2478881"/>
            <a:ext cx="15240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2.</a:t>
            </a:r>
            <a:endParaRPr/>
          </a:p>
        </p:txBody>
      </p:sp>
      <p:sp>
        <p:nvSpPr>
          <p:cNvPr id="527" name="Google Shape;527;p40"/>
          <p:cNvSpPr txBox="1"/>
          <p:nvPr/>
        </p:nvSpPr>
        <p:spPr>
          <a:xfrm>
            <a:off x="1238250" y="2481262"/>
            <a:ext cx="1013460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40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Quemaduras de espesor parcial &gt;10% SCQ.</a:t>
            </a:r>
            <a:endParaRPr/>
          </a:p>
        </p:txBody>
      </p:sp>
      <p:sp>
        <p:nvSpPr>
          <p:cNvPr id="528" name="Google Shape;528;p40"/>
          <p:cNvSpPr txBox="1"/>
          <p:nvPr/>
        </p:nvSpPr>
        <p:spPr>
          <a:xfrm>
            <a:off x="1085850" y="2750343"/>
            <a:ext cx="15240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3.</a:t>
            </a:r>
            <a:endParaRPr/>
          </a:p>
        </p:txBody>
      </p:sp>
      <p:sp>
        <p:nvSpPr>
          <p:cNvPr id="529" name="Google Shape;529;p40"/>
          <p:cNvSpPr txBox="1"/>
          <p:nvPr/>
        </p:nvSpPr>
        <p:spPr>
          <a:xfrm>
            <a:off x="1238250" y="2752725"/>
            <a:ext cx="1013460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40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Cualquier quemadura de Espesor Total (3er grado).</a:t>
            </a:r>
            <a:endParaRPr/>
          </a:p>
        </p:txBody>
      </p:sp>
      <p:sp>
        <p:nvSpPr>
          <p:cNvPr id="530" name="Google Shape;530;p40"/>
          <p:cNvSpPr txBox="1"/>
          <p:nvPr/>
        </p:nvSpPr>
        <p:spPr>
          <a:xfrm>
            <a:off x="1085850" y="3021806"/>
            <a:ext cx="15240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4.</a:t>
            </a:r>
            <a:endParaRPr/>
          </a:p>
        </p:txBody>
      </p:sp>
      <p:sp>
        <p:nvSpPr>
          <p:cNvPr id="531" name="Google Shape;531;p40"/>
          <p:cNvSpPr txBox="1"/>
          <p:nvPr/>
        </p:nvSpPr>
        <p:spPr>
          <a:xfrm>
            <a:off x="1238250" y="3024187"/>
            <a:ext cx="1013460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40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Áreas Especiales:</a:t>
            </a: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Cara, Manos, Pies, Genitales, Periné, Articulaciones mayores.</a:t>
            </a:r>
            <a:endParaRPr/>
          </a:p>
        </p:txBody>
      </p:sp>
      <p:sp>
        <p:nvSpPr>
          <p:cNvPr id="532" name="Google Shape;532;p40"/>
          <p:cNvSpPr txBox="1"/>
          <p:nvPr/>
        </p:nvSpPr>
        <p:spPr>
          <a:xfrm>
            <a:off x="1085850" y="3293268"/>
            <a:ext cx="15240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5.</a:t>
            </a:r>
            <a:endParaRPr/>
          </a:p>
        </p:txBody>
      </p:sp>
      <p:sp>
        <p:nvSpPr>
          <p:cNvPr id="533" name="Google Shape;533;p40"/>
          <p:cNvSpPr txBox="1"/>
          <p:nvPr/>
        </p:nvSpPr>
        <p:spPr>
          <a:xfrm>
            <a:off x="1238250" y="3295650"/>
            <a:ext cx="1013460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40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Lesión por Inhalación asociada.</a:t>
            </a:r>
            <a:endParaRPr/>
          </a:p>
        </p:txBody>
      </p:sp>
      <p:sp>
        <p:nvSpPr>
          <p:cNvPr id="534" name="Google Shape;534;p40"/>
          <p:cNvSpPr txBox="1"/>
          <p:nvPr/>
        </p:nvSpPr>
        <p:spPr>
          <a:xfrm>
            <a:off x="1085850" y="3564731"/>
            <a:ext cx="15240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6.</a:t>
            </a:r>
            <a:endParaRPr/>
          </a:p>
        </p:txBody>
      </p:sp>
      <p:sp>
        <p:nvSpPr>
          <p:cNvPr id="535" name="Google Shape;535;p40"/>
          <p:cNvSpPr txBox="1"/>
          <p:nvPr/>
        </p:nvSpPr>
        <p:spPr>
          <a:xfrm>
            <a:off x="1238250" y="3567112"/>
            <a:ext cx="1013460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40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Quemaduras Eléctricas (incluye rayo).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0" name="Google Shape;540;p4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4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562100"/>
            <a:ext cx="3555950" cy="25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4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17950" y="1562100"/>
            <a:ext cx="3555950" cy="25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4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64400" y="1562100"/>
            <a:ext cx="3556099" cy="2524125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41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CUIDADOS DE ENFERMERÍA ESPECIALIZADOS</a:t>
            </a:r>
            <a:endParaRPr/>
          </a:p>
        </p:txBody>
      </p:sp>
      <p:sp>
        <p:nvSpPr>
          <p:cNvPr id="545" name="Google Shape;545;p41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41"/>
          <p:cNvSpPr txBox="1"/>
          <p:nvPr/>
        </p:nvSpPr>
        <p:spPr>
          <a:xfrm>
            <a:off x="11372850" y="285750"/>
            <a:ext cx="43815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29 / 30</a:t>
            </a:r>
            <a:endParaRPr/>
          </a:p>
        </p:txBody>
      </p:sp>
      <p:pic>
        <p:nvPicPr>
          <p:cNvPr id="547" name="Google Shape;547;p41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57250" y="1809750"/>
            <a:ext cx="30225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548" name="Google Shape;548;p41"/>
          <p:cNvSpPr txBox="1"/>
          <p:nvPr/>
        </p:nvSpPr>
        <p:spPr>
          <a:xfrm>
            <a:off x="857250" y="2238375"/>
            <a:ext cx="3173677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POSICIONAMIENTO</a:t>
            </a:r>
            <a:endParaRPr/>
          </a:p>
        </p:txBody>
      </p:sp>
      <p:sp>
        <p:nvSpPr>
          <p:cNvPr id="549" name="Google Shape;549;p41"/>
          <p:cNvSpPr txBox="1"/>
          <p:nvPr/>
        </p:nvSpPr>
        <p:spPr>
          <a:xfrm>
            <a:off x="857250" y="2638425"/>
            <a:ext cx="3022550" cy="108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Elevar extremidades (edema). Cuello en extensión (evitar retracción mentoniana). Manos en férula funcional.</a:t>
            </a:r>
            <a:endParaRPr/>
          </a:p>
        </p:txBody>
      </p:sp>
      <p:pic>
        <p:nvPicPr>
          <p:cNvPr id="550" name="Google Shape;550;p41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03700" y="1809750"/>
            <a:ext cx="30225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41"/>
          <p:cNvSpPr txBox="1"/>
          <p:nvPr/>
        </p:nvSpPr>
        <p:spPr>
          <a:xfrm>
            <a:off x="4603700" y="2238375"/>
            <a:ext cx="3173677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TERMORREGULACIÓN</a:t>
            </a:r>
            <a:endParaRPr/>
          </a:p>
        </p:txBody>
      </p:sp>
      <p:sp>
        <p:nvSpPr>
          <p:cNvPr id="552" name="Google Shape;552;p41"/>
          <p:cNvSpPr txBox="1"/>
          <p:nvPr/>
        </p:nvSpPr>
        <p:spPr>
          <a:xfrm>
            <a:off x="4603700" y="2638425"/>
            <a:ext cx="3022550" cy="814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El paciente quemado pierde calor. Mantener habitación a 28-30°C. Calentar fluidos IV.</a:t>
            </a:r>
            <a:endParaRPr/>
          </a:p>
        </p:txBody>
      </p:sp>
      <p:pic>
        <p:nvPicPr>
          <p:cNvPr id="553" name="Google Shape;553;p41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350150" y="1809750"/>
            <a:ext cx="3022699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41"/>
          <p:cNvSpPr txBox="1"/>
          <p:nvPr/>
        </p:nvSpPr>
        <p:spPr>
          <a:xfrm>
            <a:off x="8350150" y="2238375"/>
            <a:ext cx="3173834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NUTRICIÓN</a:t>
            </a:r>
            <a:endParaRPr/>
          </a:p>
        </p:txBody>
      </p:sp>
      <p:sp>
        <p:nvSpPr>
          <p:cNvPr id="555" name="Google Shape;555;p41"/>
          <p:cNvSpPr txBox="1"/>
          <p:nvPr/>
        </p:nvSpPr>
        <p:spPr>
          <a:xfrm>
            <a:off x="8350150" y="2638425"/>
            <a:ext cx="3022699" cy="814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Soporte enteral temprano (Sonda Nasogástrica) si &gt;20% SCQ para frenar catabolismo.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731293"/>
            <a:ext cx="5334000" cy="3398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86500" y="2731293"/>
            <a:ext cx="5334000" cy="3379616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5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FISIOPATOLOGÍA: EL "POR QUÉ" DEL TRATAMIENTO</a:t>
            </a:r>
            <a:endParaRPr/>
          </a:p>
        </p:txBody>
      </p:sp>
      <p:sp>
        <p:nvSpPr>
          <p:cNvPr id="116" name="Google Shape;116;p15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5"/>
          <p:cNvSpPr txBox="1"/>
          <p:nvPr/>
        </p:nvSpPr>
        <p:spPr>
          <a:xfrm>
            <a:off x="11449050" y="285750"/>
            <a:ext cx="36195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3 / 30</a:t>
            </a:r>
            <a:endParaRPr/>
          </a:p>
        </p:txBody>
      </p:sp>
      <p:sp>
        <p:nvSpPr>
          <p:cNvPr id="118" name="Google Shape;118;p15"/>
          <p:cNvSpPr txBox="1"/>
          <p:nvPr/>
        </p:nvSpPr>
        <p:spPr>
          <a:xfrm>
            <a:off x="857250" y="2978943"/>
            <a:ext cx="504063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ÁCIDOS (PH &lt; 7)</a:t>
            </a:r>
            <a:endParaRPr/>
          </a:p>
        </p:txBody>
      </p:sp>
      <p:sp>
        <p:nvSpPr>
          <p:cNvPr id="119" name="Google Shape;119;p15"/>
          <p:cNvSpPr txBox="1"/>
          <p:nvPr/>
        </p:nvSpPr>
        <p:spPr>
          <a:xfrm>
            <a:off x="857250" y="3378993"/>
            <a:ext cx="480060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Necrosis </a:t>
            </a:r>
            <a:r>
              <a:rPr lang="en-US" sz="1800" b="1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por</a:t>
            </a:r>
            <a:r>
              <a:rPr lang="en-US" sz="1800" b="1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1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Coagulación</a:t>
            </a:r>
            <a:r>
              <a:rPr lang="en-US" sz="1800" b="1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sp>
        <p:nvSpPr>
          <p:cNvPr id="120" name="Google Shape;120;p15"/>
          <p:cNvSpPr txBox="1"/>
          <p:nvPr/>
        </p:nvSpPr>
        <p:spPr>
          <a:xfrm>
            <a:off x="857250" y="3764756"/>
            <a:ext cx="4800600" cy="2197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87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Desnaturalizan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proteínas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formando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una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escara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seca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b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b="0" i="1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Implicación</a:t>
            </a:r>
            <a:r>
              <a:rPr lang="en-US" sz="2000" b="0" i="1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1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Clínica</a:t>
            </a:r>
            <a:r>
              <a:rPr lang="en-US" sz="2000" b="0" i="1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escara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puede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limitar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profundidad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pero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reacción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genera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calor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daño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térmico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sobreagregado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sz="2000" dirty="0"/>
          </a:p>
        </p:txBody>
      </p:sp>
      <p:sp>
        <p:nvSpPr>
          <p:cNvPr id="121" name="Google Shape;121;p15"/>
          <p:cNvSpPr txBox="1"/>
          <p:nvPr/>
        </p:nvSpPr>
        <p:spPr>
          <a:xfrm>
            <a:off x="6572250" y="2978943"/>
            <a:ext cx="504063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ÁLCALIS (PH &gt; 7)</a:t>
            </a:r>
            <a:endParaRPr/>
          </a:p>
        </p:txBody>
      </p:sp>
      <p:sp>
        <p:nvSpPr>
          <p:cNvPr id="122" name="Google Shape;122;p15"/>
          <p:cNvSpPr txBox="1"/>
          <p:nvPr/>
        </p:nvSpPr>
        <p:spPr>
          <a:xfrm>
            <a:off x="6572250" y="3378993"/>
            <a:ext cx="480060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Necrosis </a:t>
            </a:r>
            <a:r>
              <a:rPr lang="en-US" sz="1800" b="1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por</a:t>
            </a:r>
            <a:r>
              <a:rPr lang="en-US" sz="1800" b="1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1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Licuefacción</a:t>
            </a:r>
            <a:r>
              <a:rPr lang="en-US" sz="1800" b="1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sp>
        <p:nvSpPr>
          <p:cNvPr id="123" name="Google Shape;123;p15"/>
          <p:cNvSpPr txBox="1"/>
          <p:nvPr/>
        </p:nvSpPr>
        <p:spPr>
          <a:xfrm>
            <a:off x="6572250" y="3764756"/>
            <a:ext cx="4800600" cy="183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87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Saponifican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grasas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disuelven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proteínas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 NO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forman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escara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b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b="0" i="1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Implicación</a:t>
            </a:r>
            <a:r>
              <a:rPr lang="en-US" sz="2000" b="0" i="1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1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Clínica</a:t>
            </a:r>
            <a:r>
              <a:rPr lang="en-US" sz="2000" b="0" i="1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El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agente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penetra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profundamente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hasta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hueso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/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músculo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si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no se lava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exhaustivamente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34838822-AE1F-CDB5-E021-A48DEB8C865C}"/>
              </a:ext>
            </a:extLst>
          </p:cNvPr>
          <p:cNvSpPr txBox="1"/>
          <p:nvPr/>
        </p:nvSpPr>
        <p:spPr>
          <a:xfrm>
            <a:off x="685799" y="609600"/>
            <a:ext cx="1113513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CO" sz="2400" b="1" i="0" dirty="0">
                <a:solidFill>
                  <a:srgbClr val="000000"/>
                </a:solidFill>
                <a:effectLst/>
                <a:latin typeface="Times" pitchFamily="2" charset="0"/>
              </a:rPr>
              <a:t>Referencias </a:t>
            </a:r>
            <a:r>
              <a:rPr lang="es-CO" sz="2400" b="1" i="0">
                <a:solidFill>
                  <a:srgbClr val="000000"/>
                </a:solidFill>
                <a:effectLst/>
                <a:latin typeface="Times" pitchFamily="2" charset="0"/>
              </a:rPr>
              <a:t>Bibliográficas </a:t>
            </a:r>
            <a:endParaRPr lang="es-CO" sz="2400" b="1" i="0" dirty="0">
              <a:solidFill>
                <a:srgbClr val="000000"/>
              </a:solidFill>
              <a:effectLst/>
              <a:latin typeface="Times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American </a:t>
            </a:r>
            <a:r>
              <a:rPr lang="es-CO" sz="2400" b="0" i="0" dirty="0" err="1">
                <a:solidFill>
                  <a:srgbClr val="334155"/>
                </a:solidFill>
                <a:effectLst/>
                <a:latin typeface="Times" pitchFamily="2" charset="0"/>
              </a:rPr>
              <a:t>Burn</a:t>
            </a: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 </a:t>
            </a:r>
            <a:r>
              <a:rPr lang="es-CO" sz="2400" b="0" i="0" dirty="0" err="1">
                <a:solidFill>
                  <a:srgbClr val="334155"/>
                </a:solidFill>
                <a:effectLst/>
                <a:latin typeface="Times" pitchFamily="2" charset="0"/>
              </a:rPr>
              <a:t>Association</a:t>
            </a: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. (2018). </a:t>
            </a:r>
            <a:r>
              <a:rPr lang="es-CO" sz="2400" b="0" i="1" dirty="0" err="1">
                <a:solidFill>
                  <a:srgbClr val="334155"/>
                </a:solidFill>
                <a:effectLst/>
                <a:latin typeface="Times" pitchFamily="2" charset="0"/>
              </a:rPr>
              <a:t>Advanced</a:t>
            </a:r>
            <a:r>
              <a:rPr lang="es-CO" sz="2400" b="0" i="1" dirty="0">
                <a:solidFill>
                  <a:srgbClr val="334155"/>
                </a:solidFill>
                <a:effectLst/>
                <a:latin typeface="Times" pitchFamily="2" charset="0"/>
              </a:rPr>
              <a:t> </a:t>
            </a:r>
            <a:r>
              <a:rPr lang="es-CO" sz="2400" b="0" i="1" dirty="0" err="1">
                <a:solidFill>
                  <a:srgbClr val="334155"/>
                </a:solidFill>
                <a:effectLst/>
                <a:latin typeface="Times" pitchFamily="2" charset="0"/>
              </a:rPr>
              <a:t>Burn</a:t>
            </a:r>
            <a:r>
              <a:rPr lang="es-CO" sz="2400" b="0" i="1" dirty="0">
                <a:solidFill>
                  <a:srgbClr val="334155"/>
                </a:solidFill>
                <a:effectLst/>
                <a:latin typeface="Times" pitchFamily="2" charset="0"/>
              </a:rPr>
              <a:t> </a:t>
            </a:r>
            <a:r>
              <a:rPr lang="es-CO" sz="2400" b="0" i="1" dirty="0" err="1">
                <a:solidFill>
                  <a:srgbClr val="334155"/>
                </a:solidFill>
                <a:effectLst/>
                <a:latin typeface="Times" pitchFamily="2" charset="0"/>
              </a:rPr>
              <a:t>Life</a:t>
            </a:r>
            <a:r>
              <a:rPr lang="es-CO" sz="2400" b="0" i="1" dirty="0">
                <a:solidFill>
                  <a:srgbClr val="334155"/>
                </a:solidFill>
                <a:effectLst/>
                <a:latin typeface="Times" pitchFamily="2" charset="0"/>
              </a:rPr>
              <a:t> </a:t>
            </a:r>
            <a:r>
              <a:rPr lang="es-CO" sz="2400" b="0" i="1" dirty="0" err="1">
                <a:solidFill>
                  <a:srgbClr val="334155"/>
                </a:solidFill>
                <a:effectLst/>
                <a:latin typeface="Times" pitchFamily="2" charset="0"/>
              </a:rPr>
              <a:t>Support</a:t>
            </a:r>
            <a:r>
              <a:rPr lang="es-CO" sz="2400" b="0" i="1" dirty="0">
                <a:solidFill>
                  <a:srgbClr val="334155"/>
                </a:solidFill>
                <a:effectLst/>
                <a:latin typeface="Times" pitchFamily="2" charset="0"/>
              </a:rPr>
              <a:t> (ABLS) </a:t>
            </a:r>
            <a:r>
              <a:rPr lang="es-CO" sz="2400" b="0" i="1" dirty="0" err="1">
                <a:solidFill>
                  <a:srgbClr val="334155"/>
                </a:solidFill>
                <a:effectLst/>
                <a:latin typeface="Times" pitchFamily="2" charset="0"/>
              </a:rPr>
              <a:t>Provider</a:t>
            </a:r>
            <a:r>
              <a:rPr lang="es-CO" sz="2400" b="0" i="1" dirty="0">
                <a:solidFill>
                  <a:srgbClr val="334155"/>
                </a:solidFill>
                <a:effectLst/>
                <a:latin typeface="Times" pitchFamily="2" charset="0"/>
              </a:rPr>
              <a:t> Manual</a:t>
            </a: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. Chicago, IL: American </a:t>
            </a:r>
            <a:r>
              <a:rPr lang="es-CO" sz="2400" b="0" i="0" dirty="0" err="1">
                <a:solidFill>
                  <a:srgbClr val="334155"/>
                </a:solidFill>
                <a:effectLst/>
                <a:latin typeface="Times" pitchFamily="2" charset="0"/>
              </a:rPr>
              <a:t>Burn</a:t>
            </a: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 </a:t>
            </a:r>
            <a:r>
              <a:rPr lang="es-CO" sz="2400" b="0" i="0" dirty="0" err="1">
                <a:solidFill>
                  <a:srgbClr val="334155"/>
                </a:solidFill>
                <a:effectLst/>
                <a:latin typeface="Times" pitchFamily="2" charset="0"/>
              </a:rPr>
              <a:t>Association</a:t>
            </a: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Congreso de la República de Colombia. (2016, 18 de enero). Ley 1773 de 2016. </a:t>
            </a:r>
            <a:r>
              <a:rPr lang="es-CO" sz="2400" b="0" i="1" dirty="0">
                <a:solidFill>
                  <a:srgbClr val="334155"/>
                </a:solidFill>
                <a:effectLst/>
                <a:latin typeface="Times" pitchFamily="2" charset="0"/>
              </a:rPr>
              <a:t>Diario Oficial No. 49.749</a:t>
            </a: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Ministerio de Salud y Protección Social. (2014). </a:t>
            </a:r>
            <a:r>
              <a:rPr lang="es-CO" sz="2400" b="0" i="1" dirty="0">
                <a:solidFill>
                  <a:srgbClr val="334155"/>
                </a:solidFill>
                <a:effectLst/>
                <a:latin typeface="Times" pitchFamily="2" charset="0"/>
              </a:rPr>
              <a:t>Protocolo de atención integral de urgencias a víctimas de ataques con agentes químicos</a:t>
            </a: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. Bogotá, Colombia: Minsalud.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CO" sz="2400" b="0" i="0" dirty="0" err="1">
                <a:solidFill>
                  <a:srgbClr val="334155"/>
                </a:solidFill>
                <a:effectLst/>
                <a:latin typeface="Times" pitchFamily="2" charset="0"/>
              </a:rPr>
              <a:t>National</a:t>
            </a: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 </a:t>
            </a:r>
            <a:r>
              <a:rPr lang="es-CO" sz="2400" b="0" i="0" dirty="0" err="1">
                <a:solidFill>
                  <a:srgbClr val="334155"/>
                </a:solidFill>
                <a:effectLst/>
                <a:latin typeface="Times" pitchFamily="2" charset="0"/>
              </a:rPr>
              <a:t>Association</a:t>
            </a: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 </a:t>
            </a:r>
            <a:r>
              <a:rPr lang="es-CO" sz="2400" b="0" i="0" dirty="0" err="1">
                <a:solidFill>
                  <a:srgbClr val="334155"/>
                </a:solidFill>
                <a:effectLst/>
                <a:latin typeface="Times" pitchFamily="2" charset="0"/>
              </a:rPr>
              <a:t>of</a:t>
            </a: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 </a:t>
            </a:r>
            <a:r>
              <a:rPr lang="es-CO" sz="2400" b="0" i="0" dirty="0" err="1">
                <a:solidFill>
                  <a:srgbClr val="334155"/>
                </a:solidFill>
                <a:effectLst/>
                <a:latin typeface="Times" pitchFamily="2" charset="0"/>
              </a:rPr>
              <a:t>Emergency</a:t>
            </a: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 Medical </a:t>
            </a:r>
            <a:r>
              <a:rPr lang="es-CO" sz="2400" b="0" i="0" dirty="0" err="1">
                <a:solidFill>
                  <a:srgbClr val="334155"/>
                </a:solidFill>
                <a:effectLst/>
                <a:latin typeface="Times" pitchFamily="2" charset="0"/>
              </a:rPr>
              <a:t>Technicians</a:t>
            </a: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 (NAEMT). (2023). </a:t>
            </a:r>
            <a:r>
              <a:rPr lang="es-CO" sz="2400" b="0" i="1" dirty="0">
                <a:solidFill>
                  <a:srgbClr val="334155"/>
                </a:solidFill>
                <a:effectLst/>
                <a:latin typeface="Times" pitchFamily="2" charset="0"/>
              </a:rPr>
              <a:t>PHTLS: </a:t>
            </a:r>
            <a:r>
              <a:rPr lang="es-CO" sz="2400" b="0" i="1" dirty="0" err="1">
                <a:solidFill>
                  <a:srgbClr val="334155"/>
                </a:solidFill>
                <a:effectLst/>
                <a:latin typeface="Times" pitchFamily="2" charset="0"/>
              </a:rPr>
              <a:t>Prehospital</a:t>
            </a:r>
            <a:r>
              <a:rPr lang="es-CO" sz="2400" b="0" i="1" dirty="0">
                <a:solidFill>
                  <a:srgbClr val="334155"/>
                </a:solidFill>
                <a:effectLst/>
                <a:latin typeface="Times" pitchFamily="2" charset="0"/>
              </a:rPr>
              <a:t> Trauma </a:t>
            </a:r>
            <a:r>
              <a:rPr lang="es-CO" sz="2400" b="0" i="1" dirty="0" err="1">
                <a:solidFill>
                  <a:srgbClr val="334155"/>
                </a:solidFill>
                <a:effectLst/>
                <a:latin typeface="Times" pitchFamily="2" charset="0"/>
              </a:rPr>
              <a:t>Life</a:t>
            </a:r>
            <a:r>
              <a:rPr lang="es-CO" sz="2400" b="0" i="1" dirty="0">
                <a:solidFill>
                  <a:srgbClr val="334155"/>
                </a:solidFill>
                <a:effectLst/>
                <a:latin typeface="Times" pitchFamily="2" charset="0"/>
              </a:rPr>
              <a:t> </a:t>
            </a:r>
            <a:r>
              <a:rPr lang="es-CO" sz="2400" b="0" i="1" dirty="0" err="1">
                <a:solidFill>
                  <a:srgbClr val="334155"/>
                </a:solidFill>
                <a:effectLst/>
                <a:latin typeface="Times" pitchFamily="2" charset="0"/>
              </a:rPr>
              <a:t>Support</a:t>
            </a: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 (10.ª ed.). Burlington, MA: Jones &amp; Bartlett </a:t>
            </a:r>
            <a:r>
              <a:rPr lang="es-CO" sz="2400" b="0" i="0" dirty="0" err="1">
                <a:solidFill>
                  <a:srgbClr val="334155"/>
                </a:solidFill>
                <a:effectLst/>
                <a:latin typeface="Times" pitchFamily="2" charset="0"/>
              </a:rPr>
              <a:t>Learning</a:t>
            </a: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Palao, R., Monge, I., Ruiz, M., &amp; Barret, J. P. (2010). Chemical </a:t>
            </a:r>
            <a:r>
              <a:rPr lang="es-CO" sz="2400" b="0" i="0" dirty="0" err="1">
                <a:solidFill>
                  <a:srgbClr val="334155"/>
                </a:solidFill>
                <a:effectLst/>
                <a:latin typeface="Times" pitchFamily="2" charset="0"/>
              </a:rPr>
              <a:t>burns</a:t>
            </a: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: </a:t>
            </a:r>
            <a:r>
              <a:rPr lang="es-CO" sz="2400" b="0" i="0" dirty="0" err="1">
                <a:solidFill>
                  <a:srgbClr val="334155"/>
                </a:solidFill>
                <a:effectLst/>
                <a:latin typeface="Times" pitchFamily="2" charset="0"/>
              </a:rPr>
              <a:t>Pathophysiology</a:t>
            </a: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 and </a:t>
            </a:r>
            <a:r>
              <a:rPr lang="es-CO" sz="2400" b="0" i="0" dirty="0" err="1">
                <a:solidFill>
                  <a:srgbClr val="334155"/>
                </a:solidFill>
                <a:effectLst/>
                <a:latin typeface="Times" pitchFamily="2" charset="0"/>
              </a:rPr>
              <a:t>treatment</a:t>
            </a: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. </a:t>
            </a:r>
            <a:r>
              <a:rPr lang="es-CO" sz="2400" b="0" i="1" dirty="0">
                <a:solidFill>
                  <a:srgbClr val="334155"/>
                </a:solidFill>
                <a:effectLst/>
                <a:latin typeface="Times" pitchFamily="2" charset="0"/>
              </a:rPr>
              <a:t>Burns</a:t>
            </a: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, 36(3), 295-304. </a:t>
            </a:r>
            <a:r>
              <a:rPr lang="es-CO" sz="2400" b="0" i="0" dirty="0">
                <a:solidFill>
                  <a:srgbClr val="1155CC"/>
                </a:solidFill>
                <a:effectLst/>
                <a:latin typeface="Times" pitchFamily="2" charset="0"/>
                <a:hlinkClick r:id="rId2"/>
              </a:rPr>
              <a:t>https://doi.org/10.1016/j.burns.2009.07.026</a:t>
            </a:r>
            <a:endParaRPr lang="es-CO" sz="2400" b="0" i="0" dirty="0">
              <a:solidFill>
                <a:srgbClr val="334155"/>
              </a:solidFill>
              <a:effectLst/>
              <a:latin typeface="Times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CO" sz="2400" b="0" i="0" dirty="0" err="1">
                <a:solidFill>
                  <a:srgbClr val="334155"/>
                </a:solidFill>
                <a:effectLst/>
                <a:latin typeface="Times" pitchFamily="2" charset="0"/>
              </a:rPr>
              <a:t>UpToDate</a:t>
            </a: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. (2024). </a:t>
            </a:r>
            <a:r>
              <a:rPr lang="es-CO" sz="2400" b="0" i="1" dirty="0" err="1">
                <a:solidFill>
                  <a:srgbClr val="334155"/>
                </a:solidFill>
                <a:effectLst/>
                <a:latin typeface="Times" pitchFamily="2" charset="0"/>
              </a:rPr>
              <a:t>Topical</a:t>
            </a:r>
            <a:r>
              <a:rPr lang="es-CO" sz="2400" b="0" i="1" dirty="0">
                <a:solidFill>
                  <a:srgbClr val="334155"/>
                </a:solidFill>
                <a:effectLst/>
                <a:latin typeface="Times" pitchFamily="2" charset="0"/>
              </a:rPr>
              <a:t> </a:t>
            </a:r>
            <a:r>
              <a:rPr lang="es-CO" sz="2400" b="0" i="1" dirty="0" err="1">
                <a:solidFill>
                  <a:srgbClr val="334155"/>
                </a:solidFill>
                <a:effectLst/>
                <a:latin typeface="Times" pitchFamily="2" charset="0"/>
              </a:rPr>
              <a:t>chemical</a:t>
            </a:r>
            <a:r>
              <a:rPr lang="es-CO" sz="2400" b="0" i="1" dirty="0">
                <a:solidFill>
                  <a:srgbClr val="334155"/>
                </a:solidFill>
                <a:effectLst/>
                <a:latin typeface="Times" pitchFamily="2" charset="0"/>
              </a:rPr>
              <a:t> </a:t>
            </a:r>
            <a:r>
              <a:rPr lang="es-CO" sz="2400" b="0" i="1" dirty="0" err="1">
                <a:solidFill>
                  <a:srgbClr val="334155"/>
                </a:solidFill>
                <a:effectLst/>
                <a:latin typeface="Times" pitchFamily="2" charset="0"/>
              </a:rPr>
              <a:t>burns</a:t>
            </a:r>
            <a:r>
              <a:rPr lang="es-CO" sz="2400" b="0" i="1" dirty="0">
                <a:solidFill>
                  <a:srgbClr val="334155"/>
                </a:solidFill>
                <a:effectLst/>
                <a:latin typeface="Times" pitchFamily="2" charset="0"/>
              </a:rPr>
              <a:t>: </a:t>
            </a:r>
            <a:r>
              <a:rPr lang="es-CO" sz="2400" b="0" i="1" dirty="0" err="1">
                <a:solidFill>
                  <a:srgbClr val="334155"/>
                </a:solidFill>
                <a:effectLst/>
                <a:latin typeface="Times" pitchFamily="2" charset="0"/>
              </a:rPr>
              <a:t>Initial</a:t>
            </a:r>
            <a:r>
              <a:rPr lang="es-CO" sz="2400" b="0" i="1" dirty="0">
                <a:solidFill>
                  <a:srgbClr val="334155"/>
                </a:solidFill>
                <a:effectLst/>
                <a:latin typeface="Times" pitchFamily="2" charset="0"/>
              </a:rPr>
              <a:t> </a:t>
            </a:r>
            <a:r>
              <a:rPr lang="es-CO" sz="2400" b="0" i="1" dirty="0" err="1">
                <a:solidFill>
                  <a:srgbClr val="334155"/>
                </a:solidFill>
                <a:effectLst/>
                <a:latin typeface="Times" pitchFamily="2" charset="0"/>
              </a:rPr>
              <a:t>assessment</a:t>
            </a:r>
            <a:r>
              <a:rPr lang="es-CO" sz="2400" b="0" i="1" dirty="0">
                <a:solidFill>
                  <a:srgbClr val="334155"/>
                </a:solidFill>
                <a:effectLst/>
                <a:latin typeface="Times" pitchFamily="2" charset="0"/>
              </a:rPr>
              <a:t> and </a:t>
            </a:r>
            <a:r>
              <a:rPr lang="es-CO" sz="2400" b="0" i="1" dirty="0" err="1">
                <a:solidFill>
                  <a:srgbClr val="334155"/>
                </a:solidFill>
                <a:effectLst/>
                <a:latin typeface="Times" pitchFamily="2" charset="0"/>
              </a:rPr>
              <a:t>management</a:t>
            </a: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. Wolters </a:t>
            </a:r>
            <a:r>
              <a:rPr lang="es-CO" sz="2400" b="0" i="0" dirty="0" err="1">
                <a:solidFill>
                  <a:srgbClr val="334155"/>
                </a:solidFill>
                <a:effectLst/>
                <a:latin typeface="Times" pitchFamily="2" charset="0"/>
              </a:rPr>
              <a:t>Kluwer</a:t>
            </a:r>
            <a:r>
              <a:rPr lang="es-CO" sz="2400" b="0" i="0" dirty="0">
                <a:solidFill>
                  <a:srgbClr val="334155"/>
                </a:solidFill>
                <a:effectLst/>
                <a:latin typeface="Times" pitchFamily="2" charset="0"/>
              </a:rPr>
              <a:t>. Recuperado el 12 de enero de 2026, de </a:t>
            </a:r>
            <a:r>
              <a:rPr lang="es-CO" sz="2400" b="0" i="0" dirty="0">
                <a:solidFill>
                  <a:srgbClr val="1155CC"/>
                </a:solidFill>
                <a:effectLst/>
                <a:latin typeface="Times" pitchFamily="2" charset="0"/>
                <a:hlinkClick r:id="rId3"/>
              </a:rPr>
              <a:t>https://www.uptodate.com</a:t>
            </a:r>
            <a:endParaRPr lang="es-CO" sz="2400" b="0" i="0" dirty="0">
              <a:solidFill>
                <a:srgbClr val="334155"/>
              </a:solidFill>
              <a:effectLst/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6823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7" name="Google Shape;577;p4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p43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IMAGE SOURCES</a:t>
            </a:r>
            <a:endParaRPr/>
          </a:p>
        </p:txBody>
      </p:sp>
      <p:sp>
        <p:nvSpPr>
          <p:cNvPr id="579" name="Google Shape;579;p43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43"/>
          <p:cNvSpPr/>
          <p:nvPr/>
        </p:nvSpPr>
        <p:spPr>
          <a:xfrm>
            <a:off x="571500" y="1562100"/>
            <a:ext cx="1104900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43"/>
          <p:cNvSpPr/>
          <p:nvPr/>
        </p:nvSpPr>
        <p:spPr>
          <a:xfrm>
            <a:off x="571500" y="2333625"/>
            <a:ext cx="1104900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43"/>
          <p:cNvSpPr/>
          <p:nvPr/>
        </p:nvSpPr>
        <p:spPr>
          <a:xfrm>
            <a:off x="571500" y="3105150"/>
            <a:ext cx="1104900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43"/>
          <p:cNvSpPr/>
          <p:nvPr/>
        </p:nvSpPr>
        <p:spPr>
          <a:xfrm>
            <a:off x="571500" y="232410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43"/>
          <p:cNvSpPr/>
          <p:nvPr/>
        </p:nvSpPr>
        <p:spPr>
          <a:xfrm>
            <a:off x="571500" y="232410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43"/>
          <p:cNvSpPr/>
          <p:nvPr/>
        </p:nvSpPr>
        <p:spPr>
          <a:xfrm>
            <a:off x="571500" y="309562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43"/>
          <p:cNvSpPr/>
          <p:nvPr/>
        </p:nvSpPr>
        <p:spPr>
          <a:xfrm>
            <a:off x="571500" y="309562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43"/>
          <p:cNvSpPr/>
          <p:nvPr/>
        </p:nvSpPr>
        <p:spPr>
          <a:xfrm>
            <a:off x="571500" y="386715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43"/>
          <p:cNvSpPr/>
          <p:nvPr/>
        </p:nvSpPr>
        <p:spPr>
          <a:xfrm>
            <a:off x="571500" y="386715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9" name="Google Shape;589;p4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704975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590" name="Google Shape;590;p43"/>
          <p:cNvSpPr txBox="1"/>
          <p:nvPr/>
        </p:nvSpPr>
        <p:spPr>
          <a:xfrm>
            <a:off x="1666875" y="1712118"/>
            <a:ext cx="9953625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https://upload.wikimedia.org/wikipedia/commons/5/5e/Respiratory_system_complete_en.svg</a:t>
            </a:r>
            <a:endParaRPr/>
          </a:p>
        </p:txBody>
      </p:sp>
      <p:sp>
        <p:nvSpPr>
          <p:cNvPr id="591" name="Google Shape;591;p43"/>
          <p:cNvSpPr txBox="1"/>
          <p:nvPr/>
        </p:nvSpPr>
        <p:spPr>
          <a:xfrm>
            <a:off x="1666875" y="1945481"/>
            <a:ext cx="995362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Roboto"/>
                <a:ea typeface="Roboto"/>
                <a:cs typeface="Roboto"/>
                <a:sym typeface="Roboto"/>
              </a:rPr>
              <a:t>en.wikipedia.org</a:t>
            </a:r>
            <a:endParaRPr/>
          </a:p>
        </p:txBody>
      </p:sp>
      <p:pic>
        <p:nvPicPr>
          <p:cNvPr id="592" name="Google Shape;592;p4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2476500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43"/>
          <p:cNvSpPr txBox="1"/>
          <p:nvPr/>
        </p:nvSpPr>
        <p:spPr>
          <a:xfrm>
            <a:off x="1666875" y="2483643"/>
            <a:ext cx="9953625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https://emag.medicalexpo.com/wp-content/uploads/sites/9/man-close-up.jpg</a:t>
            </a:r>
            <a:endParaRPr/>
          </a:p>
        </p:txBody>
      </p:sp>
      <p:sp>
        <p:nvSpPr>
          <p:cNvPr id="594" name="Google Shape;594;p43"/>
          <p:cNvSpPr txBox="1"/>
          <p:nvPr/>
        </p:nvSpPr>
        <p:spPr>
          <a:xfrm>
            <a:off x="1666875" y="2717006"/>
            <a:ext cx="995362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Roboto"/>
                <a:ea typeface="Roboto"/>
                <a:cs typeface="Roboto"/>
                <a:sym typeface="Roboto"/>
              </a:rPr>
              <a:t>emag.medicalexpo.com</a:t>
            </a:r>
            <a:endParaRPr/>
          </a:p>
        </p:txBody>
      </p:sp>
      <p:pic>
        <p:nvPicPr>
          <p:cNvPr id="595" name="Google Shape;595;p4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248025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43"/>
          <p:cNvSpPr txBox="1"/>
          <p:nvPr/>
        </p:nvSpPr>
        <p:spPr>
          <a:xfrm>
            <a:off x="1666875" y="3255168"/>
            <a:ext cx="9953625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https://upload.wikimedia.org/wikipedia/commons/7/71/Wallace_rule_of_nines-en.svg</a:t>
            </a:r>
            <a:endParaRPr/>
          </a:p>
        </p:txBody>
      </p:sp>
      <p:sp>
        <p:nvSpPr>
          <p:cNvPr id="597" name="Google Shape;597;p43"/>
          <p:cNvSpPr txBox="1"/>
          <p:nvPr/>
        </p:nvSpPr>
        <p:spPr>
          <a:xfrm>
            <a:off x="1666875" y="3488531"/>
            <a:ext cx="995362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Roboto"/>
                <a:ea typeface="Roboto"/>
                <a:cs typeface="Roboto"/>
                <a:sym typeface="Roboto"/>
              </a:rPr>
              <a:t>en.wikipedia.org</a:t>
            </a:r>
            <a:endParaRPr/>
          </a:p>
        </p:txBody>
      </p:sp>
      <p:pic>
        <p:nvPicPr>
          <p:cNvPr id="598" name="Google Shape;598;p4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4019550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599" name="Google Shape;599;p43"/>
          <p:cNvSpPr txBox="1"/>
          <p:nvPr/>
        </p:nvSpPr>
        <p:spPr>
          <a:xfrm>
            <a:off x="1666875" y="4026693"/>
            <a:ext cx="9953625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https://i.ytimg.com/vi/Qqs7MeX28P4/hq720.jpg?sqp=-oaymwEhCK4FEIIDSFryq4qpAxMIARUAAAAAGAElAADIQj0AgKJD&amp;rs=AOn4CLDjjfLqpSbPld_IWgUGgT6qXjDtwQ</a:t>
            </a:r>
            <a:endParaRPr/>
          </a:p>
        </p:txBody>
      </p:sp>
      <p:sp>
        <p:nvSpPr>
          <p:cNvPr id="600" name="Google Shape;600;p43"/>
          <p:cNvSpPr txBox="1"/>
          <p:nvPr/>
        </p:nvSpPr>
        <p:spPr>
          <a:xfrm>
            <a:off x="1666875" y="4260056"/>
            <a:ext cx="995362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Roboto"/>
                <a:ea typeface="Roboto"/>
                <a:cs typeface="Roboto"/>
                <a:sym typeface="Roboto"/>
              </a:rPr>
              <a:t>www.youtube.com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562100"/>
            <a:ext cx="3555950" cy="3342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17950" y="1562100"/>
            <a:ext cx="3555950" cy="3342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64400" y="1562100"/>
            <a:ext cx="3556099" cy="3323811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6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MANEJO INICIAL: SEGURIDAD Y EPP</a:t>
            </a:r>
            <a:endParaRPr/>
          </a:p>
        </p:txBody>
      </p:sp>
      <p:sp>
        <p:nvSpPr>
          <p:cNvPr id="133" name="Google Shape;133;p16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6"/>
          <p:cNvSpPr txBox="1"/>
          <p:nvPr/>
        </p:nvSpPr>
        <p:spPr>
          <a:xfrm>
            <a:off x="11449050" y="285750"/>
            <a:ext cx="36195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4 / 30</a:t>
            </a:r>
            <a:endParaRPr/>
          </a:p>
        </p:txBody>
      </p:sp>
      <p:pic>
        <p:nvPicPr>
          <p:cNvPr id="135" name="Google Shape;135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57250" y="1809750"/>
            <a:ext cx="30225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6"/>
          <p:cNvSpPr txBox="1"/>
          <p:nvPr/>
        </p:nvSpPr>
        <p:spPr>
          <a:xfrm>
            <a:off x="857250" y="2238375"/>
            <a:ext cx="3173677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REGLA DE ORO</a:t>
            </a:r>
            <a:endParaRPr/>
          </a:p>
        </p:txBody>
      </p:sp>
      <p:sp>
        <p:nvSpPr>
          <p:cNvPr id="137" name="Google Shape;137;p16"/>
          <p:cNvSpPr txBox="1"/>
          <p:nvPr/>
        </p:nvSpPr>
        <p:spPr>
          <a:xfrm>
            <a:off x="857250" y="2638425"/>
            <a:ext cx="3022550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No se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convierta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segunda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víctima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 Si hay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vapores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o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químicos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desconocidos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pic>
        <p:nvPicPr>
          <p:cNvPr id="138" name="Google Shape;138;p16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03700" y="1809750"/>
            <a:ext cx="30225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6"/>
          <p:cNvSpPr txBox="1"/>
          <p:nvPr/>
        </p:nvSpPr>
        <p:spPr>
          <a:xfrm>
            <a:off x="4603700" y="2238375"/>
            <a:ext cx="3173677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EPP MÍNIMO</a:t>
            </a:r>
            <a:endParaRPr/>
          </a:p>
        </p:txBody>
      </p:sp>
      <p:sp>
        <p:nvSpPr>
          <p:cNvPr id="140" name="Google Shape;140;p16"/>
          <p:cNvSpPr txBox="1"/>
          <p:nvPr/>
        </p:nvSpPr>
        <p:spPr>
          <a:xfrm>
            <a:off x="4603700" y="2638425"/>
            <a:ext cx="3022550" cy="207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Guantes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nitrilo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(doble par),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protección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ocular (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monogafas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),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bata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impermeable y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mascarilla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N95 (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mínimo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sz="1800" dirty="0"/>
          </a:p>
        </p:txBody>
      </p:sp>
      <p:pic>
        <p:nvPicPr>
          <p:cNvPr id="141" name="Google Shape;141;p16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350150" y="1809750"/>
            <a:ext cx="3022699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6"/>
          <p:cNvSpPr txBox="1"/>
          <p:nvPr/>
        </p:nvSpPr>
        <p:spPr>
          <a:xfrm>
            <a:off x="8350150" y="2238375"/>
            <a:ext cx="3173834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CONTENCIÓN</a:t>
            </a:r>
            <a:endParaRPr/>
          </a:p>
        </p:txBody>
      </p:sp>
      <p:sp>
        <p:nvSpPr>
          <p:cNvPr id="143" name="Google Shape;143;p16"/>
          <p:cNvSpPr txBox="1"/>
          <p:nvPr/>
        </p:nvSpPr>
        <p:spPr>
          <a:xfrm>
            <a:off x="8350150" y="2638425"/>
            <a:ext cx="3022699" cy="207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Evitar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contaminación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cruzada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 El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paciente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debe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ser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descontaminado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ANTES de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entrar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al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cubículo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urgencias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si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es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posible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2305050"/>
            <a:ext cx="53340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7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PROTOCOLO DE DESCONTAMINACIÓN ("STRIP &amp; FLUSH")</a:t>
            </a:r>
            <a:endParaRPr/>
          </a:p>
        </p:txBody>
      </p:sp>
      <p:sp>
        <p:nvSpPr>
          <p:cNvPr id="151" name="Google Shape;151;p17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7"/>
          <p:cNvSpPr txBox="1"/>
          <p:nvPr/>
        </p:nvSpPr>
        <p:spPr>
          <a:xfrm>
            <a:off x="11449050" y="285750"/>
            <a:ext cx="36195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5 / 30</a:t>
            </a:r>
            <a:endParaRPr/>
          </a:p>
        </p:txBody>
      </p:sp>
      <p:sp>
        <p:nvSpPr>
          <p:cNvPr id="153" name="Google Shape;153;p17"/>
          <p:cNvSpPr txBox="1"/>
          <p:nvPr/>
        </p:nvSpPr>
        <p:spPr>
          <a:xfrm>
            <a:off x="571500" y="2740818"/>
            <a:ext cx="5600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1. RETIRAR (STRIP)</a:t>
            </a:r>
            <a:endParaRPr/>
          </a:p>
        </p:txBody>
      </p:sp>
      <p:sp>
        <p:nvSpPr>
          <p:cNvPr id="154" name="Google Shape;154;p17"/>
          <p:cNvSpPr txBox="1"/>
          <p:nvPr/>
        </p:nvSpPr>
        <p:spPr>
          <a:xfrm>
            <a:off x="571500" y="3178968"/>
            <a:ext cx="5334000" cy="124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Remover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100% de la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ropa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zapatos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relojes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joyas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US" sz="1800" b="1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CORTAR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ropa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, no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sacarla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por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la cabeza (protege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ojos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vía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aérea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sz="1800" dirty="0"/>
          </a:p>
        </p:txBody>
      </p:sp>
      <p:sp>
        <p:nvSpPr>
          <p:cNvPr id="155" name="Google Shape;155;p17"/>
          <p:cNvSpPr txBox="1"/>
          <p:nvPr/>
        </p:nvSpPr>
        <p:spPr>
          <a:xfrm>
            <a:off x="581025" y="4627959"/>
            <a:ext cx="5600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2. CEPILLAR (SOLO POLVOS)</a:t>
            </a:r>
            <a:endParaRPr/>
          </a:p>
        </p:txBody>
      </p:sp>
      <p:sp>
        <p:nvSpPr>
          <p:cNvPr id="156" name="Google Shape;156;p17"/>
          <p:cNvSpPr txBox="1"/>
          <p:nvPr/>
        </p:nvSpPr>
        <p:spPr>
          <a:xfrm>
            <a:off x="581025" y="5006027"/>
            <a:ext cx="5334000" cy="124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Si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agente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es seco (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ej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 Cal Viva,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Cemento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),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cepillar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suavemente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antes de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mojar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 El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agua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puede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activar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reacciones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exotérmicas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violentas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 dirty="0"/>
          </a:p>
        </p:txBody>
      </p:sp>
      <p:pic>
        <p:nvPicPr>
          <p:cNvPr id="157" name="Google Shape;157;p17"/>
          <p:cNvPicPr preferRelativeResize="0"/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/>
        </p:blipFill>
        <p:spPr>
          <a:xfrm>
            <a:off x="6276975" y="2314575"/>
            <a:ext cx="5334000" cy="33147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35790AD-E53D-35BA-4B6C-8FAB918D1C23}"/>
              </a:ext>
            </a:extLst>
          </p:cNvPr>
          <p:cNvSpPr txBox="1"/>
          <p:nvPr/>
        </p:nvSpPr>
        <p:spPr>
          <a:xfrm>
            <a:off x="6741734" y="5629275"/>
            <a:ext cx="44235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>
                <a:hlinkClick r:id="rId6" tooltip="https://www.picuida.es/infografias-sobre-recomendaciones-para-la-prevencion-y-tratamiento-de-las-ulceras-por-presion-del-hospital-regional-universitario-de-malaga/"/>
              </a:rPr>
              <a:t>Esta foto</a:t>
            </a:r>
            <a:r>
              <a:rPr lang="es-CO" sz="900"/>
              <a:t> de Autor desconocido está bajo licencia </a:t>
            </a:r>
            <a:r>
              <a:rPr lang="es-CO" sz="900">
                <a:hlinkClick r:id="rId7" tooltip="https://creativecommons.org/licenses/by-nc-nd/3.0/"/>
              </a:rPr>
              <a:t>CC BY-NC-ND</a:t>
            </a:r>
            <a:endParaRPr lang="es-CO" sz="9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8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TÉCNICA DE IRRIGACIÓN: LA EVIDENCIA</a:t>
            </a:r>
            <a:endParaRPr/>
          </a:p>
        </p:txBody>
      </p:sp>
      <p:sp>
        <p:nvSpPr>
          <p:cNvPr id="164" name="Google Shape;164;p18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8"/>
          <p:cNvSpPr txBox="1"/>
          <p:nvPr/>
        </p:nvSpPr>
        <p:spPr>
          <a:xfrm>
            <a:off x="11449050" y="285750"/>
            <a:ext cx="36195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6 / 30</a:t>
            </a:r>
            <a:endParaRPr/>
          </a:p>
        </p:txBody>
      </p:sp>
      <p:graphicFrame>
        <p:nvGraphicFramePr>
          <p:cNvPr id="166" name="Google Shape;166;p18"/>
          <p:cNvGraphicFramePr/>
          <p:nvPr>
            <p:extLst>
              <p:ext uri="{D42A27DB-BD31-4B8C-83A1-F6EECF244321}">
                <p14:modId xmlns:p14="http://schemas.microsoft.com/office/powerpoint/2010/main" val="4149862858"/>
              </p:ext>
            </p:extLst>
          </p:nvPr>
        </p:nvGraphicFramePr>
        <p:xfrm>
          <a:off x="571500" y="1704975"/>
          <a:ext cx="11049000" cy="2547900"/>
        </p:xfrm>
        <a:graphic>
          <a:graphicData uri="http://schemas.openxmlformats.org/drawingml/2006/table">
            <a:tbl>
              <a:tblPr firstRow="1" bandRow="1">
                <a:noFill/>
                <a:tableStyleId>{DBFE6C6A-39D6-4909-A0D9-79AEE8729C1E}</a:tableStyleId>
              </a:tblPr>
              <a:tblGrid>
                <a:gridCol w="156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88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9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FFFFF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rPr>
                        <a:t>Variable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4A6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FFFFFF"/>
                          </a:solidFill>
                          <a:latin typeface="Roboto Medium"/>
                          <a:ea typeface="Roboto Medium"/>
                          <a:cs typeface="Roboto Medium"/>
                          <a:sym typeface="Roboto Medium"/>
                        </a:rPr>
                        <a:t>Estándar Clínico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4A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1" i="0" u="none" strike="noStrike" cap="none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Solución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Agua potable (Prehospitalaria) o SSN/Lactato (Hospitalaria).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9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1" i="0" u="none" strike="noStrike" cap="none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Temperatura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Tibia (25-30°C) idealmente para prevenir hipotermia, pero no retrase el lavado por calentar agua.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9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1" i="0" u="none" strike="noStrike" cap="none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Presión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Baja presión. Alta presión inyecta el químico en tejidos profundos.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9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1" i="0" u="none" strike="noStrike" cap="none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Tiempo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1" i="0" u="none" strike="noStrike" cap="none" dirty="0" err="1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Mínimo</a:t>
                      </a:r>
                      <a:r>
                        <a:rPr lang="en-US" sz="1425" b="1" i="0" u="none" strike="noStrike" cap="none" dirty="0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30 </a:t>
                      </a:r>
                      <a:r>
                        <a:rPr lang="en-US" sz="1425" b="1" i="0" u="none" strike="noStrike" cap="none" dirty="0" err="1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minutos</a:t>
                      </a:r>
                      <a:r>
                        <a:rPr lang="en-US" sz="1425" b="0" i="0" u="none" strike="noStrike" cap="none" dirty="0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o hasta </a:t>
                      </a:r>
                      <a:r>
                        <a:rPr lang="en-US" sz="1425" b="0" i="0" u="none" strike="noStrike" cap="none" dirty="0" err="1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normalizar</a:t>
                      </a:r>
                      <a:r>
                        <a:rPr lang="en-US" sz="1425" b="0" i="0" u="none" strike="noStrike" cap="none" dirty="0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1425" b="0" i="0" u="none" strike="noStrike" cap="none" dirty="0" err="1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pH.</a:t>
                      </a:r>
                      <a:r>
                        <a:rPr lang="en-US" sz="1425" b="0" i="0" u="none" strike="noStrike" cap="none" dirty="0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(</a:t>
                      </a:r>
                      <a:r>
                        <a:rPr lang="en-US" sz="1425" b="0" i="0" u="none" strike="noStrike" cap="none" dirty="0" err="1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Álcalis</a:t>
                      </a:r>
                      <a:r>
                        <a:rPr lang="en-US" sz="1425" b="0" i="0" u="none" strike="noStrike" cap="none" dirty="0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1425" b="0" i="0" u="none" strike="noStrike" cap="none" dirty="0" err="1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pueden</a:t>
                      </a:r>
                      <a:r>
                        <a:rPr lang="en-US" sz="1425" b="0" i="0" u="none" strike="noStrike" cap="none" dirty="0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1425" b="0" i="0" u="none" strike="noStrike" cap="none" dirty="0" err="1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requerir</a:t>
                      </a:r>
                      <a:r>
                        <a:rPr lang="en-US" sz="1425" b="0" i="0" u="none" strike="noStrike" cap="none" dirty="0">
                          <a:solidFill>
                            <a:srgbClr val="334155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2 horas).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7" name="Google Shape;167;p18"/>
          <p:cNvSpPr/>
          <p:nvPr/>
        </p:nvSpPr>
        <p:spPr>
          <a:xfrm>
            <a:off x="571500" y="2200275"/>
            <a:ext cx="156076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8"/>
          <p:cNvSpPr/>
          <p:nvPr/>
        </p:nvSpPr>
        <p:spPr>
          <a:xfrm>
            <a:off x="2132260" y="2200275"/>
            <a:ext cx="948823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8"/>
          <p:cNvSpPr/>
          <p:nvPr/>
        </p:nvSpPr>
        <p:spPr>
          <a:xfrm>
            <a:off x="571500" y="2709862"/>
            <a:ext cx="156076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8"/>
          <p:cNvSpPr/>
          <p:nvPr/>
        </p:nvSpPr>
        <p:spPr>
          <a:xfrm>
            <a:off x="2132260" y="2709862"/>
            <a:ext cx="948823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8"/>
          <p:cNvSpPr/>
          <p:nvPr/>
        </p:nvSpPr>
        <p:spPr>
          <a:xfrm>
            <a:off x="571500" y="3219450"/>
            <a:ext cx="156076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8"/>
          <p:cNvSpPr/>
          <p:nvPr/>
        </p:nvSpPr>
        <p:spPr>
          <a:xfrm>
            <a:off x="2132260" y="3219450"/>
            <a:ext cx="948823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8"/>
          <p:cNvSpPr/>
          <p:nvPr/>
        </p:nvSpPr>
        <p:spPr>
          <a:xfrm>
            <a:off x="571500" y="3729037"/>
            <a:ext cx="156076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8"/>
          <p:cNvSpPr/>
          <p:nvPr/>
        </p:nvSpPr>
        <p:spPr>
          <a:xfrm>
            <a:off x="2132260" y="3729037"/>
            <a:ext cx="948823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8"/>
          <p:cNvSpPr/>
          <p:nvPr/>
        </p:nvSpPr>
        <p:spPr>
          <a:xfrm>
            <a:off x="571500" y="4238625"/>
            <a:ext cx="156076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8"/>
          <p:cNvSpPr/>
          <p:nvPr/>
        </p:nvSpPr>
        <p:spPr>
          <a:xfrm>
            <a:off x="2132260" y="4238625"/>
            <a:ext cx="948823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562100"/>
            <a:ext cx="11049000" cy="22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9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MITO CRÍTICO: ¿NEUTRALIZACIÓN?</a:t>
            </a:r>
            <a:endParaRPr/>
          </a:p>
        </p:txBody>
      </p:sp>
      <p:sp>
        <p:nvSpPr>
          <p:cNvPr id="184" name="Google Shape;184;p19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9"/>
          <p:cNvSpPr txBox="1"/>
          <p:nvPr/>
        </p:nvSpPr>
        <p:spPr>
          <a:xfrm>
            <a:off x="11468100" y="285750"/>
            <a:ext cx="3429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7 / 30</a:t>
            </a:r>
            <a:endParaRPr/>
          </a:p>
        </p:txBody>
      </p:sp>
      <p:sp>
        <p:nvSpPr>
          <p:cNvPr id="186" name="Google Shape;186;p19"/>
          <p:cNvSpPr txBox="1"/>
          <p:nvPr/>
        </p:nvSpPr>
        <p:spPr>
          <a:xfrm>
            <a:off x="571500" y="4057650"/>
            <a:ext cx="110490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La </a:t>
            </a:r>
            <a:r>
              <a:rPr lang="en-US" sz="1800" b="1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Razón</a:t>
            </a:r>
            <a:r>
              <a:rPr lang="en-US" sz="1800" b="1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1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Química</a:t>
            </a:r>
            <a:r>
              <a:rPr lang="en-US" sz="1800" b="1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reacción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neutralización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Ácido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+ Base) es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fuertemente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1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EXOTÉRMICA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 Genera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calor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intenso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que produce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una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quemadura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térmica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sobreagregada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a la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química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pic>
        <p:nvPicPr>
          <p:cNvPr id="187" name="Google Shape;187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7250" y="1809750"/>
            <a:ext cx="105156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9"/>
          <p:cNvSpPr txBox="1"/>
          <p:nvPr/>
        </p:nvSpPr>
        <p:spPr>
          <a:xfrm>
            <a:off x="594359" y="2524125"/>
            <a:ext cx="11041380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EF4444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CONTRAINDICADO</a:t>
            </a:r>
            <a:endParaRPr/>
          </a:p>
        </p:txBody>
      </p:sp>
      <p:sp>
        <p:nvSpPr>
          <p:cNvPr id="189" name="Google Shape;189;p19"/>
          <p:cNvSpPr txBox="1"/>
          <p:nvPr/>
        </p:nvSpPr>
        <p:spPr>
          <a:xfrm>
            <a:off x="857250" y="3067050"/>
            <a:ext cx="1051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Nunca use vinagre para álcalis ni bicarbonato para ácidos.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4A6E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0"/>
          <p:cNvSpPr txBox="1"/>
          <p:nvPr/>
        </p:nvSpPr>
        <p:spPr>
          <a:xfrm>
            <a:off x="295275" y="2724150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5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MANEJO EN URGENCIAS</a:t>
            </a:r>
            <a:endParaRPr/>
          </a:p>
        </p:txBody>
      </p:sp>
      <p:sp>
        <p:nvSpPr>
          <p:cNvPr id="196" name="Google Shape;196;p20"/>
          <p:cNvSpPr txBox="1"/>
          <p:nvPr/>
        </p:nvSpPr>
        <p:spPr>
          <a:xfrm>
            <a:off x="571500" y="3676650"/>
            <a:ext cx="11049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BAE6FD"/>
                </a:solidFill>
                <a:latin typeface="Roboto"/>
                <a:ea typeface="Roboto"/>
                <a:cs typeface="Roboto"/>
                <a:sym typeface="Roboto"/>
              </a:rPr>
              <a:t>Valoración Primaria y Estabilización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897981"/>
            <a:ext cx="5334000" cy="253365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1"/>
          <p:cNvSpPr txBox="1"/>
          <p:nvPr/>
        </p:nvSpPr>
        <p:spPr>
          <a:xfrm>
            <a:off x="571500" y="47625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284C7"/>
                </a:solidFill>
                <a:latin typeface="Oswald"/>
                <a:ea typeface="Oswald"/>
                <a:cs typeface="Oswald"/>
                <a:sym typeface="Oswald"/>
              </a:rPr>
              <a:t>VÍA AÉREA (A): EL "EDEMA TRAICIONERO"</a:t>
            </a:r>
            <a:endParaRPr/>
          </a:p>
        </p:txBody>
      </p:sp>
      <p:sp>
        <p:nvSpPr>
          <p:cNvPr id="204" name="Google Shape;204;p21"/>
          <p:cNvSpPr/>
          <p:nvPr/>
        </p:nvSpPr>
        <p:spPr>
          <a:xfrm>
            <a:off x="571500" y="116205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1"/>
          <p:cNvSpPr txBox="1"/>
          <p:nvPr/>
        </p:nvSpPr>
        <p:spPr>
          <a:xfrm>
            <a:off x="11449050" y="285750"/>
            <a:ext cx="36195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94A3B8"/>
                </a:solidFill>
                <a:latin typeface="Oswald"/>
                <a:ea typeface="Oswald"/>
                <a:cs typeface="Oswald"/>
                <a:sym typeface="Oswald"/>
              </a:rPr>
              <a:t>9 / 30</a:t>
            </a:r>
            <a:endParaRPr/>
          </a:p>
        </p:txBody>
      </p:sp>
      <p:sp>
        <p:nvSpPr>
          <p:cNvPr id="206" name="Google Shape;206;p21"/>
          <p:cNvSpPr txBox="1"/>
          <p:nvPr/>
        </p:nvSpPr>
        <p:spPr>
          <a:xfrm>
            <a:off x="571500" y="1562100"/>
            <a:ext cx="110490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quemaduras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químicas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inhalación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ingestión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),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edema no es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inmediato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pero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es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progresivo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e irreversible sin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tubo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000" dirty="0"/>
          </a:p>
        </p:txBody>
      </p:sp>
      <p:sp>
        <p:nvSpPr>
          <p:cNvPr id="207" name="Google Shape;207;p21"/>
          <p:cNvSpPr txBox="1"/>
          <p:nvPr/>
        </p:nvSpPr>
        <p:spPr>
          <a:xfrm>
            <a:off x="857250" y="3145631"/>
            <a:ext cx="504063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SIGNOS DE ALARMA (INTUBACIÓN INMEDIATA)</a:t>
            </a:r>
            <a:endParaRPr/>
          </a:p>
        </p:txBody>
      </p:sp>
      <p:sp>
        <p:nvSpPr>
          <p:cNvPr id="208" name="Google Shape;208;p21"/>
          <p:cNvSpPr txBox="1"/>
          <p:nvPr/>
        </p:nvSpPr>
        <p:spPr>
          <a:xfrm>
            <a:off x="6286500" y="3288506"/>
            <a:ext cx="5600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369A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ACCIÓN CLÍNICA</a:t>
            </a:r>
            <a:endParaRPr/>
          </a:p>
        </p:txBody>
      </p:sp>
      <p:sp>
        <p:nvSpPr>
          <p:cNvPr id="209" name="Google Shape;209;p21"/>
          <p:cNvSpPr txBox="1"/>
          <p:nvPr/>
        </p:nvSpPr>
        <p:spPr>
          <a:xfrm>
            <a:off x="6286500" y="3726656"/>
            <a:ext cx="5334000" cy="54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Si </a:t>
            </a:r>
            <a:r>
              <a:rPr lang="en-US" sz="1425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sospecha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25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lesión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425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vía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25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aérea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425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solicite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al </a:t>
            </a:r>
            <a:r>
              <a:rPr lang="en-US" sz="1425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experto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25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25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vía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25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aérea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1425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Anestesiólogo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/</a:t>
            </a:r>
            <a:r>
              <a:rPr lang="en-US" sz="1425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Urgenciólogo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) </a:t>
            </a:r>
            <a:r>
              <a:rPr lang="en-US" sz="1425" b="1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AHORA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sp>
        <p:nvSpPr>
          <p:cNvPr id="210" name="Google Shape;210;p21"/>
          <p:cNvSpPr txBox="1"/>
          <p:nvPr/>
        </p:nvSpPr>
        <p:spPr>
          <a:xfrm>
            <a:off x="6286500" y="4383881"/>
            <a:ext cx="5334000" cy="54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Preparar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25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equipo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para </a:t>
            </a:r>
            <a:r>
              <a:rPr lang="en-US" sz="1425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vía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25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aérea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425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difícil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1425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Videolaringoscopio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425" b="0" i="0" u="none" strike="noStrike" cap="none" dirty="0" err="1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Fibroscopio</a:t>
            </a:r>
            <a:r>
              <a:rPr lang="en-US" sz="1425" b="0" i="0" u="none" strike="noStrike" cap="none" dirty="0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dirty="0"/>
          </a:p>
        </p:txBody>
      </p:sp>
      <p:sp>
        <p:nvSpPr>
          <p:cNvPr id="211" name="Google Shape;211;p21"/>
          <p:cNvSpPr txBox="1"/>
          <p:nvPr/>
        </p:nvSpPr>
        <p:spPr>
          <a:xfrm>
            <a:off x="1143000" y="3602831"/>
            <a:ext cx="451485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Estridor (signo tardío/inminente).</a:t>
            </a:r>
            <a:endParaRPr/>
          </a:p>
        </p:txBody>
      </p:sp>
      <p:sp>
        <p:nvSpPr>
          <p:cNvPr id="212" name="Google Shape;212;p21"/>
          <p:cNvSpPr txBox="1"/>
          <p:nvPr/>
        </p:nvSpPr>
        <p:spPr>
          <a:xfrm>
            <a:off x="1143000" y="3988593"/>
            <a:ext cx="451485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Ronquera o cambio en la voz.</a:t>
            </a:r>
            <a:endParaRPr/>
          </a:p>
        </p:txBody>
      </p:sp>
      <p:sp>
        <p:nvSpPr>
          <p:cNvPr id="213" name="Google Shape;213;p21"/>
          <p:cNvSpPr txBox="1"/>
          <p:nvPr/>
        </p:nvSpPr>
        <p:spPr>
          <a:xfrm>
            <a:off x="1143000" y="4374356"/>
            <a:ext cx="451485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Quemaduras profundas en cara/cuello.</a:t>
            </a:r>
            <a:endParaRPr/>
          </a:p>
        </p:txBody>
      </p:sp>
      <p:sp>
        <p:nvSpPr>
          <p:cNvPr id="214" name="Google Shape;214;p21"/>
          <p:cNvSpPr txBox="1"/>
          <p:nvPr/>
        </p:nvSpPr>
        <p:spPr>
          <a:xfrm>
            <a:off x="1143000" y="4760118"/>
            <a:ext cx="4514850" cy="27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Roboto"/>
                <a:ea typeface="Roboto"/>
                <a:cs typeface="Roboto"/>
                <a:sym typeface="Roboto"/>
              </a:rPr>
              <a:t>Dificultad para deglutir secreciones (Sialorrea).</a:t>
            </a:r>
            <a:endParaRPr/>
          </a:p>
        </p:txBody>
      </p:sp>
      <p:pic>
        <p:nvPicPr>
          <p:cNvPr id="215" name="Google Shape;215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7250" y="3650456"/>
            <a:ext cx="1905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7250" y="4036218"/>
            <a:ext cx="1905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7250" y="4421981"/>
            <a:ext cx="1905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7250" y="4807743"/>
            <a:ext cx="190500" cy="1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2093</Words>
  <Application>Microsoft Macintosh PowerPoint</Application>
  <PresentationFormat>Panorámica</PresentationFormat>
  <Paragraphs>250</Paragraphs>
  <Slides>31</Slides>
  <Notes>30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40" baseType="lpstr">
      <vt:lpstr>Oswald</vt:lpstr>
      <vt:lpstr>Times</vt:lpstr>
      <vt:lpstr>Roboto Light</vt:lpstr>
      <vt:lpstr>Arial</vt:lpstr>
      <vt:lpstr>Roboto</vt:lpstr>
      <vt:lpstr>Oswald SemiBold</vt:lpstr>
      <vt:lpstr>Calibri</vt:lpstr>
      <vt:lpstr>Roboto Medium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Eduardo covelly</cp:lastModifiedBy>
  <cp:revision>2</cp:revision>
  <dcterms:modified xsi:type="dcterms:W3CDTF">2026-01-12T19:59:01Z</dcterms:modified>
</cp:coreProperties>
</file>