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1" r:id="rId36"/>
    <p:sldId id="290" r:id="rId37"/>
    <p:sldId id="292" r:id="rId38"/>
  </p:sldIdLst>
  <p:sldSz cx="12192000" cy="6858000"/>
  <p:notesSz cx="6858000" cy="9144000"/>
  <p:embeddedFontLst>
    <p:embeddedFont>
      <p:font typeface="Calibri" panose="020F0502020204030204" pitchFamily="34" charset="0"/>
      <p:regular r:id="rId40"/>
      <p:bold r:id="rId41"/>
      <p:italic r:id="rId42"/>
      <p:boldItalic r:id="rId43"/>
    </p:embeddedFont>
    <p:embeddedFont>
      <p:font typeface="Lato" panose="020F0502020204030203" pitchFamily="34" charset="0"/>
      <p:regular r:id="rId44"/>
      <p:bold r:id="rId45"/>
      <p:italic r:id="rId46"/>
      <p:boldItalic r:id="rId47"/>
    </p:embeddedFont>
    <p:embeddedFont>
      <p:font typeface="Playfair Display" pitchFamily="2" charset="77"/>
      <p:regular r:id="rId48"/>
      <p:bold r:id="rId49"/>
      <p:italic r:id="rId50"/>
      <p:boldItalic r:id="rId51"/>
    </p:embeddedFont>
    <p:embeddedFont>
      <p:font typeface="Playfair Display SemiBold" pitchFamily="2" charset="77"/>
      <p:regular r:id="rId52"/>
      <p:bold r:id="rId53"/>
      <p:italic r:id="rId54"/>
      <p:boldItalic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B175022-6D76-439A-A0E6-C2C6F59B6B8A}">
  <a:tblStyle styleId="{4B175022-6D76-439A-A0E6-C2C6F59B6B8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554"/>
  </p:normalViewPr>
  <p:slideViewPr>
    <p:cSldViewPr snapToGrid="0">
      <p:cViewPr varScale="1">
        <p:scale>
          <a:sx n="98" d="100"/>
          <a:sy n="98" d="100"/>
        </p:scale>
        <p:origin x="86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0" name="Google Shape;3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4200525" y="1300162"/>
            <a:ext cx="3790950" cy="365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D4A373"/>
                </a:solidFill>
                <a:latin typeface="Lato"/>
                <a:ea typeface="Lato"/>
                <a:cs typeface="Lato"/>
                <a:sym typeface="Lato"/>
              </a:rPr>
              <a:t>CURSO DE ACTUALIZACIÓN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0" y="1999208"/>
            <a:ext cx="121920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Aspectos Psicosociales, Éticos y Legales del VIH</a:t>
            </a:r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5619750" y="3866108"/>
            <a:ext cx="952500" cy="38100"/>
          </a:xfrm>
          <a:prstGeom prst="rect">
            <a:avLst/>
          </a:prstGeom>
          <a:solidFill>
            <a:srgbClr val="D4A37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3238500" y="4094708"/>
            <a:ext cx="5715000" cy="42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EEEEEE"/>
                </a:solidFill>
                <a:latin typeface="Lato"/>
                <a:ea typeface="Lato"/>
                <a:cs typeface="Lato"/>
                <a:sym typeface="Lato"/>
              </a:rPr>
              <a:t>Estrategias comunitarias y prevención combinada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5738812" y="5140523"/>
            <a:ext cx="714375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Módulo 4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2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 Equipo Interdisciplinario</a:t>
            </a:r>
            <a:endParaRPr/>
          </a:p>
        </p:txBody>
      </p:sp>
      <p:sp>
        <p:nvSpPr>
          <p:cNvPr id="215" name="Google Shape;215;p22"/>
          <p:cNvSpPr txBox="1"/>
          <p:nvPr/>
        </p:nvSpPr>
        <p:spPr>
          <a:xfrm>
            <a:off x="762000" y="1466850"/>
            <a:ext cx="106680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La atención integral exige más que infectólogos. La norma técnica requiere la participación activa de salud mental y apoyo social.</a:t>
            </a:r>
            <a:endParaRPr/>
          </a:p>
        </p:txBody>
      </p:sp>
      <p:sp>
        <p:nvSpPr>
          <p:cNvPr id="216" name="Google Shape;216;p22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10</a:t>
            </a:r>
            <a:endParaRPr/>
          </a:p>
        </p:txBody>
      </p:sp>
      <p:pic>
        <p:nvPicPr>
          <p:cNvPr id="217" name="Google Shape;217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7488" y="2756296"/>
            <a:ext cx="50482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2"/>
          <p:cNvSpPr txBox="1"/>
          <p:nvPr/>
        </p:nvSpPr>
        <p:spPr>
          <a:xfrm>
            <a:off x="859690" y="3327796"/>
            <a:ext cx="336042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Médico</a:t>
            </a:r>
            <a:endParaRPr/>
          </a:p>
        </p:txBody>
      </p:sp>
      <p:sp>
        <p:nvSpPr>
          <p:cNvPr id="219" name="Google Shape;219;p22"/>
          <p:cNvSpPr txBox="1"/>
          <p:nvPr/>
        </p:nvSpPr>
        <p:spPr>
          <a:xfrm>
            <a:off x="939700" y="3880246"/>
            <a:ext cx="32004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Control biológico y farmacológico.</a:t>
            </a:r>
            <a:endParaRPr/>
          </a:p>
        </p:txBody>
      </p:sp>
      <p:pic>
        <p:nvPicPr>
          <p:cNvPr id="220" name="Google Shape;220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10101" y="2756296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2"/>
          <p:cNvSpPr txBox="1"/>
          <p:nvPr/>
        </p:nvSpPr>
        <p:spPr>
          <a:xfrm>
            <a:off x="4415641" y="3327796"/>
            <a:ext cx="336042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8B5E3C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Psicólogo</a:t>
            </a:r>
            <a:endParaRPr/>
          </a:p>
        </p:txBody>
      </p:sp>
      <p:sp>
        <p:nvSpPr>
          <p:cNvPr id="222" name="Google Shape;222;p22"/>
          <p:cNvSpPr txBox="1"/>
          <p:nvPr/>
        </p:nvSpPr>
        <p:spPr>
          <a:xfrm>
            <a:off x="4495651" y="3880246"/>
            <a:ext cx="32004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Salud mental y conductual.</a:t>
            </a:r>
            <a:endParaRPr/>
          </a:p>
        </p:txBody>
      </p:sp>
      <p:pic>
        <p:nvPicPr>
          <p:cNvPr id="223" name="Google Shape;223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94614" y="2756296"/>
            <a:ext cx="714375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2"/>
          <p:cNvSpPr txBox="1"/>
          <p:nvPr/>
        </p:nvSpPr>
        <p:spPr>
          <a:xfrm>
            <a:off x="7971591" y="3327796"/>
            <a:ext cx="336042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D4A373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Trabajo Social</a:t>
            </a:r>
            <a:endParaRPr/>
          </a:p>
        </p:txBody>
      </p:sp>
      <p:sp>
        <p:nvSpPr>
          <p:cNvPr id="225" name="Google Shape;225;p22"/>
          <p:cNvSpPr txBox="1"/>
          <p:nvPr/>
        </p:nvSpPr>
        <p:spPr>
          <a:xfrm>
            <a:off x="8051601" y="3880246"/>
            <a:ext cx="3200400" cy="27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Entorno y sistema.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3853457"/>
            <a:ext cx="106680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3"/>
          <p:cNvSpPr txBox="1"/>
          <p:nvPr/>
        </p:nvSpPr>
        <p:spPr>
          <a:xfrm>
            <a:off x="762000" y="571500"/>
            <a:ext cx="11201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4A37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ROL DEL PSICÓLOGO</a:t>
            </a:r>
            <a:endParaRPr/>
          </a:p>
        </p:txBody>
      </p:sp>
      <p:sp>
        <p:nvSpPr>
          <p:cNvPr id="232" name="Google Shape;232;p23"/>
          <p:cNvSpPr txBox="1"/>
          <p:nvPr/>
        </p:nvSpPr>
        <p:spPr>
          <a:xfrm>
            <a:off x="762000" y="97155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1. Intervención en Crisis y Asesoría</a:t>
            </a:r>
            <a:endParaRPr/>
          </a:p>
        </p:txBody>
      </p:sp>
      <p:sp>
        <p:nvSpPr>
          <p:cNvPr id="233" name="Google Shape;233;p23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11</a:t>
            </a:r>
            <a:endParaRPr/>
          </a:p>
        </p:txBody>
      </p:sp>
      <p:sp>
        <p:nvSpPr>
          <p:cNvPr id="234" name="Google Shape;234;p23"/>
          <p:cNvSpPr txBox="1"/>
          <p:nvPr/>
        </p:nvSpPr>
        <p:spPr>
          <a:xfrm>
            <a:off x="952500" y="4043957"/>
            <a:ext cx="10287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Objetivo:</a:t>
            </a:r>
            <a:r>
              <a:rPr lang="en-US" sz="150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Reducir la ansiedad y prevenir conductas autolesivas inmediatas.</a:t>
            </a:r>
            <a:endParaRPr/>
          </a:p>
        </p:txBody>
      </p:sp>
      <p:sp>
        <p:nvSpPr>
          <p:cNvPr id="235" name="Google Shape;235;p23"/>
          <p:cNvSpPr txBox="1"/>
          <p:nvPr/>
        </p:nvSpPr>
        <p:spPr>
          <a:xfrm>
            <a:off x="762000" y="1866900"/>
            <a:ext cx="5400675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Asesoría Pre-Test</a:t>
            </a:r>
            <a:endParaRPr/>
          </a:p>
        </p:txBody>
      </p:sp>
      <p:sp>
        <p:nvSpPr>
          <p:cNvPr id="236" name="Google Shape;236;p23"/>
          <p:cNvSpPr txBox="1"/>
          <p:nvPr/>
        </p:nvSpPr>
        <p:spPr>
          <a:xfrm>
            <a:off x="762000" y="2419350"/>
            <a:ext cx="51435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Preparar al usuario para el resultado. Evaluar la ventana inmunológica y la capacidad de afrontamiento.</a:t>
            </a:r>
            <a:endParaRPr/>
          </a:p>
        </p:txBody>
      </p:sp>
      <p:sp>
        <p:nvSpPr>
          <p:cNvPr id="237" name="Google Shape;237;p23"/>
          <p:cNvSpPr txBox="1"/>
          <p:nvPr/>
        </p:nvSpPr>
        <p:spPr>
          <a:xfrm>
            <a:off x="6286500" y="1866900"/>
            <a:ext cx="5400675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Asesoría Post-Test</a:t>
            </a:r>
            <a:endParaRPr/>
          </a:p>
        </p:txBody>
      </p:sp>
      <p:sp>
        <p:nvSpPr>
          <p:cNvPr id="238" name="Google Shape;238;p23"/>
          <p:cNvSpPr txBox="1"/>
          <p:nvPr/>
        </p:nvSpPr>
        <p:spPr>
          <a:xfrm>
            <a:off x="6286500" y="2419350"/>
            <a:ext cx="5143500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Contención emocional inmediata ante un resultado positivo. Manejo del shock inicial. Enlace inmediato a la atención médica.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"/>
          <p:cNvSpPr txBox="1"/>
          <p:nvPr/>
        </p:nvSpPr>
        <p:spPr>
          <a:xfrm>
            <a:off x="762000" y="571500"/>
            <a:ext cx="11201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4A37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ROL DEL PSICÓLOGO</a:t>
            </a:r>
            <a:endParaRPr/>
          </a:p>
        </p:txBody>
      </p:sp>
      <p:sp>
        <p:nvSpPr>
          <p:cNvPr id="244" name="Google Shape;244;p24"/>
          <p:cNvSpPr txBox="1"/>
          <p:nvPr/>
        </p:nvSpPr>
        <p:spPr>
          <a:xfrm>
            <a:off x="762000" y="97155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2. Apoyo a la Adherencia</a:t>
            </a:r>
            <a:endParaRPr/>
          </a:p>
        </p:txBody>
      </p:sp>
      <p:sp>
        <p:nvSpPr>
          <p:cNvPr id="245" name="Google Shape;245;p24"/>
          <p:cNvSpPr txBox="1"/>
          <p:nvPr/>
        </p:nvSpPr>
        <p:spPr>
          <a:xfrm>
            <a:off x="762000" y="186690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La adherencia no es solo "tomar pastillas". Es un comportamiento complejo influenciado por creencias.</a:t>
            </a:r>
            <a:endParaRPr/>
          </a:p>
        </p:txBody>
      </p:sp>
      <p:sp>
        <p:nvSpPr>
          <p:cNvPr id="246" name="Google Shape;246;p24"/>
          <p:cNvSpPr txBox="1"/>
          <p:nvPr/>
        </p:nvSpPr>
        <p:spPr>
          <a:xfrm>
            <a:off x="762000" y="2344935"/>
            <a:ext cx="112014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Barreras Psicológicas Comunes:</a:t>
            </a:r>
            <a:endParaRPr/>
          </a:p>
        </p:txBody>
      </p:sp>
      <p:sp>
        <p:nvSpPr>
          <p:cNvPr id="247" name="Google Shape;247;p24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12</a:t>
            </a:r>
            <a:endParaRPr/>
          </a:p>
        </p:txBody>
      </p:sp>
      <p:sp>
        <p:nvSpPr>
          <p:cNvPr id="248" name="Google Shape;248;p24"/>
          <p:cNvSpPr txBox="1"/>
          <p:nvPr/>
        </p:nvSpPr>
        <p:spPr>
          <a:xfrm>
            <a:off x="1095375" y="2897385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Creencias erróneas: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"Los medicamentos me van a intoxicar".</a:t>
            </a:r>
            <a:endParaRPr/>
          </a:p>
        </p:txBody>
      </p:sp>
      <p:sp>
        <p:nvSpPr>
          <p:cNvPr id="249" name="Google Shape;249;p24"/>
          <p:cNvSpPr txBox="1"/>
          <p:nvPr/>
        </p:nvSpPr>
        <p:spPr>
          <a:xfrm>
            <a:off x="1095375" y="3375421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Fatiga del tratamiento: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Cansancio de la rutina diaria.</a:t>
            </a:r>
            <a:endParaRPr/>
          </a:p>
        </p:txBody>
      </p:sp>
      <p:sp>
        <p:nvSpPr>
          <p:cNvPr id="250" name="Google Shape;250;p24"/>
          <p:cNvSpPr txBox="1"/>
          <p:nvPr/>
        </p:nvSpPr>
        <p:spPr>
          <a:xfrm>
            <a:off x="1095375" y="3853457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Miedo a la revelación: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No tomar medicación delante de otros para no ser descubierto.</a:t>
            </a:r>
            <a:endParaRPr/>
          </a:p>
        </p:txBody>
      </p:sp>
      <p:sp>
        <p:nvSpPr>
          <p:cNvPr id="251" name="Google Shape;251;p24"/>
          <p:cNvSpPr txBox="1"/>
          <p:nvPr/>
        </p:nvSpPr>
        <p:spPr>
          <a:xfrm>
            <a:off x="1095375" y="4331493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Depresión: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Olvidos involuntarios por falta de concentración o motivación.</a:t>
            </a:r>
            <a:endParaRPr/>
          </a:p>
        </p:txBody>
      </p:sp>
      <p:pic>
        <p:nvPicPr>
          <p:cNvPr id="252" name="Google Shape;252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2945010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3423046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3901082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4379118"/>
            <a:ext cx="180975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5"/>
          <p:cNvSpPr txBox="1"/>
          <p:nvPr/>
        </p:nvSpPr>
        <p:spPr>
          <a:xfrm>
            <a:off x="762000" y="571500"/>
            <a:ext cx="11201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4A37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ROL DEL PSICÓLOGO</a:t>
            </a:r>
            <a:endParaRPr/>
          </a:p>
        </p:txBody>
      </p:sp>
      <p:sp>
        <p:nvSpPr>
          <p:cNvPr id="261" name="Google Shape;261;p25"/>
          <p:cNvSpPr txBox="1"/>
          <p:nvPr/>
        </p:nvSpPr>
        <p:spPr>
          <a:xfrm>
            <a:off x="762000" y="97155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3. Sexualidad Saludable</a:t>
            </a:r>
            <a:endParaRPr/>
          </a:p>
        </p:txBody>
      </p:sp>
      <p:sp>
        <p:nvSpPr>
          <p:cNvPr id="262" name="Google Shape;262;p25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13</a:t>
            </a:r>
            <a:endParaRPr/>
          </a:p>
        </p:txBody>
      </p:sp>
      <p:pic>
        <p:nvPicPr>
          <p:cNvPr id="263" name="Google Shape;263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866900"/>
            <a:ext cx="5334000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25"/>
          <p:cNvSpPr txBox="1"/>
          <p:nvPr/>
        </p:nvSpPr>
        <p:spPr>
          <a:xfrm>
            <a:off x="762000" y="2320659"/>
            <a:ext cx="5334000" cy="1181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Trabajar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400" b="1" i="0" u="none" strike="noStrike" cap="none" dirty="0" err="1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desculpabilización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deseo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sexual.</a:t>
            </a:r>
            <a:endParaRPr sz="2400" dirty="0"/>
          </a:p>
        </p:txBody>
      </p:sp>
      <p:sp>
        <p:nvSpPr>
          <p:cNvPr id="265" name="Google Shape;265;p25"/>
          <p:cNvSpPr txBox="1"/>
          <p:nvPr/>
        </p:nvSpPr>
        <p:spPr>
          <a:xfrm>
            <a:off x="762000" y="3286446"/>
            <a:ext cx="5334000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Muchas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personas con VIH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renuncian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su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vida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sexual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miedo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a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transmitir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virus o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sentirse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"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sucios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".</a:t>
            </a:r>
            <a:endParaRPr sz="2400" dirty="0"/>
          </a:p>
        </p:txBody>
      </p:sp>
      <p:sp>
        <p:nvSpPr>
          <p:cNvPr id="266" name="Google Shape;266;p25"/>
          <p:cNvSpPr txBox="1"/>
          <p:nvPr/>
        </p:nvSpPr>
        <p:spPr>
          <a:xfrm>
            <a:off x="762000" y="4894707"/>
            <a:ext cx="5334000" cy="1772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Intervención: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Negociación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uso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condón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educación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sobre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I=I y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recuperación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autoestima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4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erótica</a:t>
            </a:r>
            <a:r>
              <a:rPr lang="en-US" sz="24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400" dirty="0"/>
          </a:p>
        </p:txBody>
      </p:sp>
      <p:pic>
        <p:nvPicPr>
          <p:cNvPr id="267" name="Google Shape;267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72846" y="3024485"/>
            <a:ext cx="1959428" cy="1961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2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2630685"/>
            <a:ext cx="3365450" cy="2272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3200" y="2630685"/>
            <a:ext cx="3365450" cy="2272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2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64400" y="2630685"/>
            <a:ext cx="3365599" cy="2272307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6"/>
          <p:cNvSpPr txBox="1"/>
          <p:nvPr/>
        </p:nvSpPr>
        <p:spPr>
          <a:xfrm>
            <a:off x="762000" y="571500"/>
            <a:ext cx="11201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4A37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ROL DEL TRABAJADOR SOCIAL</a:t>
            </a:r>
            <a:endParaRPr/>
          </a:p>
        </p:txBody>
      </p:sp>
      <p:sp>
        <p:nvSpPr>
          <p:cNvPr id="276" name="Google Shape;276;p26"/>
          <p:cNvSpPr txBox="1"/>
          <p:nvPr/>
        </p:nvSpPr>
        <p:spPr>
          <a:xfrm>
            <a:off x="762000" y="97155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1. Evaluación Socio-Familiar</a:t>
            </a:r>
            <a:endParaRPr/>
          </a:p>
        </p:txBody>
      </p:sp>
      <p:sp>
        <p:nvSpPr>
          <p:cNvPr id="277" name="Google Shape;277;p26"/>
          <p:cNvSpPr txBox="1"/>
          <p:nvPr/>
        </p:nvSpPr>
        <p:spPr>
          <a:xfrm>
            <a:off x="762000" y="186690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 individuo no está aislado. El Trabajo Social utiliza herramientas como el </a:t>
            </a: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Familiograma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para:</a:t>
            </a:r>
            <a:endParaRPr/>
          </a:p>
        </p:txBody>
      </p:sp>
      <p:sp>
        <p:nvSpPr>
          <p:cNvPr id="278" name="Google Shape;278;p26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14</a:t>
            </a:r>
            <a:endParaRPr/>
          </a:p>
        </p:txBody>
      </p:sp>
      <p:sp>
        <p:nvSpPr>
          <p:cNvPr id="279" name="Google Shape;279;p26"/>
          <p:cNvSpPr txBox="1"/>
          <p:nvPr/>
        </p:nvSpPr>
        <p:spPr>
          <a:xfrm>
            <a:off x="1095375" y="2916435"/>
            <a:ext cx="2883641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Redes de Apoyo</a:t>
            </a:r>
            <a:endParaRPr/>
          </a:p>
        </p:txBody>
      </p:sp>
      <p:sp>
        <p:nvSpPr>
          <p:cNvPr id="280" name="Google Shape;280;p26"/>
          <p:cNvSpPr txBox="1"/>
          <p:nvPr/>
        </p:nvSpPr>
        <p:spPr>
          <a:xfrm>
            <a:off x="1095375" y="3468885"/>
            <a:ext cx="2746325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¿Quién sabe el diagnóstico? ¿Quién puede acompañar a las citas?</a:t>
            </a:r>
            <a:endParaRPr/>
          </a:p>
        </p:txBody>
      </p:sp>
      <p:sp>
        <p:nvSpPr>
          <p:cNvPr id="281" name="Google Shape;281;p26"/>
          <p:cNvSpPr txBox="1"/>
          <p:nvPr/>
        </p:nvSpPr>
        <p:spPr>
          <a:xfrm>
            <a:off x="4746575" y="2916435"/>
            <a:ext cx="2883641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Vulnerabilidad</a:t>
            </a:r>
            <a:endParaRPr/>
          </a:p>
        </p:txBody>
      </p:sp>
      <p:sp>
        <p:nvSpPr>
          <p:cNvPr id="282" name="Google Shape;282;p26"/>
          <p:cNvSpPr txBox="1"/>
          <p:nvPr/>
        </p:nvSpPr>
        <p:spPr>
          <a:xfrm>
            <a:off x="4746575" y="3468885"/>
            <a:ext cx="2746325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Seguridad alimentaria, vivienda digna, transporte a los centros de salud.</a:t>
            </a:r>
            <a:endParaRPr/>
          </a:p>
        </p:txBody>
      </p:sp>
      <p:sp>
        <p:nvSpPr>
          <p:cNvPr id="283" name="Google Shape;283;p26"/>
          <p:cNvSpPr txBox="1"/>
          <p:nvPr/>
        </p:nvSpPr>
        <p:spPr>
          <a:xfrm>
            <a:off x="8397775" y="2916435"/>
            <a:ext cx="2883797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Violencias</a:t>
            </a:r>
            <a:endParaRPr/>
          </a:p>
        </p:txBody>
      </p:sp>
      <p:sp>
        <p:nvSpPr>
          <p:cNvPr id="284" name="Google Shape;284;p26"/>
          <p:cNvSpPr txBox="1"/>
          <p:nvPr/>
        </p:nvSpPr>
        <p:spPr>
          <a:xfrm>
            <a:off x="8397775" y="3468885"/>
            <a:ext cx="2746474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Detección de violencia intrafamiliar o de género que impida el tratamiento.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7"/>
          <p:cNvSpPr txBox="1"/>
          <p:nvPr/>
        </p:nvSpPr>
        <p:spPr>
          <a:xfrm>
            <a:off x="762000" y="571500"/>
            <a:ext cx="11201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4A37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ROL DEL TRABAJADOR SOCIAL</a:t>
            </a:r>
            <a:endParaRPr/>
          </a:p>
        </p:txBody>
      </p:sp>
      <p:sp>
        <p:nvSpPr>
          <p:cNvPr id="290" name="Google Shape;290;p27"/>
          <p:cNvSpPr txBox="1"/>
          <p:nvPr/>
        </p:nvSpPr>
        <p:spPr>
          <a:xfrm>
            <a:off x="762000" y="97155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2. Navegación del Sistema (Gestión)</a:t>
            </a:r>
            <a:endParaRPr/>
          </a:p>
        </p:txBody>
      </p:sp>
      <p:sp>
        <p:nvSpPr>
          <p:cNvPr id="291" name="Google Shape;291;p27"/>
          <p:cNvSpPr txBox="1"/>
          <p:nvPr/>
        </p:nvSpPr>
        <p:spPr>
          <a:xfrm>
            <a:off x="762000" y="186690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 Sistema General de Seguridad Social en Salud (SGSSS) puede ser burocrático y complejo.</a:t>
            </a:r>
            <a:endParaRPr/>
          </a:p>
        </p:txBody>
      </p:sp>
      <p:sp>
        <p:nvSpPr>
          <p:cNvPr id="292" name="Google Shape;292;p27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15</a:t>
            </a:r>
            <a:endParaRPr/>
          </a:p>
        </p:txBody>
      </p:sp>
      <p:sp>
        <p:nvSpPr>
          <p:cNvPr id="293" name="Google Shape;293;p27"/>
          <p:cNvSpPr txBox="1"/>
          <p:nvPr/>
        </p:nvSpPr>
        <p:spPr>
          <a:xfrm>
            <a:off x="1095375" y="2344935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Eliminación de barreras administrativas (autorizaciones demoradas).</a:t>
            </a:r>
            <a:endParaRPr/>
          </a:p>
        </p:txBody>
      </p:sp>
      <p:sp>
        <p:nvSpPr>
          <p:cNvPr id="294" name="Google Shape;294;p27"/>
          <p:cNvSpPr txBox="1"/>
          <p:nvPr/>
        </p:nvSpPr>
        <p:spPr>
          <a:xfrm>
            <a:off x="1095375" y="2822971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Garantía de la entrega oportuna de medicamentos (Ley Anti-Trámites).</a:t>
            </a:r>
            <a:endParaRPr/>
          </a:p>
        </p:txBody>
      </p:sp>
      <p:sp>
        <p:nvSpPr>
          <p:cNvPr id="295" name="Google Shape;295;p27"/>
          <p:cNvSpPr txBox="1"/>
          <p:nvPr/>
        </p:nvSpPr>
        <p:spPr>
          <a:xfrm>
            <a:off x="1095375" y="3301007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Portabilidad del servicio si el paciente se muda de ciudad.</a:t>
            </a:r>
            <a:endParaRPr/>
          </a:p>
        </p:txBody>
      </p:sp>
      <p:sp>
        <p:nvSpPr>
          <p:cNvPr id="296" name="Google Shape;296;p27"/>
          <p:cNvSpPr txBox="1"/>
          <p:nvPr/>
        </p:nvSpPr>
        <p:spPr>
          <a:xfrm>
            <a:off x="1095375" y="3779043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Activación de rutas intersectoriales (Comisarías de Familia, Defensoría).</a:t>
            </a:r>
            <a:endParaRPr/>
          </a:p>
        </p:txBody>
      </p:sp>
      <p:pic>
        <p:nvPicPr>
          <p:cNvPr id="297" name="Google Shape;297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2392560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2870596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3348632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3826668"/>
            <a:ext cx="180975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5E3C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8"/>
          <p:cNvSpPr txBox="1"/>
          <p:nvPr/>
        </p:nvSpPr>
        <p:spPr>
          <a:xfrm>
            <a:off x="1825466" y="3384351"/>
            <a:ext cx="8541067" cy="754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Estigma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y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Discriminación</a:t>
            </a:r>
            <a:endParaRPr dirty="0"/>
          </a:p>
        </p:txBody>
      </p:sp>
      <p:sp>
        <p:nvSpPr>
          <p:cNvPr id="307" name="Google Shape;307;p28"/>
          <p:cNvSpPr txBox="1"/>
          <p:nvPr/>
        </p:nvSpPr>
        <p:spPr>
          <a:xfrm>
            <a:off x="3108959" y="4138612"/>
            <a:ext cx="5290457" cy="88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La barrera invisible</a:t>
            </a:r>
            <a:endParaRPr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9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Definiciones Clave</a:t>
            </a:r>
            <a:endParaRPr/>
          </a:p>
        </p:txBody>
      </p:sp>
      <p:sp>
        <p:nvSpPr>
          <p:cNvPr id="313" name="Google Shape;313;p29"/>
          <p:cNvSpPr/>
          <p:nvPr/>
        </p:nvSpPr>
        <p:spPr>
          <a:xfrm>
            <a:off x="762000" y="3453407"/>
            <a:ext cx="10668000" cy="19050"/>
          </a:xfrm>
          <a:prstGeom prst="rect">
            <a:avLst/>
          </a:prstGeom>
          <a:solidFill>
            <a:srgbClr val="D4A37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9"/>
          <p:cNvSpPr txBox="1"/>
          <p:nvPr/>
        </p:nvSpPr>
        <p:spPr>
          <a:xfrm>
            <a:off x="762000" y="3758207"/>
            <a:ext cx="10668000" cy="39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"El virus mata el cuerpo, pero el estigma mata el espíritu".</a:t>
            </a:r>
            <a:endParaRPr/>
          </a:p>
        </p:txBody>
      </p:sp>
      <p:sp>
        <p:nvSpPr>
          <p:cNvPr id="315" name="Google Shape;315;p29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17</a:t>
            </a:r>
            <a:endParaRPr/>
          </a:p>
        </p:txBody>
      </p:sp>
      <p:sp>
        <p:nvSpPr>
          <p:cNvPr id="316" name="Google Shape;316;p29"/>
          <p:cNvSpPr txBox="1"/>
          <p:nvPr/>
        </p:nvSpPr>
        <p:spPr>
          <a:xfrm>
            <a:off x="762000" y="1466850"/>
            <a:ext cx="5400675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Estigma</a:t>
            </a:r>
            <a:endParaRPr/>
          </a:p>
        </p:txBody>
      </p:sp>
      <p:sp>
        <p:nvSpPr>
          <p:cNvPr id="317" name="Google Shape;317;p29"/>
          <p:cNvSpPr txBox="1"/>
          <p:nvPr/>
        </p:nvSpPr>
        <p:spPr>
          <a:xfrm>
            <a:off x="762000" y="2019300"/>
            <a:ext cx="5143500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Marca o atributo que desacredita socialmente a alguien, reduciéndolo de "persona completa" a "persona estigmatizada" (Goffman).</a:t>
            </a:r>
            <a:endParaRPr/>
          </a:p>
        </p:txBody>
      </p:sp>
      <p:sp>
        <p:nvSpPr>
          <p:cNvPr id="318" name="Google Shape;318;p29"/>
          <p:cNvSpPr txBox="1"/>
          <p:nvPr/>
        </p:nvSpPr>
        <p:spPr>
          <a:xfrm>
            <a:off x="6286500" y="1466850"/>
            <a:ext cx="5400675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Discriminación</a:t>
            </a:r>
            <a:endParaRPr/>
          </a:p>
        </p:txBody>
      </p:sp>
      <p:sp>
        <p:nvSpPr>
          <p:cNvPr id="319" name="Google Shape;319;p29"/>
          <p:cNvSpPr txBox="1"/>
          <p:nvPr/>
        </p:nvSpPr>
        <p:spPr>
          <a:xfrm>
            <a:off x="6286500" y="2019300"/>
            <a:ext cx="51435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La acción o comportamiento derivado del estigma. Es el trato desigual e injusto que vulnera derechos.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p3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752600"/>
            <a:ext cx="3365450" cy="3352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3200" y="1752600"/>
            <a:ext cx="3365450" cy="3352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64400" y="1752600"/>
            <a:ext cx="3365599" cy="3352204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30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Tipos de Estigma</a:t>
            </a:r>
            <a:endParaRPr/>
          </a:p>
        </p:txBody>
      </p:sp>
      <p:sp>
        <p:nvSpPr>
          <p:cNvPr id="328" name="Google Shape;328;p30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18</a:t>
            </a:r>
            <a:endParaRPr/>
          </a:p>
        </p:txBody>
      </p:sp>
      <p:sp>
        <p:nvSpPr>
          <p:cNvPr id="329" name="Google Shape;329;p30"/>
          <p:cNvSpPr txBox="1"/>
          <p:nvPr/>
        </p:nvSpPr>
        <p:spPr>
          <a:xfrm>
            <a:off x="1095375" y="2038350"/>
            <a:ext cx="2883641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Estigma Anticipado</a:t>
            </a:r>
            <a:endParaRPr/>
          </a:p>
        </p:txBody>
      </p:sp>
      <p:sp>
        <p:nvSpPr>
          <p:cNvPr id="330" name="Google Shape;330;p30"/>
          <p:cNvSpPr txBox="1"/>
          <p:nvPr/>
        </p:nvSpPr>
        <p:spPr>
          <a:xfrm>
            <a:off x="1095375" y="2590800"/>
            <a:ext cx="2746325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 miedo a ser discriminado. Lleva a ocultar el diagnóstico y evitar servicios de salud.</a:t>
            </a:r>
            <a:endParaRPr/>
          </a:p>
        </p:txBody>
      </p:sp>
      <p:sp>
        <p:nvSpPr>
          <p:cNvPr id="331" name="Google Shape;331;p30"/>
          <p:cNvSpPr txBox="1"/>
          <p:nvPr/>
        </p:nvSpPr>
        <p:spPr>
          <a:xfrm>
            <a:off x="4746575" y="2038350"/>
            <a:ext cx="2883641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Estigma Experimentado</a:t>
            </a:r>
            <a:endParaRPr/>
          </a:p>
        </p:txBody>
      </p:sp>
      <p:sp>
        <p:nvSpPr>
          <p:cNvPr id="332" name="Google Shape;332;p30"/>
          <p:cNvSpPr txBox="1"/>
          <p:nvPr/>
        </p:nvSpPr>
        <p:spPr>
          <a:xfrm>
            <a:off x="4746575" y="3000375"/>
            <a:ext cx="2746325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Vivencias reales de rechazo: despido laboral, expulsión del hogar, violencia física.</a:t>
            </a:r>
            <a:endParaRPr/>
          </a:p>
        </p:txBody>
      </p:sp>
      <p:sp>
        <p:nvSpPr>
          <p:cNvPr id="333" name="Google Shape;333;p30"/>
          <p:cNvSpPr txBox="1"/>
          <p:nvPr/>
        </p:nvSpPr>
        <p:spPr>
          <a:xfrm>
            <a:off x="8397775" y="2038350"/>
            <a:ext cx="2883797" cy="819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Estigma Internalizado</a:t>
            </a:r>
            <a:endParaRPr/>
          </a:p>
        </p:txBody>
      </p:sp>
      <p:sp>
        <p:nvSpPr>
          <p:cNvPr id="334" name="Google Shape;334;p30"/>
          <p:cNvSpPr txBox="1"/>
          <p:nvPr/>
        </p:nvSpPr>
        <p:spPr>
          <a:xfrm>
            <a:off x="8397775" y="3000375"/>
            <a:ext cx="2746474" cy="1675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La persona asume las creencias negativas de la sociedad. "Merezco esto", "Soy peligroso", "Nadie me va a querer".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1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Microagresiones en Salud</a:t>
            </a:r>
            <a:endParaRPr/>
          </a:p>
        </p:txBody>
      </p:sp>
      <p:sp>
        <p:nvSpPr>
          <p:cNvPr id="340" name="Google Shape;340;p31"/>
          <p:cNvSpPr txBox="1"/>
          <p:nvPr/>
        </p:nvSpPr>
        <p:spPr>
          <a:xfrm>
            <a:off x="762000" y="146685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A 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veces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discriminación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no es 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obvia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, es 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sutil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pero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dañina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dirty="0"/>
          </a:p>
        </p:txBody>
      </p:sp>
      <p:sp>
        <p:nvSpPr>
          <p:cNvPr id="341" name="Google Shape;341;p31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19</a:t>
            </a:r>
            <a:endParaRPr/>
          </a:p>
        </p:txBody>
      </p:sp>
      <p:sp>
        <p:nvSpPr>
          <p:cNvPr id="342" name="Google Shape;342;p31"/>
          <p:cNvSpPr txBox="1"/>
          <p:nvPr/>
        </p:nvSpPr>
        <p:spPr>
          <a:xfrm>
            <a:off x="1095375" y="1944885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Uso excesivo e innecesario de protección ("Doble guante") para procedimientos simples.</a:t>
            </a:r>
            <a:endParaRPr/>
          </a:p>
        </p:txBody>
      </p:sp>
      <p:sp>
        <p:nvSpPr>
          <p:cNvPr id="343" name="Google Shape;343;p31"/>
          <p:cNvSpPr txBox="1"/>
          <p:nvPr/>
        </p:nvSpPr>
        <p:spPr>
          <a:xfrm>
            <a:off x="1095375" y="2422921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Señalar o etiquetar expedientes de forma visible.</a:t>
            </a:r>
            <a:endParaRPr/>
          </a:p>
        </p:txBody>
      </p:sp>
      <p:sp>
        <p:nvSpPr>
          <p:cNvPr id="344" name="Google Shape;344;p31"/>
          <p:cNvSpPr txBox="1"/>
          <p:nvPr/>
        </p:nvSpPr>
        <p:spPr>
          <a:xfrm>
            <a:off x="1095375" y="2900957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Dejar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al 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paciente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para 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final de la consulta "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por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seguridad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".</a:t>
            </a:r>
            <a:endParaRPr dirty="0"/>
          </a:p>
        </p:txBody>
      </p:sp>
      <p:sp>
        <p:nvSpPr>
          <p:cNvPr id="345" name="Google Shape;345;p31"/>
          <p:cNvSpPr txBox="1"/>
          <p:nvPr/>
        </p:nvSpPr>
        <p:spPr>
          <a:xfrm>
            <a:off x="1095375" y="3378993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Lenguaje corporal de rechazo o distancia física excesiva.</a:t>
            </a:r>
            <a:endParaRPr/>
          </a:p>
        </p:txBody>
      </p:sp>
      <p:sp>
        <p:nvSpPr>
          <p:cNvPr id="346" name="Google Shape;346;p31"/>
          <p:cNvSpPr txBox="1"/>
          <p:nvPr/>
        </p:nvSpPr>
        <p:spPr>
          <a:xfrm>
            <a:off x="1095374" y="3788569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Preguntas intrusivas sobre cómo se adquirió el virus sin fin médico.</a:t>
            </a:r>
            <a:endParaRPr/>
          </a:p>
        </p:txBody>
      </p:sp>
      <p:pic>
        <p:nvPicPr>
          <p:cNvPr id="347" name="Google Shape;347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992510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2470546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2948582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3426618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3904654"/>
            <a:ext cx="180975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466850"/>
            <a:ext cx="5143500" cy="2872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6500" y="1466850"/>
            <a:ext cx="5143500" cy="2872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4156471"/>
            <a:ext cx="5143500" cy="2537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4226121"/>
            <a:ext cx="5143500" cy="253722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Objetivos del Módulo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10458450" y="6505575"/>
            <a:ext cx="14478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2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1095375" y="2352675"/>
            <a:ext cx="4750593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Comprender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1095375" y="2905125"/>
            <a:ext cx="452437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impacto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emocional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diagnóstico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y las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fases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duelo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paciente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su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red de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apoyo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103" name="Google Shape;103;p14"/>
          <p:cNvSpPr txBox="1"/>
          <p:nvPr/>
        </p:nvSpPr>
        <p:spPr>
          <a:xfrm>
            <a:off x="6619875" y="2352675"/>
            <a:ext cx="4750593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Aplicar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6619875" y="2905125"/>
            <a:ext cx="4524375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La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normatividad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vigente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Colombia (Res. 2338/2013) para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garantizar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los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derechos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fundamentales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105" name="Google Shape;105;p14"/>
          <p:cNvSpPr txBox="1"/>
          <p:nvPr/>
        </p:nvSpPr>
        <p:spPr>
          <a:xfrm>
            <a:off x="994173" y="5220293"/>
            <a:ext cx="4750593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Mitigar</a:t>
            </a:r>
            <a:endParaRPr dirty="0"/>
          </a:p>
        </p:txBody>
      </p:sp>
      <p:sp>
        <p:nvSpPr>
          <p:cNvPr id="106" name="Google Shape;106;p14"/>
          <p:cNvSpPr txBox="1"/>
          <p:nvPr/>
        </p:nvSpPr>
        <p:spPr>
          <a:xfrm>
            <a:off x="1047750" y="5727006"/>
            <a:ext cx="452437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estigma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y la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discriminación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mediante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estrategias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educación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comunitaria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dirty="0"/>
          </a:p>
        </p:txBody>
      </p:sp>
      <p:sp>
        <p:nvSpPr>
          <p:cNvPr id="107" name="Google Shape;107;p14"/>
          <p:cNvSpPr txBox="1"/>
          <p:nvPr/>
        </p:nvSpPr>
        <p:spPr>
          <a:xfrm>
            <a:off x="6619875" y="5189041"/>
            <a:ext cx="4750593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Implementar</a:t>
            </a:r>
            <a:endParaRPr dirty="0"/>
          </a:p>
        </p:txBody>
      </p:sp>
      <p:sp>
        <p:nvSpPr>
          <p:cNvPr id="108" name="Google Shape;108;p14"/>
          <p:cNvSpPr txBox="1"/>
          <p:nvPr/>
        </p:nvSpPr>
        <p:spPr>
          <a:xfrm>
            <a:off x="6619875" y="5629869"/>
            <a:ext cx="4519613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Estrategias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prevención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combinada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(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PrEP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, PEP, I=I)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práctica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diaria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pic>
        <p:nvPicPr>
          <p:cNvPr id="109" name="Google Shape;109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95375" y="1790700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4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9875" y="1790700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4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7750" y="4726444"/>
            <a:ext cx="381000" cy="335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19875" y="4720232"/>
            <a:ext cx="381000" cy="3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5E3C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2"/>
          <p:cNvSpPr txBox="1"/>
          <p:nvPr/>
        </p:nvSpPr>
        <p:spPr>
          <a:xfrm>
            <a:off x="1710451" y="3384351"/>
            <a:ext cx="8771096" cy="754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Normatividad Colombiana</a:t>
            </a:r>
            <a:endParaRPr/>
          </a:p>
        </p:txBody>
      </p:sp>
      <p:sp>
        <p:nvSpPr>
          <p:cNvPr id="358" name="Google Shape;358;p32"/>
          <p:cNvSpPr txBox="1"/>
          <p:nvPr/>
        </p:nvSpPr>
        <p:spPr>
          <a:xfrm>
            <a:off x="4543425" y="4138612"/>
            <a:ext cx="3105150" cy="13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Marco Legal y Derechos Humanos</a:t>
            </a:r>
            <a:endParaRPr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944885"/>
            <a:ext cx="5143500" cy="2272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6500" y="1944885"/>
            <a:ext cx="5143500" cy="2272307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33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 Marco Proteccionista</a:t>
            </a:r>
            <a:endParaRPr/>
          </a:p>
        </p:txBody>
      </p:sp>
      <p:sp>
        <p:nvSpPr>
          <p:cNvPr id="366" name="Google Shape;366;p33"/>
          <p:cNvSpPr txBox="1"/>
          <p:nvPr/>
        </p:nvSpPr>
        <p:spPr>
          <a:xfrm>
            <a:off x="762000" y="146685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Colombia cuenta con una de las legislaciones más robustas de la región para la protección de personas con VIH.</a:t>
            </a:r>
            <a:endParaRPr/>
          </a:p>
        </p:txBody>
      </p:sp>
      <p:sp>
        <p:nvSpPr>
          <p:cNvPr id="367" name="Google Shape;367;p33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21</a:t>
            </a:r>
            <a:endParaRPr/>
          </a:p>
        </p:txBody>
      </p:sp>
      <p:sp>
        <p:nvSpPr>
          <p:cNvPr id="368" name="Google Shape;368;p33"/>
          <p:cNvSpPr txBox="1"/>
          <p:nvPr/>
        </p:nvSpPr>
        <p:spPr>
          <a:xfrm>
            <a:off x="1095375" y="2230635"/>
            <a:ext cx="4750593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Constitución Política</a:t>
            </a:r>
            <a:endParaRPr/>
          </a:p>
        </p:txBody>
      </p:sp>
      <p:sp>
        <p:nvSpPr>
          <p:cNvPr id="369" name="Google Shape;369;p33"/>
          <p:cNvSpPr txBox="1"/>
          <p:nvPr/>
        </p:nvSpPr>
        <p:spPr>
          <a:xfrm>
            <a:off x="1095375" y="2783085"/>
            <a:ext cx="4524375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Derecho a la vida, igualdad, libre desarrollo de la personalidad, intimidad y salud.</a:t>
            </a:r>
            <a:endParaRPr/>
          </a:p>
        </p:txBody>
      </p:sp>
      <p:sp>
        <p:nvSpPr>
          <p:cNvPr id="370" name="Google Shape;370;p33"/>
          <p:cNvSpPr txBox="1"/>
          <p:nvPr/>
        </p:nvSpPr>
        <p:spPr>
          <a:xfrm>
            <a:off x="6619875" y="2230635"/>
            <a:ext cx="4750593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Ley 972 de 2005</a:t>
            </a:r>
            <a:endParaRPr/>
          </a:p>
        </p:txBody>
      </p:sp>
      <p:sp>
        <p:nvSpPr>
          <p:cNvPr id="371" name="Google Shape;371;p33"/>
          <p:cNvSpPr txBox="1"/>
          <p:nvPr/>
        </p:nvSpPr>
        <p:spPr>
          <a:xfrm>
            <a:off x="6619875" y="2783085"/>
            <a:ext cx="4524375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Declara el VIH como asunto de interés nacional. Obliga a garantizar la atención integral sin interrupciones.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3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944885"/>
            <a:ext cx="5334000" cy="4341614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34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Resolución 2338 de 2013</a:t>
            </a:r>
            <a:endParaRPr/>
          </a:p>
        </p:txBody>
      </p:sp>
      <p:sp>
        <p:nvSpPr>
          <p:cNvPr id="378" name="Google Shape;378;p34"/>
          <p:cNvSpPr txBox="1"/>
          <p:nvPr/>
        </p:nvSpPr>
        <p:spPr>
          <a:xfrm>
            <a:off x="762000" y="146685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Instrumento técnico fundamental del Ministerio de Salud.</a:t>
            </a:r>
            <a:endParaRPr/>
          </a:p>
        </p:txBody>
      </p:sp>
      <p:sp>
        <p:nvSpPr>
          <p:cNvPr id="379" name="Google Shape;379;p34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22</a:t>
            </a:r>
            <a:endParaRPr/>
          </a:p>
        </p:txBody>
      </p:sp>
      <p:sp>
        <p:nvSpPr>
          <p:cNvPr id="380" name="Google Shape;380;p34"/>
          <p:cNvSpPr txBox="1"/>
          <p:nvPr/>
        </p:nvSpPr>
        <p:spPr>
          <a:xfrm>
            <a:off x="762000" y="1944885"/>
            <a:ext cx="56007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Aspectos Clave:</a:t>
            </a:r>
            <a:endParaRPr/>
          </a:p>
        </p:txBody>
      </p:sp>
      <p:sp>
        <p:nvSpPr>
          <p:cNvPr id="381" name="Google Shape;381;p34"/>
          <p:cNvSpPr txBox="1"/>
          <p:nvPr/>
        </p:nvSpPr>
        <p:spPr>
          <a:xfrm>
            <a:off x="6286500" y="3739455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1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"El objetivo es facilitar el acceso al diagnóstico temprano para iniciar tratamiento inmediato."</a:t>
            </a:r>
            <a:endParaRPr/>
          </a:p>
        </p:txBody>
      </p:sp>
      <p:sp>
        <p:nvSpPr>
          <p:cNvPr id="382" name="Google Shape;382;p34"/>
          <p:cNvSpPr txBox="1"/>
          <p:nvPr/>
        </p:nvSpPr>
        <p:spPr>
          <a:xfrm>
            <a:off x="1095375" y="2497335"/>
            <a:ext cx="5000625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Diagnóstico: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Establece los algoritmos (Pruebas rápidas 1 y 2 + Carga Viral si es necesario).</a:t>
            </a:r>
            <a:endParaRPr/>
          </a:p>
        </p:txBody>
      </p:sp>
      <p:sp>
        <p:nvSpPr>
          <p:cNvPr id="383" name="Google Shape;383;p34"/>
          <p:cNvSpPr txBox="1"/>
          <p:nvPr/>
        </p:nvSpPr>
        <p:spPr>
          <a:xfrm>
            <a:off x="1095375" y="3310532"/>
            <a:ext cx="5000625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Asesoría: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Protocoliza la obligación de brindar asesoría pre y post prueba.</a:t>
            </a:r>
            <a:endParaRPr/>
          </a:p>
        </p:txBody>
      </p:sp>
      <p:sp>
        <p:nvSpPr>
          <p:cNvPr id="384" name="Google Shape;384;p34"/>
          <p:cNvSpPr txBox="1"/>
          <p:nvPr/>
        </p:nvSpPr>
        <p:spPr>
          <a:xfrm>
            <a:off x="1095375" y="4123729"/>
            <a:ext cx="5000625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Tiempos: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Busca reducir el tiempo entre sospecha y diagnóstico confirmado.</a:t>
            </a:r>
            <a:endParaRPr/>
          </a:p>
        </p:txBody>
      </p:sp>
      <p:pic>
        <p:nvPicPr>
          <p:cNvPr id="385" name="Google Shape;385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544960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3358157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3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4171354"/>
            <a:ext cx="180975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5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Consentimiento Informado</a:t>
            </a:r>
            <a:endParaRPr/>
          </a:p>
        </p:txBody>
      </p:sp>
      <p:sp>
        <p:nvSpPr>
          <p:cNvPr id="393" name="Google Shape;393;p35"/>
          <p:cNvSpPr txBox="1"/>
          <p:nvPr/>
        </p:nvSpPr>
        <p:spPr>
          <a:xfrm>
            <a:off x="1047750" y="1847850"/>
            <a:ext cx="10382250" cy="70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1" u="none" strike="noStrike" cap="none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"Ninguna prueba de VIH puede realizarse sin el conocimiento y autorización expresa del paciente." </a:t>
            </a:r>
            <a:endParaRPr/>
          </a:p>
        </p:txBody>
      </p:sp>
      <p:sp>
        <p:nvSpPr>
          <p:cNvPr id="394" name="Google Shape;394;p35"/>
          <p:cNvSpPr/>
          <p:nvPr/>
        </p:nvSpPr>
        <p:spPr>
          <a:xfrm>
            <a:off x="762000" y="1847850"/>
            <a:ext cx="38100" cy="704850"/>
          </a:xfrm>
          <a:prstGeom prst="rect">
            <a:avLst/>
          </a:prstGeom>
          <a:solidFill>
            <a:srgbClr val="8B5E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35"/>
          <p:cNvSpPr txBox="1"/>
          <p:nvPr/>
        </p:nvSpPr>
        <p:spPr>
          <a:xfrm>
            <a:off x="762000" y="293370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Excepciones Legales (Muy limitadas):</a:t>
            </a:r>
            <a:endParaRPr/>
          </a:p>
        </p:txBody>
      </p:sp>
      <p:sp>
        <p:nvSpPr>
          <p:cNvPr id="396" name="Google Shape;396;p35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23</a:t>
            </a:r>
            <a:endParaRPr/>
          </a:p>
        </p:txBody>
      </p:sp>
      <p:sp>
        <p:nvSpPr>
          <p:cNvPr id="397" name="Google Shape;397;p35"/>
          <p:cNvSpPr txBox="1"/>
          <p:nvPr/>
        </p:nvSpPr>
        <p:spPr>
          <a:xfrm>
            <a:off x="1095375" y="3411735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Donación de sangre o de órganos (Ley 9 de 1979).</a:t>
            </a:r>
            <a:endParaRPr/>
          </a:p>
        </p:txBody>
      </p:sp>
      <p:sp>
        <p:nvSpPr>
          <p:cNvPr id="398" name="Google Shape;398;p35"/>
          <p:cNvSpPr txBox="1"/>
          <p:nvPr/>
        </p:nvSpPr>
        <p:spPr>
          <a:xfrm>
            <a:off x="1095375" y="3889771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Causas penales donde un juez lo ordene (Delitos sexuales).</a:t>
            </a:r>
            <a:endParaRPr/>
          </a:p>
        </p:txBody>
      </p:sp>
      <p:sp>
        <p:nvSpPr>
          <p:cNvPr id="399" name="Google Shape;399;p35"/>
          <p:cNvSpPr txBox="1"/>
          <p:nvPr/>
        </p:nvSpPr>
        <p:spPr>
          <a:xfrm>
            <a:off x="1095375" y="4367807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En el ámbito laboral, está </a:t>
            </a: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PROHIBIDA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como requisito de ingreso o permanencia (Resolución 2346 de 2007).</a:t>
            </a:r>
            <a:endParaRPr/>
          </a:p>
        </p:txBody>
      </p:sp>
      <p:pic>
        <p:nvPicPr>
          <p:cNvPr id="400" name="Google Shape;400;p3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3459360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3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3937396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4415432"/>
            <a:ext cx="180975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3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944885"/>
            <a:ext cx="5143500" cy="2942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6500" y="1944885"/>
            <a:ext cx="5143500" cy="2942629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6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Derecho a la Intimidad y Confidencialidad</a:t>
            </a:r>
            <a:endParaRPr/>
          </a:p>
        </p:txBody>
      </p:sp>
      <p:sp>
        <p:nvSpPr>
          <p:cNvPr id="410" name="Google Shape;410;p36"/>
          <p:cNvSpPr txBox="1"/>
          <p:nvPr/>
        </p:nvSpPr>
        <p:spPr>
          <a:xfrm>
            <a:off x="762000" y="146685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 diagnóstico de VIH pertenece a la esfera íntima del ser humano.</a:t>
            </a:r>
            <a:endParaRPr/>
          </a:p>
        </p:txBody>
      </p:sp>
      <p:sp>
        <p:nvSpPr>
          <p:cNvPr id="411" name="Google Shape;411;p36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24</a:t>
            </a:r>
            <a:endParaRPr/>
          </a:p>
        </p:txBody>
      </p:sp>
      <p:sp>
        <p:nvSpPr>
          <p:cNvPr id="412" name="Google Shape;412;p36"/>
          <p:cNvSpPr txBox="1"/>
          <p:nvPr/>
        </p:nvSpPr>
        <p:spPr>
          <a:xfrm>
            <a:off x="1095375" y="2230635"/>
            <a:ext cx="4750593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Reserva de Historia Clínica</a:t>
            </a:r>
            <a:endParaRPr/>
          </a:p>
        </p:txBody>
      </p:sp>
      <p:sp>
        <p:nvSpPr>
          <p:cNvPr id="413" name="Google Shape;413;p36"/>
          <p:cNvSpPr txBox="1"/>
          <p:nvPr/>
        </p:nvSpPr>
        <p:spPr>
          <a:xfrm>
            <a:off x="1095375" y="2783085"/>
            <a:ext cx="4524375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Solo el equipo tratante puede conocer el diagnóstico. El personal administrativo debe mantener reserva.</a:t>
            </a:r>
            <a:endParaRPr/>
          </a:p>
        </p:txBody>
      </p:sp>
      <p:sp>
        <p:nvSpPr>
          <p:cNvPr id="414" name="Google Shape;414;p36"/>
          <p:cNvSpPr txBox="1"/>
          <p:nvPr/>
        </p:nvSpPr>
        <p:spPr>
          <a:xfrm>
            <a:off x="6619875" y="2230635"/>
            <a:ext cx="4750593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Revelación a Terceros</a:t>
            </a:r>
            <a:endParaRPr/>
          </a:p>
        </p:txBody>
      </p:sp>
      <p:sp>
        <p:nvSpPr>
          <p:cNvPr id="415" name="Google Shape;415;p36"/>
          <p:cNvSpPr txBox="1"/>
          <p:nvPr/>
        </p:nvSpPr>
        <p:spPr>
          <a:xfrm>
            <a:off x="6619875" y="2783085"/>
            <a:ext cx="4524375" cy="1675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 médico no puede informar a familiares, empleadores o parejas sin autorización del paciente (salvo casos extremos de riesgo inminente a terceros evaluados caso a caso con comités de ética).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7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Estabilidad Laboral Reforzada</a:t>
            </a:r>
            <a:endParaRPr/>
          </a:p>
        </p:txBody>
      </p:sp>
      <p:sp>
        <p:nvSpPr>
          <p:cNvPr id="421" name="Google Shape;421;p37"/>
          <p:cNvSpPr txBox="1"/>
          <p:nvPr/>
        </p:nvSpPr>
        <p:spPr>
          <a:xfrm>
            <a:off x="762000" y="146685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Ley 361 de 1997 / Sentencia SU-256 de 1996</a:t>
            </a:r>
            <a:endParaRPr/>
          </a:p>
        </p:txBody>
      </p:sp>
      <p:sp>
        <p:nvSpPr>
          <p:cNvPr id="422" name="Google Shape;422;p37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25</a:t>
            </a:r>
            <a:endParaRPr/>
          </a:p>
        </p:txBody>
      </p:sp>
      <p:sp>
        <p:nvSpPr>
          <p:cNvPr id="423" name="Google Shape;423;p37"/>
          <p:cNvSpPr txBox="1"/>
          <p:nvPr/>
        </p:nvSpPr>
        <p:spPr>
          <a:xfrm>
            <a:off x="1095375" y="1944885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No se puede despedir a un trabajador por razón de su condición de salud.</a:t>
            </a:r>
            <a:endParaRPr/>
          </a:p>
        </p:txBody>
      </p:sp>
      <p:sp>
        <p:nvSpPr>
          <p:cNvPr id="424" name="Google Shape;424;p37"/>
          <p:cNvSpPr txBox="1"/>
          <p:nvPr/>
        </p:nvSpPr>
        <p:spPr>
          <a:xfrm>
            <a:off x="1095375" y="2422921"/>
            <a:ext cx="10334625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Si el empleador conoce el diagnóstico y despide al trabajador sin justa causa objetiva (y sin permiso del Ministerio de Trabajo), se presume que el despido fue discriminatorio.</a:t>
            </a:r>
            <a:endParaRPr/>
          </a:p>
        </p:txBody>
      </p:sp>
      <p:sp>
        <p:nvSpPr>
          <p:cNvPr id="425" name="Google Shape;425;p37"/>
          <p:cNvSpPr txBox="1"/>
          <p:nvPr/>
        </p:nvSpPr>
        <p:spPr>
          <a:xfrm>
            <a:off x="1095375" y="3236118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Consecuencia: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Reintegro inmediato, pago de salarios caídos e indemnización.</a:t>
            </a:r>
            <a:endParaRPr/>
          </a:p>
        </p:txBody>
      </p:sp>
      <p:pic>
        <p:nvPicPr>
          <p:cNvPr id="426" name="Google Shape;426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992510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2470546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3283743"/>
            <a:ext cx="180975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5E3C"/>
        </a:solid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 txBox="1"/>
          <p:nvPr/>
        </p:nvSpPr>
        <p:spPr>
          <a:xfrm>
            <a:off x="2140505" y="3384351"/>
            <a:ext cx="7910988" cy="754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Educación y Prevención</a:t>
            </a:r>
            <a:endParaRPr/>
          </a:p>
        </p:txBody>
      </p:sp>
      <p:sp>
        <p:nvSpPr>
          <p:cNvPr id="435" name="Google Shape;435;p38"/>
          <p:cNvSpPr txBox="1"/>
          <p:nvPr/>
        </p:nvSpPr>
        <p:spPr>
          <a:xfrm>
            <a:off x="3631474" y="4138612"/>
            <a:ext cx="4402183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 err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Estrategias</a:t>
            </a:r>
            <a:r>
              <a:rPr lang="en-US" sz="2800" b="0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800" b="0" i="0" u="none" strike="noStrike" cap="none" dirty="0" err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Comunitarias</a:t>
            </a:r>
            <a:endParaRPr sz="2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3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2230635"/>
            <a:ext cx="3365450" cy="2607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3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3200" y="2230635"/>
            <a:ext cx="3365450" cy="2607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3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64400" y="2230635"/>
            <a:ext cx="3365599" cy="2607468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39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Educación Basada en Contexto</a:t>
            </a:r>
            <a:endParaRPr/>
          </a:p>
        </p:txBody>
      </p:sp>
      <p:sp>
        <p:nvSpPr>
          <p:cNvPr id="444" name="Google Shape;444;p39"/>
          <p:cNvSpPr txBox="1"/>
          <p:nvPr/>
        </p:nvSpPr>
        <p:spPr>
          <a:xfrm>
            <a:off x="762000" y="146685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Para educar, debemos entender los </a:t>
            </a: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Determinantes Sociales de la Salud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/>
          </a:p>
        </p:txBody>
      </p:sp>
      <p:sp>
        <p:nvSpPr>
          <p:cNvPr id="445" name="Google Shape;445;p39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27</a:t>
            </a:r>
            <a:endParaRPr/>
          </a:p>
        </p:txBody>
      </p:sp>
      <p:sp>
        <p:nvSpPr>
          <p:cNvPr id="446" name="Google Shape;446;p39"/>
          <p:cNvSpPr txBox="1"/>
          <p:nvPr/>
        </p:nvSpPr>
        <p:spPr>
          <a:xfrm>
            <a:off x="1095375" y="2516385"/>
            <a:ext cx="2883641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Pobreza</a:t>
            </a:r>
            <a:endParaRPr/>
          </a:p>
        </p:txBody>
      </p:sp>
      <p:sp>
        <p:nvSpPr>
          <p:cNvPr id="447" name="Google Shape;447;p39"/>
          <p:cNvSpPr txBox="1"/>
          <p:nvPr/>
        </p:nvSpPr>
        <p:spPr>
          <a:xfrm>
            <a:off x="1095375" y="3068835"/>
            <a:ext cx="2746325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Limita el acceso a preservativos o transporte para ir al médico.</a:t>
            </a:r>
            <a:endParaRPr/>
          </a:p>
        </p:txBody>
      </p:sp>
      <p:sp>
        <p:nvSpPr>
          <p:cNvPr id="448" name="Google Shape;448;p39"/>
          <p:cNvSpPr txBox="1"/>
          <p:nvPr/>
        </p:nvSpPr>
        <p:spPr>
          <a:xfrm>
            <a:off x="4746575" y="2516385"/>
            <a:ext cx="2883641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Género</a:t>
            </a:r>
            <a:endParaRPr/>
          </a:p>
        </p:txBody>
      </p:sp>
      <p:sp>
        <p:nvSpPr>
          <p:cNvPr id="449" name="Google Shape;449;p39"/>
          <p:cNvSpPr txBox="1"/>
          <p:nvPr/>
        </p:nvSpPr>
        <p:spPr>
          <a:xfrm>
            <a:off x="4746575" y="3068835"/>
            <a:ext cx="2746325" cy="134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Mujeres que no pueden negociar el uso del condón por dependencia económica o miedo.</a:t>
            </a:r>
            <a:endParaRPr/>
          </a:p>
        </p:txBody>
      </p:sp>
      <p:sp>
        <p:nvSpPr>
          <p:cNvPr id="450" name="Google Shape;450;p39"/>
          <p:cNvSpPr txBox="1"/>
          <p:nvPr/>
        </p:nvSpPr>
        <p:spPr>
          <a:xfrm>
            <a:off x="8397775" y="2516385"/>
            <a:ext cx="2883797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Cultura</a:t>
            </a:r>
            <a:endParaRPr/>
          </a:p>
        </p:txBody>
      </p:sp>
      <p:sp>
        <p:nvSpPr>
          <p:cNvPr id="451" name="Google Shape;451;p39"/>
          <p:cNvSpPr txBox="1"/>
          <p:nvPr/>
        </p:nvSpPr>
        <p:spPr>
          <a:xfrm>
            <a:off x="8397775" y="3068835"/>
            <a:ext cx="2746474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Creencias religiosas o machismo que impiden hablar de sexualidad.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4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0"/>
            <a:ext cx="6096000" cy="4813101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40"/>
          <p:cNvSpPr txBox="1"/>
          <p:nvPr/>
        </p:nvSpPr>
        <p:spPr>
          <a:xfrm>
            <a:off x="10382250" y="4460676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28</a:t>
            </a:r>
            <a:endParaRPr/>
          </a:p>
        </p:txBody>
      </p:sp>
      <p:sp>
        <p:nvSpPr>
          <p:cNvPr id="458" name="Google Shape;458;p40"/>
          <p:cNvSpPr txBox="1"/>
          <p:nvPr/>
        </p:nvSpPr>
        <p:spPr>
          <a:xfrm>
            <a:off x="762000" y="571500"/>
            <a:ext cx="4800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Estrategia de Pares</a:t>
            </a:r>
            <a:endParaRPr/>
          </a:p>
        </p:txBody>
      </p:sp>
      <p:sp>
        <p:nvSpPr>
          <p:cNvPr id="459" name="Google Shape;459;p40"/>
          <p:cNvSpPr txBox="1"/>
          <p:nvPr/>
        </p:nvSpPr>
        <p:spPr>
          <a:xfrm>
            <a:off x="762000" y="1466850"/>
            <a:ext cx="4572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¿Quién mejor para educar que alguien igual a ti?</a:t>
            </a:r>
            <a:endParaRPr/>
          </a:p>
        </p:txBody>
      </p:sp>
      <p:sp>
        <p:nvSpPr>
          <p:cNvPr id="460" name="Google Shape;460;p40"/>
          <p:cNvSpPr txBox="1"/>
          <p:nvPr/>
        </p:nvSpPr>
        <p:spPr>
          <a:xfrm>
            <a:off x="762000" y="1944885"/>
            <a:ext cx="4572000" cy="134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Los programas más exitosos utilizan líderes comunitarios (Trabajadoras sexuales, Hombres que tienen sexo con hombres, Usuarios de drogas) capacitados para llevar el mensaje.</a:t>
            </a:r>
            <a:endParaRPr/>
          </a:p>
        </p:txBody>
      </p:sp>
      <p:sp>
        <p:nvSpPr>
          <p:cNvPr id="461" name="Google Shape;461;p40"/>
          <p:cNvSpPr txBox="1"/>
          <p:nvPr/>
        </p:nvSpPr>
        <p:spPr>
          <a:xfrm>
            <a:off x="762000" y="3428404"/>
            <a:ext cx="45720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Ventajas: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Lenguaje común, confianza, acceso a lugares donde el personal de salud no llega.</a:t>
            </a: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CC8830B-CEE6-5291-560D-F34C987EE0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610024"/>
            <a:ext cx="6629400" cy="518988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41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 Lenguaje Crea Realidades</a:t>
            </a:r>
            <a:endParaRPr/>
          </a:p>
        </p:txBody>
      </p:sp>
      <p:graphicFrame>
        <p:nvGraphicFramePr>
          <p:cNvPr id="467" name="Google Shape;467;p41"/>
          <p:cNvGraphicFramePr/>
          <p:nvPr/>
        </p:nvGraphicFramePr>
        <p:xfrm>
          <a:off x="762000" y="1752600"/>
          <a:ext cx="10668000" cy="3314750"/>
        </p:xfrm>
        <a:graphic>
          <a:graphicData uri="http://schemas.openxmlformats.org/drawingml/2006/table">
            <a:tbl>
              <a:tblPr firstRow="1" bandRow="1">
                <a:noFill/>
                <a:tableStyleId>{4B175022-6D76-439A-A0E6-C2C6F59B6B8A}</a:tableStyleId>
              </a:tblPr>
              <a:tblGrid>
                <a:gridCol w="3693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4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2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C0392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EVITAR (Estigmatizante)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i="0" u="none" strike="noStrike" cap="none">
                          <a:solidFill>
                            <a:srgbClr val="27AE6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USAR (Inclusivo)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"Sidoso" / "Infectado"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Persona que vive con VIH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"Contagio"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Transmisión / Adquisición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"Enfermo de SIDA"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Persona en etapa SIDA (Condición clínica avanzada)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"Murió de SIDA"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cap="none">
                          <a:solidFill>
                            <a:srgbClr val="000000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Falleció por complicaciones asociadas al SIDA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68" name="Google Shape;468;p41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29</a:t>
            </a:r>
            <a:endParaRPr/>
          </a:p>
        </p:txBody>
      </p:sp>
      <p:sp>
        <p:nvSpPr>
          <p:cNvPr id="469" name="Google Shape;469;p41"/>
          <p:cNvSpPr/>
          <p:nvPr/>
        </p:nvSpPr>
        <p:spPr>
          <a:xfrm>
            <a:off x="762000" y="3062287"/>
            <a:ext cx="3693616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41"/>
          <p:cNvSpPr/>
          <p:nvPr/>
        </p:nvSpPr>
        <p:spPr>
          <a:xfrm>
            <a:off x="4455616" y="3062287"/>
            <a:ext cx="6974383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41"/>
          <p:cNvSpPr/>
          <p:nvPr/>
        </p:nvSpPr>
        <p:spPr>
          <a:xfrm>
            <a:off x="762000" y="3729037"/>
            <a:ext cx="3693616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41"/>
          <p:cNvSpPr/>
          <p:nvPr/>
        </p:nvSpPr>
        <p:spPr>
          <a:xfrm>
            <a:off x="4455616" y="3729037"/>
            <a:ext cx="6974383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41"/>
          <p:cNvSpPr/>
          <p:nvPr/>
        </p:nvSpPr>
        <p:spPr>
          <a:xfrm>
            <a:off x="762000" y="4395787"/>
            <a:ext cx="3693616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41"/>
          <p:cNvSpPr/>
          <p:nvPr/>
        </p:nvSpPr>
        <p:spPr>
          <a:xfrm>
            <a:off x="4455616" y="4395787"/>
            <a:ext cx="6974383" cy="9525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0"/>
            <a:ext cx="6096000" cy="507027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5"/>
          <p:cNvSpPr txBox="1"/>
          <p:nvPr/>
        </p:nvSpPr>
        <p:spPr>
          <a:xfrm>
            <a:off x="10458450" y="4717851"/>
            <a:ext cx="14478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3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762000" y="571500"/>
            <a:ext cx="480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4A37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CONTEXTO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762000" y="971550"/>
            <a:ext cx="4800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Una Mirada Integral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781878" y="1795462"/>
            <a:ext cx="45720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 VIH no es solo un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evento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biológico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(virus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células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CD4). Es un </a:t>
            </a:r>
            <a:r>
              <a:rPr lang="en-US" sz="2000" b="1" i="0" u="none" strike="noStrike" cap="none" dirty="0" err="1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fenómeno</a:t>
            </a:r>
            <a:r>
              <a:rPr lang="en-US" sz="2000" b="1" i="0" u="none" strike="noStrike" cap="none" dirty="0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1" i="0" u="none" strike="noStrike" cap="none" dirty="0" err="1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biopsicosocial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complejo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2000" dirty="0"/>
          </a:p>
        </p:txBody>
      </p:sp>
      <p:sp>
        <p:nvSpPr>
          <p:cNvPr id="122" name="Google Shape;122;p15"/>
          <p:cNvSpPr txBox="1"/>
          <p:nvPr/>
        </p:nvSpPr>
        <p:spPr>
          <a:xfrm>
            <a:off x="781878" y="3331845"/>
            <a:ext cx="4572000" cy="2954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No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podemos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tratar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cuerpo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sin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atender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la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mente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el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contexto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social del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individuo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. El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éxito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del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tratamiento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antirretroviral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(TAR)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depende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directamente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 la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estabilidad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200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emocional</a:t>
            </a:r>
            <a:r>
              <a:rPr lang="en-US" sz="200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y social.</a:t>
            </a:r>
            <a:endParaRPr sz="20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9DAA150-3FD5-3917-715E-354A69D75B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7400" y="242454"/>
            <a:ext cx="6324600" cy="431347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5E3C"/>
        </a:solidFill>
        <a:effectLst/>
      </p:bgPr>
    </p:bg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2"/>
          <p:cNvSpPr txBox="1"/>
          <p:nvPr/>
        </p:nvSpPr>
        <p:spPr>
          <a:xfrm>
            <a:off x="2225516" y="3384351"/>
            <a:ext cx="7740967" cy="754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Prevención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Combinada</a:t>
            </a:r>
            <a:endParaRPr dirty="0"/>
          </a:p>
        </p:txBody>
      </p:sp>
      <p:sp>
        <p:nvSpPr>
          <p:cNvPr id="481" name="Google Shape;481;p42"/>
          <p:cNvSpPr txBox="1"/>
          <p:nvPr/>
        </p:nvSpPr>
        <p:spPr>
          <a:xfrm>
            <a:off x="4441371" y="4138611"/>
            <a:ext cx="2738301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El </a:t>
            </a:r>
            <a:r>
              <a:rPr lang="en-US" sz="2800" b="0" i="0" u="none" strike="noStrike" cap="none" dirty="0" err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futuro</a:t>
            </a:r>
            <a:r>
              <a:rPr lang="en-US" sz="2800" b="0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es hoy</a:t>
            </a:r>
            <a:endParaRPr sz="2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p4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2230635"/>
            <a:ext cx="3365450" cy="2272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4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3200" y="2230635"/>
            <a:ext cx="3365450" cy="2272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4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64400" y="2230635"/>
            <a:ext cx="3365599" cy="2272307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43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¿Qué es la Prevención Combinada?</a:t>
            </a:r>
            <a:endParaRPr/>
          </a:p>
        </p:txBody>
      </p:sp>
      <p:sp>
        <p:nvSpPr>
          <p:cNvPr id="490" name="Google Shape;490;p43"/>
          <p:cNvSpPr txBox="1"/>
          <p:nvPr/>
        </p:nvSpPr>
        <p:spPr>
          <a:xfrm>
            <a:off x="762000" y="146685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No existe una "bala de plata". Es la combinación de intervenciones:</a:t>
            </a:r>
            <a:endParaRPr/>
          </a:p>
        </p:txBody>
      </p:sp>
      <p:sp>
        <p:nvSpPr>
          <p:cNvPr id="491" name="Google Shape;491;p43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31</a:t>
            </a:r>
            <a:endParaRPr/>
          </a:p>
        </p:txBody>
      </p:sp>
      <p:sp>
        <p:nvSpPr>
          <p:cNvPr id="492" name="Google Shape;492;p43"/>
          <p:cNvSpPr txBox="1"/>
          <p:nvPr/>
        </p:nvSpPr>
        <p:spPr>
          <a:xfrm>
            <a:off x="977901" y="2516385"/>
            <a:ext cx="2933647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16A085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Biomédica</a:t>
            </a:r>
            <a:endParaRPr/>
          </a:p>
        </p:txBody>
      </p:sp>
      <p:sp>
        <p:nvSpPr>
          <p:cNvPr id="493" name="Google Shape;493;p43"/>
          <p:cNvSpPr txBox="1"/>
          <p:nvPr/>
        </p:nvSpPr>
        <p:spPr>
          <a:xfrm>
            <a:off x="1047750" y="3068835"/>
            <a:ext cx="2793950" cy="812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Condones, 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PrEP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, PEP, </a:t>
            </a:r>
            <a:r>
              <a:rPr lang="en-US" sz="1650" b="0" i="0" u="none" strike="noStrike" cap="none" dirty="0" err="1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Tratamiento</a:t>
            </a:r>
            <a:r>
              <a:rPr lang="en-US" sz="1650" b="0" i="0" u="none" strike="noStrike" cap="none" dirty="0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,.</a:t>
            </a:r>
            <a:endParaRPr dirty="0"/>
          </a:p>
        </p:txBody>
      </p:sp>
      <p:sp>
        <p:nvSpPr>
          <p:cNvPr id="494" name="Google Shape;494;p43"/>
          <p:cNvSpPr txBox="1"/>
          <p:nvPr/>
        </p:nvSpPr>
        <p:spPr>
          <a:xfrm>
            <a:off x="4629101" y="2516385"/>
            <a:ext cx="2933647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F1C40F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Comportamental</a:t>
            </a:r>
            <a:endParaRPr/>
          </a:p>
        </p:txBody>
      </p:sp>
      <p:sp>
        <p:nvSpPr>
          <p:cNvPr id="495" name="Google Shape;495;p43"/>
          <p:cNvSpPr txBox="1"/>
          <p:nvPr/>
        </p:nvSpPr>
        <p:spPr>
          <a:xfrm>
            <a:off x="4698950" y="3068835"/>
            <a:ext cx="279395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Asesoría, reducción de daños, educación sexual.</a:t>
            </a:r>
            <a:endParaRPr/>
          </a:p>
        </p:txBody>
      </p:sp>
      <p:sp>
        <p:nvSpPr>
          <p:cNvPr id="496" name="Google Shape;496;p43"/>
          <p:cNvSpPr txBox="1"/>
          <p:nvPr/>
        </p:nvSpPr>
        <p:spPr>
          <a:xfrm>
            <a:off x="8280298" y="2516385"/>
            <a:ext cx="2933804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8E44AD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Estructural</a:t>
            </a:r>
            <a:endParaRPr/>
          </a:p>
        </p:txBody>
      </p:sp>
      <p:sp>
        <p:nvSpPr>
          <p:cNvPr id="497" name="Google Shape;497;p43"/>
          <p:cNvSpPr txBox="1"/>
          <p:nvPr/>
        </p:nvSpPr>
        <p:spPr>
          <a:xfrm>
            <a:off x="8350150" y="3068835"/>
            <a:ext cx="2794099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Leyes protectoras, reducción de pobreza, lucha contra estigma.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4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866900"/>
            <a:ext cx="5334000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44"/>
          <p:cNvSpPr txBox="1"/>
          <p:nvPr/>
        </p:nvSpPr>
        <p:spPr>
          <a:xfrm>
            <a:off x="762000" y="571500"/>
            <a:ext cx="11201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4A37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BIOMÉDICA</a:t>
            </a:r>
            <a:endParaRPr/>
          </a:p>
        </p:txBody>
      </p:sp>
      <p:sp>
        <p:nvSpPr>
          <p:cNvPr id="504" name="Google Shape;504;p44"/>
          <p:cNvSpPr txBox="1"/>
          <p:nvPr/>
        </p:nvSpPr>
        <p:spPr>
          <a:xfrm>
            <a:off x="762000" y="97155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PrEP (Profilaxis Pre-Exposición)</a:t>
            </a:r>
            <a:endParaRPr/>
          </a:p>
        </p:txBody>
      </p:sp>
      <p:sp>
        <p:nvSpPr>
          <p:cNvPr id="505" name="Google Shape;505;p44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32</a:t>
            </a:r>
            <a:endParaRPr/>
          </a:p>
        </p:txBody>
      </p:sp>
      <p:sp>
        <p:nvSpPr>
          <p:cNvPr id="506" name="Google Shape;506;p44"/>
          <p:cNvSpPr txBox="1"/>
          <p:nvPr/>
        </p:nvSpPr>
        <p:spPr>
          <a:xfrm>
            <a:off x="762000" y="1866900"/>
            <a:ext cx="53340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Uso de antirretrovirales (Tenofovir/Emtricitabina) por personas </a:t>
            </a: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VIH Negativas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antes de exponerse al riesgo.</a:t>
            </a:r>
            <a:endParaRPr/>
          </a:p>
        </p:txBody>
      </p:sp>
      <p:sp>
        <p:nvSpPr>
          <p:cNvPr id="507" name="Google Shape;507;p44"/>
          <p:cNvSpPr txBox="1"/>
          <p:nvPr/>
        </p:nvSpPr>
        <p:spPr>
          <a:xfrm>
            <a:off x="762000" y="2680096"/>
            <a:ext cx="560070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¿Para quién?</a:t>
            </a:r>
            <a:endParaRPr/>
          </a:p>
        </p:txBody>
      </p:sp>
      <p:pic>
        <p:nvPicPr>
          <p:cNvPr id="508" name="Google Shape;508;p4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58187" y="2152650"/>
            <a:ext cx="85725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9" name="Google Shape;509;p44"/>
          <p:cNvSpPr txBox="1"/>
          <p:nvPr/>
        </p:nvSpPr>
        <p:spPr>
          <a:xfrm>
            <a:off x="6311503" y="3105150"/>
            <a:ext cx="4950618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Eficacia &gt; 99%</a:t>
            </a:r>
            <a:endParaRPr/>
          </a:p>
        </p:txBody>
      </p:sp>
      <p:sp>
        <p:nvSpPr>
          <p:cNvPr id="510" name="Google Shape;510;p44"/>
          <p:cNvSpPr txBox="1"/>
          <p:nvPr/>
        </p:nvSpPr>
        <p:spPr>
          <a:xfrm>
            <a:off x="6429375" y="3657600"/>
            <a:ext cx="4714875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Si se toma diariamente. No protege contra otras ITS (Sífilis, Gonorrea), por lo que se recomienda usar con condón.</a:t>
            </a:r>
            <a:endParaRPr/>
          </a:p>
        </p:txBody>
      </p:sp>
      <p:sp>
        <p:nvSpPr>
          <p:cNvPr id="511" name="Google Shape;511;p44"/>
          <p:cNvSpPr txBox="1"/>
          <p:nvPr/>
        </p:nvSpPr>
        <p:spPr>
          <a:xfrm>
            <a:off x="1095375" y="3232546"/>
            <a:ext cx="5000625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Hombres que tienen sexo con hombres (HSH) sin uso consistente de condón.</a:t>
            </a:r>
            <a:endParaRPr/>
          </a:p>
        </p:txBody>
      </p:sp>
      <p:sp>
        <p:nvSpPr>
          <p:cNvPr id="512" name="Google Shape;512;p44"/>
          <p:cNvSpPr txBox="1"/>
          <p:nvPr/>
        </p:nvSpPr>
        <p:spPr>
          <a:xfrm>
            <a:off x="1095375" y="4045743"/>
            <a:ext cx="5000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Mujeres trans.</a:t>
            </a:r>
            <a:endParaRPr/>
          </a:p>
        </p:txBody>
      </p:sp>
      <p:sp>
        <p:nvSpPr>
          <p:cNvPr id="513" name="Google Shape;513;p44"/>
          <p:cNvSpPr txBox="1"/>
          <p:nvPr/>
        </p:nvSpPr>
        <p:spPr>
          <a:xfrm>
            <a:off x="1095375" y="4523779"/>
            <a:ext cx="5000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Parejas serodiscordantes (Uno tiene VIH, el otro no).</a:t>
            </a:r>
            <a:endParaRPr/>
          </a:p>
        </p:txBody>
      </p:sp>
      <p:sp>
        <p:nvSpPr>
          <p:cNvPr id="514" name="Google Shape;514;p44"/>
          <p:cNvSpPr txBox="1"/>
          <p:nvPr/>
        </p:nvSpPr>
        <p:spPr>
          <a:xfrm>
            <a:off x="1095375" y="5001815"/>
            <a:ext cx="5000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Trabajadores sexuales.</a:t>
            </a:r>
            <a:endParaRPr/>
          </a:p>
        </p:txBody>
      </p:sp>
      <p:pic>
        <p:nvPicPr>
          <p:cNvPr id="515" name="Google Shape;515;p4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3280171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4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4093368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4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4571404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4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2000" y="5049440"/>
            <a:ext cx="180975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Google Shape;523;p4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2344935"/>
            <a:ext cx="5143500" cy="3228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4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344935"/>
            <a:ext cx="5143500" cy="3228379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45"/>
          <p:cNvSpPr txBox="1"/>
          <p:nvPr/>
        </p:nvSpPr>
        <p:spPr>
          <a:xfrm>
            <a:off x="762000" y="571500"/>
            <a:ext cx="112014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D4A37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BIOMÉDICA</a:t>
            </a:r>
            <a:endParaRPr/>
          </a:p>
        </p:txBody>
      </p:sp>
      <p:sp>
        <p:nvSpPr>
          <p:cNvPr id="526" name="Google Shape;526;p45"/>
          <p:cNvSpPr txBox="1"/>
          <p:nvPr/>
        </p:nvSpPr>
        <p:spPr>
          <a:xfrm>
            <a:off x="762000" y="97155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PEP (Profilaxis Post-Exposición)</a:t>
            </a:r>
            <a:endParaRPr/>
          </a:p>
        </p:txBody>
      </p:sp>
      <p:sp>
        <p:nvSpPr>
          <p:cNvPr id="527" name="Google Shape;527;p45"/>
          <p:cNvSpPr txBox="1"/>
          <p:nvPr/>
        </p:nvSpPr>
        <p:spPr>
          <a:xfrm>
            <a:off x="762000" y="186690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Es la "pastilla del día después" para el VIH. Uso de antirretrovirales </a:t>
            </a: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DESPUÉS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 una situación de riesgo.</a:t>
            </a:r>
            <a:endParaRPr/>
          </a:p>
        </p:txBody>
      </p:sp>
      <p:sp>
        <p:nvSpPr>
          <p:cNvPr id="528" name="Google Shape;528;p45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33</a:t>
            </a:r>
            <a:endParaRPr/>
          </a:p>
        </p:txBody>
      </p:sp>
      <p:sp>
        <p:nvSpPr>
          <p:cNvPr id="529" name="Google Shape;529;p45"/>
          <p:cNvSpPr txBox="1"/>
          <p:nvPr/>
        </p:nvSpPr>
        <p:spPr>
          <a:xfrm>
            <a:off x="1095375" y="2630685"/>
            <a:ext cx="4750593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C0392B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Urgencia Médica</a:t>
            </a:r>
            <a:endParaRPr/>
          </a:p>
        </p:txBody>
      </p:sp>
      <p:sp>
        <p:nvSpPr>
          <p:cNvPr id="530" name="Google Shape;530;p45"/>
          <p:cNvSpPr txBox="1"/>
          <p:nvPr/>
        </p:nvSpPr>
        <p:spPr>
          <a:xfrm>
            <a:off x="1095375" y="3183135"/>
            <a:ext cx="4524375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Debe iniciarse lo antes posible. Idealmente en las primeras 4 horas.</a:t>
            </a:r>
            <a:endParaRPr/>
          </a:p>
        </p:txBody>
      </p:sp>
      <p:sp>
        <p:nvSpPr>
          <p:cNvPr id="531" name="Google Shape;531;p45"/>
          <p:cNvSpPr txBox="1"/>
          <p:nvPr/>
        </p:nvSpPr>
        <p:spPr>
          <a:xfrm>
            <a:off x="1095375" y="3996332"/>
            <a:ext cx="4524375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Límite máximo: 72 horas.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Después de este tiempo no es efectiva.</a:t>
            </a:r>
            <a:endParaRPr/>
          </a:p>
        </p:txBody>
      </p:sp>
      <p:sp>
        <p:nvSpPr>
          <p:cNvPr id="532" name="Google Shape;532;p45"/>
          <p:cNvSpPr txBox="1"/>
          <p:nvPr/>
        </p:nvSpPr>
        <p:spPr>
          <a:xfrm>
            <a:off x="6619875" y="2630685"/>
            <a:ext cx="4750593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Indicaciones</a:t>
            </a:r>
            <a:endParaRPr/>
          </a:p>
        </p:txBody>
      </p:sp>
      <p:sp>
        <p:nvSpPr>
          <p:cNvPr id="533" name="Google Shape;533;p45"/>
          <p:cNvSpPr txBox="1"/>
          <p:nvPr/>
        </p:nvSpPr>
        <p:spPr>
          <a:xfrm>
            <a:off x="6953250" y="3183135"/>
            <a:ext cx="41910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Ruptura de condón con pareja de estatus desconocido.</a:t>
            </a:r>
            <a:endParaRPr/>
          </a:p>
        </p:txBody>
      </p:sp>
      <p:sp>
        <p:nvSpPr>
          <p:cNvPr id="534" name="Google Shape;534;p45"/>
          <p:cNvSpPr txBox="1"/>
          <p:nvPr/>
        </p:nvSpPr>
        <p:spPr>
          <a:xfrm>
            <a:off x="6953250" y="3996332"/>
            <a:ext cx="4191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Violencia sexual.</a:t>
            </a:r>
            <a:endParaRPr/>
          </a:p>
        </p:txBody>
      </p:sp>
      <p:sp>
        <p:nvSpPr>
          <p:cNvPr id="535" name="Google Shape;535;p45"/>
          <p:cNvSpPr txBox="1"/>
          <p:nvPr/>
        </p:nvSpPr>
        <p:spPr>
          <a:xfrm>
            <a:off x="6953250" y="4474368"/>
            <a:ext cx="41910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Accidente laboral (pinchazo con aguja contaminada).</a:t>
            </a:r>
            <a:endParaRPr/>
          </a:p>
        </p:txBody>
      </p:sp>
      <p:pic>
        <p:nvPicPr>
          <p:cNvPr id="536" name="Google Shape;536;p4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19875" y="3230760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4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19875" y="4043957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4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19875" y="4521993"/>
            <a:ext cx="180975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p4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096000" cy="6906815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46"/>
          <p:cNvSpPr txBox="1"/>
          <p:nvPr/>
        </p:nvSpPr>
        <p:spPr>
          <a:xfrm>
            <a:off x="10382250" y="6554390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34</a:t>
            </a:r>
            <a:endParaRPr/>
          </a:p>
        </p:txBody>
      </p:sp>
      <p:sp>
        <p:nvSpPr>
          <p:cNvPr id="545" name="Google Shape;545;p46"/>
          <p:cNvSpPr txBox="1"/>
          <p:nvPr/>
        </p:nvSpPr>
        <p:spPr>
          <a:xfrm>
            <a:off x="6858000" y="571500"/>
            <a:ext cx="480060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Indetectable = Intransmisible</a:t>
            </a:r>
            <a:endParaRPr/>
          </a:p>
        </p:txBody>
      </p:sp>
      <p:sp>
        <p:nvSpPr>
          <p:cNvPr id="546" name="Google Shape;546;p46"/>
          <p:cNvSpPr txBox="1"/>
          <p:nvPr/>
        </p:nvSpPr>
        <p:spPr>
          <a:xfrm>
            <a:off x="6858000" y="2076450"/>
            <a:ext cx="45720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La revolución científica más importante de la última década.</a:t>
            </a:r>
            <a:endParaRPr/>
          </a:p>
        </p:txBody>
      </p:sp>
      <p:sp>
        <p:nvSpPr>
          <p:cNvPr id="547" name="Google Shape;547;p46"/>
          <p:cNvSpPr txBox="1"/>
          <p:nvPr/>
        </p:nvSpPr>
        <p:spPr>
          <a:xfrm>
            <a:off x="6858000" y="2889646"/>
            <a:ext cx="45720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Los estudios </a:t>
            </a: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PARTNER 1 y 2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demostraron con miles de parejas serodiscordantes que:</a:t>
            </a:r>
            <a:endParaRPr/>
          </a:p>
        </p:txBody>
      </p:sp>
      <p:sp>
        <p:nvSpPr>
          <p:cNvPr id="548" name="Google Shape;548;p46"/>
          <p:cNvSpPr txBox="1"/>
          <p:nvPr/>
        </p:nvSpPr>
        <p:spPr>
          <a:xfrm>
            <a:off x="7115175" y="3863815"/>
            <a:ext cx="428625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 dirty="0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"Una persona con carga viral indetectable </a:t>
            </a:r>
            <a:r>
              <a:rPr lang="en-US" sz="2400" b="0" i="1" u="none" strike="noStrike" cap="none" dirty="0" err="1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por</a:t>
            </a:r>
            <a:r>
              <a:rPr lang="en-US" sz="2400" b="0" i="1" u="none" strike="noStrike" cap="none" dirty="0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2400" b="0" i="1" u="none" strike="noStrike" cap="none" dirty="0" err="1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más</a:t>
            </a:r>
            <a:r>
              <a:rPr lang="en-US" sz="2400" b="0" i="1" u="none" strike="noStrike" cap="none" dirty="0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de 6 meses NO </a:t>
            </a:r>
            <a:r>
              <a:rPr lang="en-US" sz="2400" b="0" i="1" u="none" strike="noStrike" cap="none" dirty="0" err="1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transmite</a:t>
            </a:r>
            <a:r>
              <a:rPr lang="en-US" sz="2400" b="0" i="1" u="none" strike="noStrike" cap="none" dirty="0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2400" b="0" i="1" u="none" strike="noStrike" cap="none" dirty="0" err="1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</a:t>
            </a:r>
            <a:r>
              <a:rPr lang="en-US" sz="2400" b="0" i="1" u="none" strike="noStrike" cap="none" dirty="0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virus </a:t>
            </a:r>
            <a:r>
              <a:rPr lang="en-US" sz="2400" b="0" i="1" u="none" strike="noStrike" cap="none" dirty="0" err="1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sexualmente</a:t>
            </a:r>
            <a:r>
              <a:rPr lang="en-US" sz="2400" b="0" i="1" u="none" strike="noStrike" cap="none" dirty="0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." </a:t>
            </a:r>
            <a:endParaRPr sz="2400" dirty="0"/>
          </a:p>
        </p:txBody>
      </p:sp>
      <p:sp>
        <p:nvSpPr>
          <p:cNvPr id="549" name="Google Shape;549;p46"/>
          <p:cNvSpPr/>
          <p:nvPr/>
        </p:nvSpPr>
        <p:spPr>
          <a:xfrm>
            <a:off x="6858000" y="4083843"/>
            <a:ext cx="38100" cy="1057275"/>
          </a:xfrm>
          <a:prstGeom prst="rect">
            <a:avLst/>
          </a:prstGeom>
          <a:solidFill>
            <a:srgbClr val="8B5E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46"/>
          <p:cNvSpPr txBox="1"/>
          <p:nvPr/>
        </p:nvSpPr>
        <p:spPr>
          <a:xfrm>
            <a:off x="6858000" y="5522118"/>
            <a:ext cx="45720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Impacto: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 Elimina el miedo al "contagio", reduce el estigma y motiva la adherencia.</a:t>
            </a: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01A360-AE4A-ED51-C8D5-1CE3D56EE8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1500"/>
            <a:ext cx="6638925" cy="538601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48"/>
          <p:cNvSpPr txBox="1"/>
          <p:nvPr/>
        </p:nvSpPr>
        <p:spPr>
          <a:xfrm>
            <a:off x="495300" y="1551682"/>
            <a:ext cx="11201400" cy="754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Gracias</a:t>
            </a:r>
            <a:endParaRPr/>
          </a:p>
        </p:txBody>
      </p:sp>
      <p:sp>
        <p:nvSpPr>
          <p:cNvPr id="569" name="Google Shape;569;p48"/>
          <p:cNvSpPr txBox="1"/>
          <p:nvPr/>
        </p:nvSpPr>
        <p:spPr>
          <a:xfrm>
            <a:off x="2286000" y="2496442"/>
            <a:ext cx="7620000" cy="1280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"El fin de la epidemia no solo depende de la medicina, sino de nuestra capacidad para construir una sociedad libre de discriminación."</a:t>
            </a:r>
            <a:endParaRPr/>
          </a:p>
        </p:txBody>
      </p:sp>
      <p:sp>
        <p:nvSpPr>
          <p:cNvPr id="570" name="Google Shape;570;p48"/>
          <p:cNvSpPr txBox="1"/>
          <p:nvPr/>
        </p:nvSpPr>
        <p:spPr>
          <a:xfrm>
            <a:off x="762000" y="4919513"/>
            <a:ext cx="10668000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Módulo 4 | Actualización VIH</a:t>
            </a:r>
            <a:endParaRPr/>
          </a:p>
        </p:txBody>
      </p:sp>
      <p:sp>
        <p:nvSpPr>
          <p:cNvPr id="571" name="Google Shape;571;p48"/>
          <p:cNvSpPr txBox="1"/>
          <p:nvPr/>
        </p:nvSpPr>
        <p:spPr>
          <a:xfrm>
            <a:off x="11049000" y="6505575"/>
            <a:ext cx="85725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Diapositiva 36</a:t>
            </a:r>
            <a:endParaRPr/>
          </a:p>
        </p:txBody>
      </p:sp>
      <p:pic>
        <p:nvPicPr>
          <p:cNvPr id="572" name="Google Shape;572;p4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1150" y="4443263"/>
            <a:ext cx="2476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4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53125" y="4443263"/>
            <a:ext cx="2476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4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15100" y="4443263"/>
            <a:ext cx="285750" cy="28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7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Referencias Bibliográficas</a:t>
            </a:r>
            <a:endParaRPr/>
          </a:p>
        </p:txBody>
      </p:sp>
      <p:sp>
        <p:nvSpPr>
          <p:cNvPr id="556" name="Google Shape;556;p47"/>
          <p:cNvSpPr txBox="1"/>
          <p:nvPr/>
        </p:nvSpPr>
        <p:spPr>
          <a:xfrm>
            <a:off x="10382250" y="6505575"/>
            <a:ext cx="15240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35</a:t>
            </a:r>
            <a:endParaRPr/>
          </a:p>
        </p:txBody>
      </p:sp>
      <p:sp>
        <p:nvSpPr>
          <p:cNvPr id="557" name="Google Shape;557;p47"/>
          <p:cNvSpPr txBox="1"/>
          <p:nvPr/>
        </p:nvSpPr>
        <p:spPr>
          <a:xfrm>
            <a:off x="952500" y="1466850"/>
            <a:ext cx="4857750" cy="63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Congreso de la República de Colombia.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(2005). </a:t>
            </a:r>
            <a:r>
              <a:rPr lang="en-US" sz="1200" b="0" i="1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Ley 972 de 2005: Por la cual se adoptan normas para mejorar la atención por parte del Estado a la población que padece de VIH/Sida.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Diario Oficial No. 45.980.</a:t>
            </a:r>
            <a:endParaRPr/>
          </a:p>
        </p:txBody>
      </p:sp>
      <p:sp>
        <p:nvSpPr>
          <p:cNvPr id="558" name="Google Shape;558;p47"/>
          <p:cNvSpPr txBox="1"/>
          <p:nvPr/>
        </p:nvSpPr>
        <p:spPr>
          <a:xfrm>
            <a:off x="952500" y="2220962"/>
            <a:ext cx="4857750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Corte Constitucional de Colombia.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(1996). </a:t>
            </a:r>
            <a:r>
              <a:rPr lang="en-US" sz="1200" b="0" i="1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Sentencia SU-256/96. Estabilidad laboral reforzada de personas con VIH.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M.P. Vladimiro Naranjo Mesa.</a:t>
            </a:r>
            <a:endParaRPr/>
          </a:p>
        </p:txBody>
      </p:sp>
      <p:sp>
        <p:nvSpPr>
          <p:cNvPr id="559" name="Google Shape;559;p47"/>
          <p:cNvSpPr txBox="1"/>
          <p:nvPr/>
        </p:nvSpPr>
        <p:spPr>
          <a:xfrm>
            <a:off x="952500" y="2761803"/>
            <a:ext cx="4857750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Goffman, E.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(1963). </a:t>
            </a:r>
            <a:r>
              <a:rPr lang="en-US" sz="1200" b="0" i="1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Stigma: Notes on the Management of Spoiled Identity.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Prentice-Hall.</a:t>
            </a:r>
            <a:endParaRPr/>
          </a:p>
        </p:txBody>
      </p:sp>
      <p:sp>
        <p:nvSpPr>
          <p:cNvPr id="560" name="Google Shape;560;p47"/>
          <p:cNvSpPr txBox="1"/>
          <p:nvPr/>
        </p:nvSpPr>
        <p:spPr>
          <a:xfrm>
            <a:off x="952500" y="3302644"/>
            <a:ext cx="4857750" cy="213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Kübler-Ross, E.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(1969). </a:t>
            </a:r>
            <a:r>
              <a:rPr lang="en-US" sz="1200" b="0" i="1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On Death and Dying.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Macmillan.</a:t>
            </a:r>
            <a:endParaRPr/>
          </a:p>
        </p:txBody>
      </p:sp>
      <p:sp>
        <p:nvSpPr>
          <p:cNvPr id="561" name="Google Shape;561;p47"/>
          <p:cNvSpPr txBox="1"/>
          <p:nvPr/>
        </p:nvSpPr>
        <p:spPr>
          <a:xfrm>
            <a:off x="6286500" y="1466850"/>
            <a:ext cx="5143500" cy="639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Ministerio de Salud y Protección Social.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(2013). </a:t>
            </a:r>
            <a:r>
              <a:rPr lang="en-US" sz="1200" b="0" i="1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Resolución 2338 de 2013: Guía de Práctica Clínica para el diagnóstico, tratamiento y seguimiento del VIH/Sida.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Bogotá D.C.</a:t>
            </a:r>
            <a:endParaRPr/>
          </a:p>
        </p:txBody>
      </p:sp>
      <p:sp>
        <p:nvSpPr>
          <p:cNvPr id="562" name="Google Shape;562;p47"/>
          <p:cNvSpPr txBox="1"/>
          <p:nvPr/>
        </p:nvSpPr>
        <p:spPr>
          <a:xfrm>
            <a:off x="6286500" y="2220962"/>
            <a:ext cx="5143500" cy="42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Organización Mundial de la Salud [OMS].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(2021). </a:t>
            </a:r>
            <a:r>
              <a:rPr lang="en-US" sz="1200" b="0" i="1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Directrices consolidadas sobre la prevención, el diagnóstico, el tratamiento y la atención del VIH.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Ginebra.</a:t>
            </a:r>
            <a:endParaRPr/>
          </a:p>
        </p:txBody>
      </p:sp>
      <p:sp>
        <p:nvSpPr>
          <p:cNvPr id="563" name="Google Shape;563;p47"/>
          <p:cNvSpPr txBox="1"/>
          <p:nvPr/>
        </p:nvSpPr>
        <p:spPr>
          <a:xfrm>
            <a:off x="6286500" y="2761803"/>
            <a:ext cx="5143500" cy="1066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Rodger, A. J., Cambiano, V., Bruun, T., et al.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 (2019). Risk of HIV transmission through condomless sex in serodifferent gay couples with the HIV-positive partner taking suppressive antiretroviral therapy (PARTNER): final results of a multicentre, prospective, observational study. </a:t>
            </a:r>
            <a:r>
              <a:rPr lang="en-US" sz="1200" b="0" i="1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The Lancet</a:t>
            </a:r>
            <a:r>
              <a:rPr lang="en-US" sz="1200" b="0" i="0" u="none" strike="noStrike" cap="none">
                <a:solidFill>
                  <a:srgbClr val="444444"/>
                </a:solidFill>
                <a:latin typeface="Lato"/>
                <a:ea typeface="Lato"/>
                <a:cs typeface="Lato"/>
                <a:sym typeface="Lato"/>
              </a:rPr>
              <a:t>, 393(10189), 2428-2438.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49"/>
          <p:cNvSpPr txBox="1"/>
          <p:nvPr/>
        </p:nvSpPr>
        <p:spPr>
          <a:xfrm>
            <a:off x="571500" y="571500"/>
            <a:ext cx="116014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Image Sources</a:t>
            </a:r>
            <a:endParaRPr/>
          </a:p>
        </p:txBody>
      </p:sp>
      <p:pic>
        <p:nvPicPr>
          <p:cNvPr id="580" name="Google Shape;580;p4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1616273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49"/>
          <p:cNvSpPr txBox="1"/>
          <p:nvPr/>
        </p:nvSpPr>
        <p:spPr>
          <a:xfrm>
            <a:off x="1666875" y="1609725"/>
            <a:ext cx="9953625" cy="198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https://static.vecteezy.com/system/resources/previews/055/618/882/non_2x/pastel-color-gradient-background-soft-orange-beige-pink-warm-light-abstract-texture-photo.jpg</a:t>
            </a:r>
            <a:endParaRPr/>
          </a:p>
        </p:txBody>
      </p:sp>
      <p:sp>
        <p:nvSpPr>
          <p:cNvPr id="582" name="Google Shape;582;p49"/>
          <p:cNvSpPr txBox="1"/>
          <p:nvPr/>
        </p:nvSpPr>
        <p:spPr>
          <a:xfrm>
            <a:off x="1666875" y="1855440"/>
            <a:ext cx="9953625" cy="24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Lato"/>
                <a:ea typeface="Lato"/>
                <a:cs typeface="Lato"/>
                <a:sym typeface="Lato"/>
              </a:rPr>
              <a:t>www.vecteezy.com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5E3C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/>
          <p:nvPr/>
        </p:nvSpPr>
        <p:spPr>
          <a:xfrm>
            <a:off x="2865596" y="3007221"/>
            <a:ext cx="6460807" cy="754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Impacto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Emocional</a:t>
            </a:r>
            <a:endParaRPr dirty="0"/>
          </a:p>
        </p:txBody>
      </p:sp>
      <p:sp>
        <p:nvSpPr>
          <p:cNvPr id="129" name="Google Shape;129;p16"/>
          <p:cNvSpPr txBox="1"/>
          <p:nvPr/>
        </p:nvSpPr>
        <p:spPr>
          <a:xfrm>
            <a:off x="4676775" y="4138612"/>
            <a:ext cx="2838450" cy="13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Del </a:t>
            </a:r>
            <a:r>
              <a:rPr lang="en-US" sz="2800" b="0" i="0" u="none" strike="noStrike" cap="none" dirty="0" err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diagnóstico</a:t>
            </a:r>
            <a:r>
              <a:rPr lang="en-US" sz="2800" b="0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a la </a:t>
            </a:r>
            <a:r>
              <a:rPr lang="en-US" sz="2800" b="0" i="0" u="none" strike="noStrike" cap="none" dirty="0" err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integración</a:t>
            </a:r>
            <a:endParaRPr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7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El Diagnóstico: Un Punto de Inflexión</a:t>
            </a:r>
            <a:endParaRPr/>
          </a:p>
        </p:txBody>
      </p:sp>
      <p:sp>
        <p:nvSpPr>
          <p:cNvPr id="135" name="Google Shape;135;p17"/>
          <p:cNvSpPr txBox="1"/>
          <p:nvPr/>
        </p:nvSpPr>
        <p:spPr>
          <a:xfrm>
            <a:off x="1047750" y="1847850"/>
            <a:ext cx="10382250" cy="70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1" u="none" strike="noStrike" cap="none">
                <a:solidFill>
                  <a:srgbClr val="2C2A26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"Recibir un diagnóstico de VIH se percibe a menudo como una fractura en la biografía de la persona, un antes y un después." </a:t>
            </a:r>
            <a:endParaRPr/>
          </a:p>
        </p:txBody>
      </p:sp>
      <p:sp>
        <p:nvSpPr>
          <p:cNvPr id="136" name="Google Shape;136;p17"/>
          <p:cNvSpPr/>
          <p:nvPr/>
        </p:nvSpPr>
        <p:spPr>
          <a:xfrm>
            <a:off x="762000" y="1847850"/>
            <a:ext cx="38100" cy="704850"/>
          </a:xfrm>
          <a:prstGeom prst="rect">
            <a:avLst/>
          </a:prstGeom>
          <a:solidFill>
            <a:srgbClr val="8B5E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7"/>
          <p:cNvSpPr txBox="1"/>
          <p:nvPr/>
        </p:nvSpPr>
        <p:spPr>
          <a:xfrm>
            <a:off x="762000" y="2933700"/>
            <a:ext cx="106680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Se considera una </a:t>
            </a: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Crisis Circunstancial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. A diferencia de las crisis del desarrollo (adolescencia, vejez), esta es inesperada, urgente y amenaza la integridad física y psicológica.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762000" y="3746896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La respuesta inmediata depende de: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10458450" y="6505575"/>
            <a:ext cx="14478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5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1095375" y="4224932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Recursos de afrontamiento previos (Resiliencia).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1095375" y="4702968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Información previa sobre el VIH (Mitos vs. Realidad).</a:t>
            </a:r>
            <a:endParaRPr/>
          </a:p>
        </p:txBody>
      </p:sp>
      <p:sp>
        <p:nvSpPr>
          <p:cNvPr id="142" name="Google Shape;142;p17"/>
          <p:cNvSpPr txBox="1"/>
          <p:nvPr/>
        </p:nvSpPr>
        <p:spPr>
          <a:xfrm>
            <a:off x="1095375" y="5181004"/>
            <a:ext cx="10334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Red de apoyo disponible.</a:t>
            </a:r>
            <a:endParaRPr/>
          </a:p>
        </p:txBody>
      </p:sp>
      <p:pic>
        <p:nvPicPr>
          <p:cNvPr id="143" name="Google Shape;143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4272557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4750593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5228629"/>
            <a:ext cx="180975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Etapas del Duelo / Adaptación</a:t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762000" y="1466850"/>
            <a:ext cx="10668000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Aunque no es lineal, los pacientes suelen transitar por fases emocionales identificables: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10458450" y="6505575"/>
            <a:ext cx="14478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6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762000" y="2230635"/>
            <a:ext cx="3365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50" b="0" i="0" u="none" strike="noStrike" cap="none">
                <a:solidFill>
                  <a:srgbClr val="D4A373"/>
                </a:solidFill>
                <a:latin typeface="Lato"/>
                <a:ea typeface="Lato"/>
                <a:cs typeface="Lato"/>
                <a:sym typeface="Lato"/>
              </a:rPr>
              <a:t>1</a:t>
            </a:r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677863" y="2897385"/>
            <a:ext cx="3533722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Shock / Negación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762000" y="3449835"/>
            <a:ext cx="336545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"Esto es un error". Bloqueo cognitivo y anestesia emocional.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4413200" y="2230635"/>
            <a:ext cx="33654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50" b="0" i="0" u="none" strike="noStrike" cap="none">
                <a:solidFill>
                  <a:srgbClr val="D4A373"/>
                </a:solidFill>
                <a:latin typeface="Lato"/>
                <a:ea typeface="Lato"/>
                <a:cs typeface="Lato"/>
                <a:sym typeface="Lato"/>
              </a:rPr>
              <a:t>2</a:t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4329064" y="2897385"/>
            <a:ext cx="3533722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Ira</a:t>
            </a:r>
            <a:endParaRPr/>
          </a:p>
        </p:txBody>
      </p:sp>
      <p:sp>
        <p:nvSpPr>
          <p:cNvPr id="158" name="Google Shape;158;p18"/>
          <p:cNvSpPr txBox="1"/>
          <p:nvPr/>
        </p:nvSpPr>
        <p:spPr>
          <a:xfrm>
            <a:off x="4413200" y="3449835"/>
            <a:ext cx="3365450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"¿Por qué a mí?". Búsqueda de culpables (pareja, uno mismo, Dios).</a:t>
            </a:r>
            <a:endParaRPr/>
          </a:p>
        </p:txBody>
      </p:sp>
      <p:sp>
        <p:nvSpPr>
          <p:cNvPr id="159" name="Google Shape;159;p18"/>
          <p:cNvSpPr txBox="1"/>
          <p:nvPr/>
        </p:nvSpPr>
        <p:spPr>
          <a:xfrm>
            <a:off x="8064400" y="2230635"/>
            <a:ext cx="3365599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750" b="0" i="0" u="none" strike="noStrike" cap="none">
                <a:solidFill>
                  <a:srgbClr val="D4A373"/>
                </a:solidFill>
                <a:latin typeface="Lato"/>
                <a:ea typeface="Lato"/>
                <a:cs typeface="Lato"/>
                <a:sym typeface="Lato"/>
              </a:rPr>
              <a:t>3</a:t>
            </a:r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7980260" y="2897385"/>
            <a:ext cx="3533879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Negociación</a:t>
            </a:r>
            <a:endParaRPr/>
          </a:p>
        </p:txBody>
      </p:sp>
      <p:sp>
        <p:nvSpPr>
          <p:cNvPr id="161" name="Google Shape;161;p18"/>
          <p:cNvSpPr txBox="1"/>
          <p:nvPr/>
        </p:nvSpPr>
        <p:spPr>
          <a:xfrm>
            <a:off x="8064400" y="3449835"/>
            <a:ext cx="3365599" cy="548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Promesas de cambio de vida a cambio de salud. Pensamiento mágico.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466850"/>
            <a:ext cx="5334000" cy="4819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9"/>
          <p:cNvSpPr txBox="1"/>
          <p:nvPr/>
        </p:nvSpPr>
        <p:spPr>
          <a:xfrm>
            <a:off x="762000" y="571500"/>
            <a:ext cx="112014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Fase 4: Depresión vs. Tristeza</a:t>
            </a:r>
            <a:endParaRPr/>
          </a:p>
        </p:txBody>
      </p:sp>
      <p:sp>
        <p:nvSpPr>
          <p:cNvPr id="168" name="Google Shape;168;p19"/>
          <p:cNvSpPr txBox="1"/>
          <p:nvPr/>
        </p:nvSpPr>
        <p:spPr>
          <a:xfrm>
            <a:off x="10458450" y="6505575"/>
            <a:ext cx="14478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7</a:t>
            </a:r>
            <a:endParaRPr/>
          </a:p>
        </p:txBody>
      </p:sp>
      <p:sp>
        <p:nvSpPr>
          <p:cNvPr id="169" name="Google Shape;169;p19"/>
          <p:cNvSpPr txBox="1"/>
          <p:nvPr/>
        </p:nvSpPr>
        <p:spPr>
          <a:xfrm>
            <a:off x="762000" y="1466850"/>
            <a:ext cx="520065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Tristeza Reactiva</a:t>
            </a:r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6391275" y="1762125"/>
            <a:ext cx="4980622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C0392B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Depresión Clínica</a:t>
            </a:r>
            <a:endParaRPr/>
          </a:p>
        </p:txBody>
      </p:sp>
      <p:sp>
        <p:nvSpPr>
          <p:cNvPr id="171" name="Google Shape;171;p19"/>
          <p:cNvSpPr txBox="1"/>
          <p:nvPr/>
        </p:nvSpPr>
        <p:spPr>
          <a:xfrm>
            <a:off x="1095375" y="2019300"/>
            <a:ext cx="4619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Respuesta normal ante una pérdida (salud).</a:t>
            </a:r>
            <a:endParaRPr/>
          </a:p>
        </p:txBody>
      </p:sp>
      <p:sp>
        <p:nvSpPr>
          <p:cNvPr id="172" name="Google Shape;172;p19"/>
          <p:cNvSpPr txBox="1"/>
          <p:nvPr/>
        </p:nvSpPr>
        <p:spPr>
          <a:xfrm>
            <a:off x="1095375" y="2497335"/>
            <a:ext cx="4619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Temporal.</a:t>
            </a:r>
            <a:endParaRPr/>
          </a:p>
        </p:txBody>
      </p:sp>
      <p:sp>
        <p:nvSpPr>
          <p:cNvPr id="173" name="Google Shape;173;p19"/>
          <p:cNvSpPr txBox="1"/>
          <p:nvPr/>
        </p:nvSpPr>
        <p:spPr>
          <a:xfrm>
            <a:off x="1095375" y="2975371"/>
            <a:ext cx="4619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La persona mantiene funcionalidad básica.</a:t>
            </a:r>
            <a:endParaRPr/>
          </a:p>
        </p:txBody>
      </p:sp>
      <p:sp>
        <p:nvSpPr>
          <p:cNvPr id="174" name="Google Shape;174;p19"/>
          <p:cNvSpPr txBox="1"/>
          <p:nvPr/>
        </p:nvSpPr>
        <p:spPr>
          <a:xfrm>
            <a:off x="1095375" y="3453407"/>
            <a:ext cx="46196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Permite la elaboración del duelo.</a:t>
            </a:r>
            <a:endParaRPr/>
          </a:p>
        </p:txBody>
      </p:sp>
      <p:sp>
        <p:nvSpPr>
          <p:cNvPr id="175" name="Google Shape;175;p19"/>
          <p:cNvSpPr txBox="1"/>
          <p:nvPr/>
        </p:nvSpPr>
        <p:spPr>
          <a:xfrm>
            <a:off x="6724650" y="2314575"/>
            <a:ext cx="441007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Sentimientos persistentes de inutilidad.</a:t>
            </a:r>
            <a:endParaRPr/>
          </a:p>
        </p:txBody>
      </p:sp>
      <p:sp>
        <p:nvSpPr>
          <p:cNvPr id="176" name="Google Shape;176;p19"/>
          <p:cNvSpPr txBox="1"/>
          <p:nvPr/>
        </p:nvSpPr>
        <p:spPr>
          <a:xfrm>
            <a:off x="6724650" y="2792610"/>
            <a:ext cx="441007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Ideación suicida.</a:t>
            </a:r>
            <a:endParaRPr/>
          </a:p>
        </p:txBody>
      </p:sp>
      <p:sp>
        <p:nvSpPr>
          <p:cNvPr id="177" name="Google Shape;177;p19"/>
          <p:cNvSpPr txBox="1"/>
          <p:nvPr/>
        </p:nvSpPr>
        <p:spPr>
          <a:xfrm>
            <a:off x="6724650" y="3270646"/>
            <a:ext cx="4410075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Abandono del autocuidado (no comer, no medicarse).</a:t>
            </a:r>
            <a:endParaRPr/>
          </a:p>
        </p:txBody>
      </p:sp>
      <p:sp>
        <p:nvSpPr>
          <p:cNvPr id="178" name="Google Shape;178;p19"/>
          <p:cNvSpPr txBox="1"/>
          <p:nvPr/>
        </p:nvSpPr>
        <p:spPr>
          <a:xfrm>
            <a:off x="6724650" y="4083843"/>
            <a:ext cx="441007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Requiere intervención profesional inmediata.</a:t>
            </a:r>
            <a:endParaRPr/>
          </a:p>
        </p:txBody>
      </p:sp>
      <p:pic>
        <p:nvPicPr>
          <p:cNvPr id="179" name="Google Shape;179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066925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2544960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3022996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2000" y="3501032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1275" y="2362200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1275" y="2840235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1275" y="3318271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1275" y="4131468"/>
            <a:ext cx="180975" cy="21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7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876800" cy="6596062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0"/>
          <p:cNvSpPr txBox="1"/>
          <p:nvPr/>
        </p:nvSpPr>
        <p:spPr>
          <a:xfrm>
            <a:off x="10458450" y="6243637"/>
            <a:ext cx="14478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0" u="none" strike="noStrike" cap="none">
                <a:solidFill>
                  <a:srgbClr val="999999"/>
                </a:solidFill>
                <a:latin typeface="Lato"/>
                <a:ea typeface="Lato"/>
                <a:cs typeface="Lato"/>
                <a:sym typeface="Lato"/>
              </a:rPr>
              <a:t>Módulo 4 | Diapositiva 8</a:t>
            </a:r>
            <a:endParaRPr/>
          </a:p>
        </p:txBody>
      </p:sp>
      <p:sp>
        <p:nvSpPr>
          <p:cNvPr id="193" name="Google Shape;193;p20"/>
          <p:cNvSpPr txBox="1"/>
          <p:nvPr/>
        </p:nvSpPr>
        <p:spPr>
          <a:xfrm>
            <a:off x="5638800" y="571500"/>
            <a:ext cx="6080760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 err="1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Fase</a:t>
            </a:r>
            <a:r>
              <a:rPr lang="en-US" sz="3600" b="1" i="0" u="none" strike="noStrike" cap="none" dirty="0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5: </a:t>
            </a:r>
            <a:r>
              <a:rPr lang="en-US" sz="3600" b="1" i="0" u="none" strike="noStrike" cap="none" dirty="0" err="1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Aceptación</a:t>
            </a:r>
            <a:r>
              <a:rPr lang="en-US" sz="3600" b="1" i="0" u="none" strike="noStrike" cap="none" dirty="0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e </a:t>
            </a:r>
            <a:r>
              <a:rPr lang="en-US" sz="3600" b="1" i="0" u="none" strike="noStrike" cap="none" dirty="0" err="1">
                <a:solidFill>
                  <a:srgbClr val="8B5E3C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Integración</a:t>
            </a:r>
            <a:endParaRPr dirty="0"/>
          </a:p>
        </p:txBody>
      </p:sp>
      <p:sp>
        <p:nvSpPr>
          <p:cNvPr id="194" name="Google Shape;194;p20"/>
          <p:cNvSpPr txBox="1"/>
          <p:nvPr/>
        </p:nvSpPr>
        <p:spPr>
          <a:xfrm>
            <a:off x="5638800" y="2076450"/>
            <a:ext cx="5791200" cy="670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No significa "alegría" por el diagnóstico, sino </a:t>
            </a:r>
            <a:r>
              <a:rPr lang="en-US" sz="1650" b="1" i="0" u="none" strike="noStrike" cap="none">
                <a:solidFill>
                  <a:srgbClr val="8B5E3C"/>
                </a:solidFill>
                <a:latin typeface="Lato"/>
                <a:ea typeface="Lato"/>
                <a:cs typeface="Lato"/>
                <a:sym typeface="Lato"/>
              </a:rPr>
              <a:t>paz con la realidad</a:t>
            </a: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/>
          </a:p>
        </p:txBody>
      </p:sp>
      <p:sp>
        <p:nvSpPr>
          <p:cNvPr id="195" name="Google Shape;195;p20"/>
          <p:cNvSpPr txBox="1"/>
          <p:nvPr/>
        </p:nvSpPr>
        <p:spPr>
          <a:xfrm>
            <a:off x="5638800" y="2889646"/>
            <a:ext cx="5791200" cy="100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En esta etapa, el VIH deja de ser el centro de la identidad ("Soy una persona con VIH") para convertirse en una característica más ("Tengo VIH, como tengo ojos marrones").</a:t>
            </a:r>
            <a:endParaRPr/>
          </a:p>
        </p:txBody>
      </p:sp>
      <p:sp>
        <p:nvSpPr>
          <p:cNvPr id="196" name="Google Shape;196;p20"/>
          <p:cNvSpPr txBox="1"/>
          <p:nvPr/>
        </p:nvSpPr>
        <p:spPr>
          <a:xfrm>
            <a:off x="5660707" y="4167484"/>
            <a:ext cx="6080760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Indicadores</a:t>
            </a:r>
            <a:r>
              <a:rPr lang="en-US" sz="2400" b="0" i="0" u="none" strike="noStrike" cap="none" dirty="0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 de </a:t>
            </a:r>
            <a:r>
              <a:rPr lang="en-US" sz="2400" b="0" i="0" u="none" strike="noStrike" cap="none" dirty="0" err="1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éxito</a:t>
            </a:r>
            <a:r>
              <a:rPr lang="en-US" sz="2400" b="0" i="0" u="none" strike="noStrike" cap="none" dirty="0">
                <a:solidFill>
                  <a:srgbClr val="2C2A26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:</a:t>
            </a:r>
            <a:endParaRPr dirty="0"/>
          </a:p>
        </p:txBody>
      </p:sp>
      <p:sp>
        <p:nvSpPr>
          <p:cNvPr id="197" name="Google Shape;197;p20"/>
          <p:cNvSpPr txBox="1"/>
          <p:nvPr/>
        </p:nvSpPr>
        <p:spPr>
          <a:xfrm>
            <a:off x="5972175" y="4590454"/>
            <a:ext cx="54578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Adherencia estable al tratamiento.</a:t>
            </a:r>
            <a:endParaRPr/>
          </a:p>
        </p:txBody>
      </p:sp>
      <p:sp>
        <p:nvSpPr>
          <p:cNvPr id="198" name="Google Shape;198;p20"/>
          <p:cNvSpPr txBox="1"/>
          <p:nvPr/>
        </p:nvSpPr>
        <p:spPr>
          <a:xfrm>
            <a:off x="5972175" y="5068490"/>
            <a:ext cx="54578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Reanudación de proyectos de vida (estudio, trabajo).</a:t>
            </a:r>
            <a:endParaRPr/>
          </a:p>
        </p:txBody>
      </p:sp>
      <p:sp>
        <p:nvSpPr>
          <p:cNvPr id="199" name="Google Shape;199;p20"/>
          <p:cNvSpPr txBox="1"/>
          <p:nvPr/>
        </p:nvSpPr>
        <p:spPr>
          <a:xfrm>
            <a:off x="5972175" y="5546526"/>
            <a:ext cx="5457825" cy="33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5C5852"/>
                </a:solidFill>
                <a:latin typeface="Lato"/>
                <a:ea typeface="Lato"/>
                <a:cs typeface="Lato"/>
                <a:sym typeface="Lato"/>
              </a:rPr>
              <a:t>Restablecimiento de la vida sexual y afectiva.</a:t>
            </a:r>
            <a:endParaRPr/>
          </a:p>
        </p:txBody>
      </p:sp>
      <p:pic>
        <p:nvPicPr>
          <p:cNvPr id="200" name="Google Shape;200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8800" y="4638079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8800" y="5116115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8800" y="5594151"/>
            <a:ext cx="18097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9A7F758-0469-6498-64E5-1D94D17982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2454"/>
            <a:ext cx="5355771" cy="557077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5E3C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"/>
          <p:cNvSpPr txBox="1"/>
          <p:nvPr/>
        </p:nvSpPr>
        <p:spPr>
          <a:xfrm>
            <a:off x="2870596" y="2342258"/>
            <a:ext cx="6450806" cy="754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Roles Profesionales</a:t>
            </a:r>
            <a:endParaRPr dirty="0"/>
          </a:p>
        </p:txBody>
      </p:sp>
      <p:sp>
        <p:nvSpPr>
          <p:cNvPr id="209" name="Google Shape;209;p21"/>
          <p:cNvSpPr txBox="1"/>
          <p:nvPr/>
        </p:nvSpPr>
        <p:spPr>
          <a:xfrm>
            <a:off x="2426677" y="4138612"/>
            <a:ext cx="6894725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i="0" u="none" strike="noStrike" cap="none" dirty="0" err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Psicología</a:t>
            </a:r>
            <a:r>
              <a:rPr lang="en-US" sz="4000" b="0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y </a:t>
            </a:r>
            <a:r>
              <a:rPr lang="en-US" sz="4000" b="0" i="0" u="none" strike="noStrike" cap="none" dirty="0" err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Trabajo</a:t>
            </a:r>
            <a:r>
              <a:rPr lang="en-US" sz="4000" b="0" i="0" u="none" strike="noStrike" cap="none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Social</a:t>
            </a:r>
            <a:endParaRPr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2299</Words>
  <Application>Microsoft Macintosh PowerPoint</Application>
  <PresentationFormat>Panorámica</PresentationFormat>
  <Paragraphs>258</Paragraphs>
  <Slides>37</Slides>
  <Notes>37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3" baseType="lpstr">
      <vt:lpstr>Calibri</vt:lpstr>
      <vt:lpstr>Lato</vt:lpstr>
      <vt:lpstr>Playfair Display SemiBold</vt:lpstr>
      <vt:lpstr>Arial</vt:lpstr>
      <vt:lpstr>Playfair Display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Eduardo covelly</cp:lastModifiedBy>
  <cp:revision>1</cp:revision>
  <dcterms:modified xsi:type="dcterms:W3CDTF">2025-12-17T00:12:30Z</dcterms:modified>
</cp:coreProperties>
</file>