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2" d="100"/>
          <a:sy n="122" d="100"/>
        </p:scale>
        <p:origin x="224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8893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47.png"/><Relationship Id="rId10" Type="http://schemas.openxmlformats.org/officeDocument/2006/relationships/image" Target="../media/image50.png"/><Relationship Id="rId4" Type="http://schemas.openxmlformats.org/officeDocument/2006/relationships/image" Target="../media/image2.pn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5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1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2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1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75.png"/><Relationship Id="rId5" Type="http://schemas.openxmlformats.org/officeDocument/2006/relationships/image" Target="../media/image61.png"/><Relationship Id="rId10" Type="http://schemas.openxmlformats.org/officeDocument/2006/relationships/image" Target="../media/image74.png"/><Relationship Id="rId4" Type="http://schemas.openxmlformats.org/officeDocument/2006/relationships/image" Target="../media/image2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1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2.png"/><Relationship Id="rId9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1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87.png"/><Relationship Id="rId4" Type="http://schemas.openxmlformats.org/officeDocument/2006/relationships/image" Target="../media/image2.png"/><Relationship Id="rId9" Type="http://schemas.openxmlformats.org/officeDocument/2006/relationships/image" Target="../media/image8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1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100.png"/><Relationship Id="rId5" Type="http://schemas.openxmlformats.org/officeDocument/2006/relationships/image" Target="../media/image61.png"/><Relationship Id="rId10" Type="http://schemas.openxmlformats.org/officeDocument/2006/relationships/image" Target="../media/image99.png"/><Relationship Id="rId4" Type="http://schemas.openxmlformats.org/officeDocument/2006/relationships/image" Target="../media/image2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6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3" Type="http://schemas.openxmlformats.org/officeDocument/2006/relationships/image" Target="../media/image1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0" Type="http://schemas.openxmlformats.org/officeDocument/2006/relationships/image" Target="../media/image112.png"/><Relationship Id="rId4" Type="http://schemas.openxmlformats.org/officeDocument/2006/relationships/image" Target="../media/image2.png"/><Relationship Id="rId9" Type="http://schemas.openxmlformats.org/officeDocument/2006/relationships/image" Target="../media/image1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116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png"/><Relationship Id="rId5" Type="http://schemas.openxmlformats.org/officeDocument/2006/relationships/image" Target="../media/image4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5" Type="http://schemas.openxmlformats.org/officeDocument/2006/relationships/image" Target="../media/image44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5" Type="http://schemas.openxmlformats.org/officeDocument/2006/relationships/image" Target="../media/image119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1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123.png"/><Relationship Id="rId4" Type="http://schemas.openxmlformats.org/officeDocument/2006/relationships/image" Target="../media/image2.png"/><Relationship Id="rId9" Type="http://schemas.openxmlformats.org/officeDocument/2006/relationships/image" Target="../media/image12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8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4.png"/><Relationship Id="rId3" Type="http://schemas.openxmlformats.org/officeDocument/2006/relationships/image" Target="../media/image1.png"/><Relationship Id="rId7" Type="http://schemas.openxmlformats.org/officeDocument/2006/relationships/image" Target="../media/image132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13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1.png"/><Relationship Id="rId7" Type="http://schemas.openxmlformats.org/officeDocument/2006/relationships/image" Target="../media/image13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135.png"/><Relationship Id="rId4" Type="http://schemas.openxmlformats.org/officeDocument/2006/relationships/image" Target="../media/image2.png"/><Relationship Id="rId9" Type="http://schemas.openxmlformats.org/officeDocument/2006/relationships/image" Target="../media/image13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0.png"/><Relationship Id="rId3" Type="http://schemas.openxmlformats.org/officeDocument/2006/relationships/image" Target="../media/image1.png"/><Relationship Id="rId7" Type="http://schemas.openxmlformats.org/officeDocument/2006/relationships/image" Target="../media/image138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139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50.png"/><Relationship Id="rId3" Type="http://schemas.openxmlformats.org/officeDocument/2006/relationships/image" Target="../media/image1.png"/><Relationship Id="rId7" Type="http://schemas.openxmlformats.org/officeDocument/2006/relationships/image" Target="../media/image144.png"/><Relationship Id="rId12" Type="http://schemas.openxmlformats.org/officeDocument/2006/relationships/image" Target="../media/image14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148.png"/><Relationship Id="rId5" Type="http://schemas.openxmlformats.org/officeDocument/2006/relationships/image" Target="../media/image61.png"/><Relationship Id="rId10" Type="http://schemas.openxmlformats.org/officeDocument/2006/relationships/image" Target="../media/image147.png"/><Relationship Id="rId4" Type="http://schemas.openxmlformats.org/officeDocument/2006/relationships/image" Target="../media/image2.png"/><Relationship Id="rId9" Type="http://schemas.openxmlformats.org/officeDocument/2006/relationships/image" Target="../media/image146.png"/><Relationship Id="rId14" Type="http://schemas.openxmlformats.org/officeDocument/2006/relationships/image" Target="../media/image15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3.png"/><Relationship Id="rId5" Type="http://schemas.openxmlformats.org/officeDocument/2006/relationships/image" Target="../media/image152.png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3.png"/><Relationship Id="rId18" Type="http://schemas.openxmlformats.org/officeDocument/2006/relationships/image" Target="../media/image168.png"/><Relationship Id="rId3" Type="http://schemas.openxmlformats.org/officeDocument/2006/relationships/image" Target="../media/image1.png"/><Relationship Id="rId7" Type="http://schemas.openxmlformats.org/officeDocument/2006/relationships/image" Target="../media/image157.png"/><Relationship Id="rId12" Type="http://schemas.openxmlformats.org/officeDocument/2006/relationships/image" Target="../media/image162.png"/><Relationship Id="rId17" Type="http://schemas.openxmlformats.org/officeDocument/2006/relationships/image" Target="../media/image167.png"/><Relationship Id="rId2" Type="http://schemas.openxmlformats.org/officeDocument/2006/relationships/notesSlide" Target="../notesSlides/notesSlide49.xml"/><Relationship Id="rId16" Type="http://schemas.openxmlformats.org/officeDocument/2006/relationships/image" Target="../media/image1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55.png"/><Relationship Id="rId15" Type="http://schemas.openxmlformats.org/officeDocument/2006/relationships/image" Target="../media/image165.png"/><Relationship Id="rId10" Type="http://schemas.openxmlformats.org/officeDocument/2006/relationships/image" Target="../media/image160.png"/><Relationship Id="rId4" Type="http://schemas.openxmlformats.org/officeDocument/2006/relationships/image" Target="../media/image2.png"/><Relationship Id="rId9" Type="http://schemas.openxmlformats.org/officeDocument/2006/relationships/image" Target="../media/image159.png"/><Relationship Id="rId14" Type="http://schemas.openxmlformats.org/officeDocument/2006/relationships/image" Target="../media/image16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2.pn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304800" y="874663"/>
            <a:ext cx="11582400" cy="1009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Humanización del Cuidado en Contextos Críticos</a:t>
            </a:r>
            <a:endParaRPr lang="en-US" sz="3600" dirty="0"/>
          </a:p>
        </p:txBody>
      </p:sp>
      <p:sp>
        <p:nvSpPr>
          <p:cNvPr id="7" name="Text 1"/>
          <p:cNvSpPr/>
          <p:nvPr/>
        </p:nvSpPr>
        <p:spPr>
          <a:xfrm>
            <a:off x="-544830" y="3861495"/>
            <a:ext cx="455676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endParaRPr lang="en-US" sz="6900" dirty="0"/>
          </a:p>
        </p:txBody>
      </p:sp>
      <p:sp>
        <p:nvSpPr>
          <p:cNvPr id="9" name="Text 3"/>
          <p:cNvSpPr/>
          <p:nvPr/>
        </p:nvSpPr>
        <p:spPr>
          <a:xfrm>
            <a:off x="3394710" y="3861495"/>
            <a:ext cx="315468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endParaRPr lang="en-US" sz="6900" dirty="0"/>
          </a:p>
        </p:txBody>
      </p:sp>
      <p:sp>
        <p:nvSpPr>
          <p:cNvPr id="11" name="Text 5"/>
          <p:cNvSpPr/>
          <p:nvPr/>
        </p:nvSpPr>
        <p:spPr>
          <a:xfrm>
            <a:off x="6781800" y="3825478"/>
            <a:ext cx="11841480" cy="4266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360"/>
              </a:lnSpc>
              <a:buNone/>
            </a:pPr>
            <a:r>
              <a:rPr lang="en-US" sz="2100" b="1" dirty="0">
                <a:solidFill>
                  <a:srgbClr val="1E293B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Trabajo Interdisciplinario y Dignidad</a:t>
            </a:r>
            <a:endParaRPr lang="en-US" sz="2100" dirty="0"/>
          </a:p>
        </p:txBody>
      </p:sp>
      <p:sp>
        <p:nvSpPr>
          <p:cNvPr id="12" name="Text 6"/>
          <p:cNvSpPr/>
          <p:nvPr/>
        </p:nvSpPr>
        <p:spPr>
          <a:xfrm>
            <a:off x="6781800" y="4480768"/>
            <a:ext cx="51054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Un enfoque integral para la excelencia asistencial y el bienestar del personal.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900" y="2204145"/>
            <a:ext cx="4000500" cy="4000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7900" y="3347145"/>
            <a:ext cx="1714500" cy="1714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3427214"/>
            <a:ext cx="171450" cy="1714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3888135"/>
            <a:ext cx="171450" cy="1714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500" y="4349055"/>
            <a:ext cx="171450" cy="1714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6500" y="4809976"/>
            <a:ext cx="171450" cy="171450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304800" y="874663"/>
            <a:ext cx="137160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Humanización en Urgencias</a:t>
            </a:r>
            <a:endParaRPr lang="en-US" sz="3600" dirty="0"/>
          </a:p>
        </p:txBody>
      </p:sp>
      <p:sp>
        <p:nvSpPr>
          <p:cNvPr id="11" name="Text 1"/>
          <p:cNvSpPr/>
          <p:nvPr/>
        </p:nvSpPr>
        <p:spPr>
          <a:xfrm>
            <a:off x="2779216" y="3347145"/>
            <a:ext cx="1714500" cy="1714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293B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Urgencias</a:t>
            </a:r>
            <a:endParaRPr lang="en-US" sz="1200" dirty="0"/>
          </a:p>
        </p:txBody>
      </p:sp>
      <p:sp>
        <p:nvSpPr>
          <p:cNvPr id="12" name="Text 2"/>
          <p:cNvSpPr/>
          <p:nvPr/>
        </p:nvSpPr>
        <p:spPr>
          <a:xfrm>
            <a:off x="6572250" y="3330178"/>
            <a:ext cx="66751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Gestión del dolor (35%)</a:t>
            </a:r>
            <a:endParaRPr lang="en-US" sz="1800" dirty="0"/>
          </a:p>
        </p:txBody>
      </p:sp>
      <p:sp>
        <p:nvSpPr>
          <p:cNvPr id="13" name="Text 3"/>
          <p:cNvSpPr/>
          <p:nvPr/>
        </p:nvSpPr>
        <p:spPr>
          <a:xfrm>
            <a:off x="6572250" y="3791099"/>
            <a:ext cx="77724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Información constante (30%)</a:t>
            </a:r>
            <a:endParaRPr lang="en-US" sz="1800" dirty="0"/>
          </a:p>
        </p:txBody>
      </p:sp>
      <p:sp>
        <p:nvSpPr>
          <p:cNvPr id="14" name="Text 4"/>
          <p:cNvSpPr/>
          <p:nvPr/>
        </p:nvSpPr>
        <p:spPr>
          <a:xfrm>
            <a:off x="6572250" y="4252020"/>
            <a:ext cx="56007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Privacidad (20%)</a:t>
            </a:r>
            <a:endParaRPr lang="en-US" sz="1800" dirty="0"/>
          </a:p>
        </p:txBody>
      </p:sp>
      <p:sp>
        <p:nvSpPr>
          <p:cNvPr id="15" name="Text 5"/>
          <p:cNvSpPr/>
          <p:nvPr/>
        </p:nvSpPr>
        <p:spPr>
          <a:xfrm>
            <a:off x="6572250" y="4712940"/>
            <a:ext cx="66751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Confort en espera (15%)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499717"/>
            <a:ext cx="5600700" cy="340950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2299395"/>
            <a:ext cx="5600700" cy="3810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2299395"/>
            <a:ext cx="5600700" cy="3810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536192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El Dolor: Quinto Signo Vital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85800" y="3109317"/>
            <a:ext cx="4838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La evaluación sistemática del dolor es un derecho del paciente y un deber profesional.</a:t>
            </a:r>
            <a:endParaRPr lang="en-US" sz="1800" dirty="0"/>
          </a:p>
        </p:txBody>
      </p:sp>
      <p:sp>
        <p:nvSpPr>
          <p:cNvPr id="9" name="Text 2"/>
          <p:cNvSpPr/>
          <p:nvPr/>
        </p:nvSpPr>
        <p:spPr>
          <a:xfrm>
            <a:off x="876300" y="3993059"/>
            <a:ext cx="101498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Uso de escalas visuales y analógicas.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876300" y="4501604"/>
            <a:ext cx="93268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Tratamiento oportuno y multimodal.</a:t>
            </a:r>
            <a:endParaRPr lang="en-US" sz="1800" dirty="0"/>
          </a:p>
        </p:txBody>
      </p:sp>
      <p:sp>
        <p:nvSpPr>
          <p:cNvPr id="11" name="Text 4"/>
          <p:cNvSpPr/>
          <p:nvPr/>
        </p:nvSpPr>
        <p:spPr>
          <a:xfrm>
            <a:off x="876300" y="5010150"/>
            <a:ext cx="90525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Reevaluación tras intervenciones.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900" y="2204145"/>
            <a:ext cx="4000500" cy="4000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7900" y="3347145"/>
            <a:ext cx="1714500" cy="1714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3888135"/>
            <a:ext cx="171450" cy="1714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4349055"/>
            <a:ext cx="171450" cy="17145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304800" y="874663"/>
            <a:ext cx="1207008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Comunicación en Crisis</a:t>
            </a:r>
            <a:endParaRPr lang="en-US" sz="3600" dirty="0"/>
          </a:p>
        </p:txBody>
      </p:sp>
      <p:sp>
        <p:nvSpPr>
          <p:cNvPr id="9" name="Text 1"/>
          <p:cNvSpPr/>
          <p:nvPr/>
        </p:nvSpPr>
        <p:spPr>
          <a:xfrm>
            <a:off x="2247900" y="3347145"/>
            <a:ext cx="1714500" cy="1714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293B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Claves</a:t>
            </a:r>
            <a:endParaRPr lang="en-US" sz="1200" dirty="0"/>
          </a:p>
        </p:txBody>
      </p:sp>
      <p:sp>
        <p:nvSpPr>
          <p:cNvPr id="10" name="Text 2"/>
          <p:cNvSpPr/>
          <p:nvPr/>
        </p:nvSpPr>
        <p:spPr>
          <a:xfrm>
            <a:off x="6572250" y="3791099"/>
            <a:ext cx="77724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Claridad y Honestidad (50%)</a:t>
            </a:r>
            <a:endParaRPr lang="en-US" sz="1800" dirty="0"/>
          </a:p>
        </p:txBody>
      </p:sp>
      <p:sp>
        <p:nvSpPr>
          <p:cNvPr id="11" name="Text 3"/>
          <p:cNvSpPr/>
          <p:nvPr/>
        </p:nvSpPr>
        <p:spPr>
          <a:xfrm>
            <a:off x="6572250" y="4252020"/>
            <a:ext cx="66751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Empatía y Escucha (50%)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361432"/>
            <a:ext cx="2857500" cy="16859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3300" y="3361432"/>
            <a:ext cx="2857500" cy="1685925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304800" y="874663"/>
            <a:ext cx="1536192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Dignidad al Final de la Vida</a:t>
            </a:r>
            <a:endParaRPr lang="en-US" sz="3600" dirty="0"/>
          </a:p>
        </p:txBody>
      </p:sp>
      <p:sp>
        <p:nvSpPr>
          <p:cNvPr id="7" name="Text 1"/>
          <p:cNvSpPr/>
          <p:nvPr/>
        </p:nvSpPr>
        <p:spPr>
          <a:xfrm>
            <a:off x="552450" y="3609082"/>
            <a:ext cx="236220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0EA5E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4</a:t>
            </a:r>
            <a:endParaRPr lang="en-US" sz="6900" dirty="0"/>
          </a:p>
        </p:txBody>
      </p:sp>
      <p:sp>
        <p:nvSpPr>
          <p:cNvPr id="8" name="Text 2"/>
          <p:cNvSpPr/>
          <p:nvPr/>
        </p:nvSpPr>
        <p:spPr>
          <a:xfrm>
            <a:off x="-552450" y="4580632"/>
            <a:ext cx="45720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Principios Bioéticos</a:t>
            </a:r>
            <a:endParaRPr lang="en-US" sz="1500" dirty="0"/>
          </a:p>
        </p:txBody>
      </p:sp>
      <p:sp>
        <p:nvSpPr>
          <p:cNvPr id="9" name="Text 3"/>
          <p:cNvSpPr/>
          <p:nvPr/>
        </p:nvSpPr>
        <p:spPr>
          <a:xfrm>
            <a:off x="1817370" y="3609082"/>
            <a:ext cx="630936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0EA5E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100%</a:t>
            </a:r>
            <a:endParaRPr lang="en-US" sz="6900" dirty="0"/>
          </a:p>
        </p:txBody>
      </p:sp>
      <p:sp>
        <p:nvSpPr>
          <p:cNvPr id="10" name="Text 4"/>
          <p:cNvSpPr/>
          <p:nvPr/>
        </p:nvSpPr>
        <p:spPr>
          <a:xfrm>
            <a:off x="2457450" y="4580632"/>
            <a:ext cx="50292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Respeto a la Autonomía</a:t>
            </a:r>
            <a:endParaRPr lang="en-US" sz="1500" dirty="0"/>
          </a:p>
        </p:txBody>
      </p:sp>
      <p:sp>
        <p:nvSpPr>
          <p:cNvPr id="11" name="Text 5"/>
          <p:cNvSpPr/>
          <p:nvPr/>
        </p:nvSpPr>
        <p:spPr>
          <a:xfrm>
            <a:off x="6781800" y="3881586"/>
            <a:ext cx="51054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Garantizar una muerte digna implica evitar la futilidad y priorizar el confort del paciente terminal.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1688" y="4264372"/>
            <a:ext cx="428625" cy="5715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2286000" y="2014686"/>
            <a:ext cx="7620000" cy="1057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7500" b="1" dirty="0">
                <a:solidFill>
                  <a:srgbClr val="BC84EE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¿PAD?</a:t>
            </a:r>
            <a:endParaRPr lang="en-US" sz="7500" dirty="0"/>
          </a:p>
        </p:txBody>
      </p:sp>
      <p:sp>
        <p:nvSpPr>
          <p:cNvPr id="6" name="Text 1"/>
          <p:cNvSpPr/>
          <p:nvPr/>
        </p:nvSpPr>
        <p:spPr>
          <a:xfrm>
            <a:off x="-853440" y="3376761"/>
            <a:ext cx="1389888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840"/>
              </a:lnSpc>
              <a:buNone/>
            </a:pPr>
            <a:r>
              <a:rPr lang="en-US" sz="2400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Planificación Anticipada de Decisiones</a:t>
            </a:r>
            <a:endParaRPr lang="en-US" sz="2400" dirty="0"/>
          </a:p>
        </p:txBody>
      </p:sp>
      <p:sp>
        <p:nvSpPr>
          <p:cNvPr id="7" name="Text 2"/>
          <p:cNvSpPr/>
          <p:nvPr/>
        </p:nvSpPr>
        <p:spPr>
          <a:xfrm>
            <a:off x="2286000" y="5093047"/>
            <a:ext cx="76200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Proceso para expresar valores y preferencias sobre tratamientos futuros antes de perder la capacidad de decidir.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500" y="2942332"/>
            <a:ext cx="9525000" cy="25241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3132832"/>
            <a:ext cx="9144000" cy="21431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0" y="3132832"/>
            <a:ext cx="1749177" cy="5429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3177" y="3132832"/>
            <a:ext cx="7394823" cy="5429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0" y="3675757"/>
            <a:ext cx="1749177" cy="533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73177" y="3675757"/>
            <a:ext cx="7394823" cy="533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4000" y="4209157"/>
            <a:ext cx="1749177" cy="533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73177" y="4209157"/>
            <a:ext cx="7394823" cy="533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24000" y="4742557"/>
            <a:ext cx="1749177" cy="533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73177" y="4742557"/>
            <a:ext cx="7394823" cy="5334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304800" y="874663"/>
            <a:ext cx="1920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Rechazo de la Futilidad Terapéutica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1676400" y="3132832"/>
            <a:ext cx="1444377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Criterio</a:t>
            </a:r>
            <a:endParaRPr lang="en-US" sz="1425" dirty="0"/>
          </a:p>
        </p:txBody>
      </p:sp>
      <p:sp>
        <p:nvSpPr>
          <p:cNvPr id="16" name="Text 2"/>
          <p:cNvSpPr/>
          <p:nvPr/>
        </p:nvSpPr>
        <p:spPr>
          <a:xfrm>
            <a:off x="3425577" y="3132832"/>
            <a:ext cx="7090023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Descripción</a:t>
            </a:r>
            <a:endParaRPr lang="en-US" sz="1425" dirty="0"/>
          </a:p>
        </p:txBody>
      </p:sp>
      <p:sp>
        <p:nvSpPr>
          <p:cNvPr id="17" name="Text 3"/>
          <p:cNvSpPr/>
          <p:nvPr/>
        </p:nvSpPr>
        <p:spPr>
          <a:xfrm>
            <a:off x="1676400" y="3828157"/>
            <a:ext cx="14401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Clínico</a:t>
            </a:r>
            <a:endParaRPr lang="en-US" sz="1350" dirty="0"/>
          </a:p>
        </p:txBody>
      </p:sp>
      <p:sp>
        <p:nvSpPr>
          <p:cNvPr id="18" name="Text 4"/>
          <p:cNvSpPr/>
          <p:nvPr/>
        </p:nvSpPr>
        <p:spPr>
          <a:xfrm>
            <a:off x="3425577" y="3675757"/>
            <a:ext cx="1084928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Tratamientos que no ofrecen beneficio fisiológico real.</a:t>
            </a:r>
            <a:endParaRPr lang="en-US" sz="1350" dirty="0"/>
          </a:p>
        </p:txBody>
      </p:sp>
      <p:sp>
        <p:nvSpPr>
          <p:cNvPr id="19" name="Text 5"/>
          <p:cNvSpPr/>
          <p:nvPr/>
        </p:nvSpPr>
        <p:spPr>
          <a:xfrm>
            <a:off x="1676400" y="4361557"/>
            <a:ext cx="1028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Ético</a:t>
            </a:r>
            <a:endParaRPr lang="en-US" sz="1350" dirty="0"/>
          </a:p>
        </p:txBody>
      </p:sp>
      <p:sp>
        <p:nvSpPr>
          <p:cNvPr id="20" name="Text 6"/>
          <p:cNvSpPr/>
          <p:nvPr/>
        </p:nvSpPr>
        <p:spPr>
          <a:xfrm>
            <a:off x="3425577" y="4209157"/>
            <a:ext cx="11835588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Evitar el encarnizamiento y la prolongación del sufrimiento.</a:t>
            </a:r>
            <a:endParaRPr lang="en-US" sz="1350" dirty="0"/>
          </a:p>
        </p:txBody>
      </p:sp>
      <p:sp>
        <p:nvSpPr>
          <p:cNvPr id="21" name="Text 7"/>
          <p:cNvSpPr/>
          <p:nvPr/>
        </p:nvSpPr>
        <p:spPr>
          <a:xfrm>
            <a:off x="1676400" y="4894957"/>
            <a:ext cx="18516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Humanista</a:t>
            </a:r>
            <a:endParaRPr lang="en-US" sz="1350" dirty="0"/>
          </a:p>
        </p:txBody>
      </p:sp>
      <p:sp>
        <p:nvSpPr>
          <p:cNvPr id="22" name="Text 8"/>
          <p:cNvSpPr/>
          <p:nvPr/>
        </p:nvSpPr>
        <p:spPr>
          <a:xfrm>
            <a:off x="3425577" y="4742557"/>
            <a:ext cx="1084928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Priorizar la calidad de vida sobre la cantidad de días.</a:t>
            </a:r>
            <a:endParaRPr lang="en-US" sz="13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500" y="2942332"/>
            <a:ext cx="9525000" cy="25241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3132832"/>
            <a:ext cx="9144000" cy="21431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0" y="3132832"/>
            <a:ext cx="2512368" cy="5429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6368" y="3132832"/>
            <a:ext cx="6631632" cy="5429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0" y="3675757"/>
            <a:ext cx="2512368" cy="533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36368" y="3675757"/>
            <a:ext cx="6631632" cy="533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4000" y="4209157"/>
            <a:ext cx="2512368" cy="533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36368" y="4209157"/>
            <a:ext cx="6631632" cy="533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24000" y="4742557"/>
            <a:ext cx="2512368" cy="533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36368" y="4742557"/>
            <a:ext cx="6631632" cy="5334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304800" y="874663"/>
            <a:ext cx="1591056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Sedación Paliativa: Protocolo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1676400" y="3132832"/>
            <a:ext cx="2207568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Fase</a:t>
            </a:r>
            <a:endParaRPr lang="en-US" sz="1425" dirty="0"/>
          </a:p>
        </p:txBody>
      </p:sp>
      <p:sp>
        <p:nvSpPr>
          <p:cNvPr id="16" name="Text 2"/>
          <p:cNvSpPr/>
          <p:nvPr/>
        </p:nvSpPr>
        <p:spPr>
          <a:xfrm>
            <a:off x="4188768" y="3132832"/>
            <a:ext cx="6326832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Acción Profesional</a:t>
            </a:r>
            <a:endParaRPr lang="en-US" sz="1425" dirty="0"/>
          </a:p>
        </p:txBody>
      </p:sp>
      <p:sp>
        <p:nvSpPr>
          <p:cNvPr id="17" name="Text 3"/>
          <p:cNvSpPr/>
          <p:nvPr/>
        </p:nvSpPr>
        <p:spPr>
          <a:xfrm>
            <a:off x="1676400" y="3828157"/>
            <a:ext cx="2057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Indicación</a:t>
            </a:r>
            <a:endParaRPr lang="en-US" sz="1350" dirty="0"/>
          </a:p>
        </p:txBody>
      </p:sp>
      <p:sp>
        <p:nvSpPr>
          <p:cNvPr id="18" name="Text 4"/>
          <p:cNvSpPr/>
          <p:nvPr/>
        </p:nvSpPr>
        <p:spPr>
          <a:xfrm>
            <a:off x="4188768" y="3675757"/>
            <a:ext cx="961791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Presencia de síntomas refractarios insoportables.</a:t>
            </a:r>
            <a:endParaRPr lang="en-US" sz="1350" dirty="0"/>
          </a:p>
        </p:txBody>
      </p:sp>
      <p:sp>
        <p:nvSpPr>
          <p:cNvPr id="19" name="Text 5"/>
          <p:cNvSpPr/>
          <p:nvPr/>
        </p:nvSpPr>
        <p:spPr>
          <a:xfrm>
            <a:off x="1676400" y="4361557"/>
            <a:ext cx="2880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Consentimiento</a:t>
            </a:r>
            <a:endParaRPr lang="en-US" sz="1350" dirty="0"/>
          </a:p>
        </p:txBody>
      </p:sp>
      <p:sp>
        <p:nvSpPr>
          <p:cNvPr id="20" name="Text 6"/>
          <p:cNvSpPr/>
          <p:nvPr/>
        </p:nvSpPr>
        <p:spPr>
          <a:xfrm>
            <a:off x="4188768" y="4209157"/>
            <a:ext cx="9029058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Información clara al paciente o familia (PAD).</a:t>
            </a:r>
            <a:endParaRPr lang="en-US" sz="1350" dirty="0"/>
          </a:p>
        </p:txBody>
      </p:sp>
      <p:sp>
        <p:nvSpPr>
          <p:cNvPr id="21" name="Text 7"/>
          <p:cNvSpPr/>
          <p:nvPr/>
        </p:nvSpPr>
        <p:spPr>
          <a:xfrm>
            <a:off x="1676400" y="4894957"/>
            <a:ext cx="2880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Monitorización</a:t>
            </a:r>
            <a:endParaRPr lang="en-US" sz="1350" dirty="0"/>
          </a:p>
        </p:txBody>
      </p:sp>
      <p:sp>
        <p:nvSpPr>
          <p:cNvPr id="22" name="Text 8"/>
          <p:cNvSpPr/>
          <p:nvPr/>
        </p:nvSpPr>
        <p:spPr>
          <a:xfrm>
            <a:off x="4188768" y="4742557"/>
            <a:ext cx="961791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Asegurar el nivel de sedación y confort continuo.</a:t>
            </a:r>
            <a:endParaRPr lang="en-US" sz="13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8691" y="1855738"/>
            <a:ext cx="6474619" cy="7334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970163"/>
            <a:ext cx="5600700" cy="377353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0763" y="4067324"/>
            <a:ext cx="3810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2970163"/>
            <a:ext cx="5600700" cy="377353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39150" y="4067324"/>
            <a:ext cx="304800" cy="304800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304800" y="874663"/>
            <a:ext cx="1591056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La Familia: Unidad de Cuidado</a:t>
            </a:r>
            <a:endParaRPr lang="en-US" sz="3600" dirty="0"/>
          </a:p>
        </p:txBody>
      </p:sp>
      <p:sp>
        <p:nvSpPr>
          <p:cNvPr id="10" name="Text 1"/>
          <p:cNvSpPr/>
          <p:nvPr/>
        </p:nvSpPr>
        <p:spPr>
          <a:xfrm>
            <a:off x="1087175" y="2046238"/>
            <a:ext cx="621792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Cuidado Holístico</a:t>
            </a:r>
            <a:endParaRPr lang="en-US" sz="2400" dirty="0"/>
          </a:p>
        </p:txBody>
      </p:sp>
      <p:sp>
        <p:nvSpPr>
          <p:cNvPr id="11" name="Text 2"/>
          <p:cNvSpPr/>
          <p:nvPr/>
        </p:nvSpPr>
        <p:spPr>
          <a:xfrm>
            <a:off x="5297046" y="2046238"/>
            <a:ext cx="3657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=</a:t>
            </a:r>
            <a:endParaRPr lang="en-US" sz="2400" dirty="0"/>
          </a:p>
        </p:txBody>
      </p:sp>
      <p:sp>
        <p:nvSpPr>
          <p:cNvPr id="12" name="Text 3"/>
          <p:cNvSpPr/>
          <p:nvPr/>
        </p:nvSpPr>
        <p:spPr>
          <a:xfrm>
            <a:off x="4703579" y="2046238"/>
            <a:ext cx="292608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Paciente</a:t>
            </a:r>
            <a:endParaRPr lang="en-US" sz="2400" dirty="0"/>
          </a:p>
        </p:txBody>
      </p:sp>
      <p:sp>
        <p:nvSpPr>
          <p:cNvPr id="13" name="Text 4"/>
          <p:cNvSpPr/>
          <p:nvPr/>
        </p:nvSpPr>
        <p:spPr>
          <a:xfrm>
            <a:off x="6653614" y="2046238"/>
            <a:ext cx="3657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+</a:t>
            </a:r>
            <a:endParaRPr lang="en-US" sz="2400" dirty="0"/>
          </a:p>
        </p:txBody>
      </p:sp>
      <p:sp>
        <p:nvSpPr>
          <p:cNvPr id="14" name="Text 5"/>
          <p:cNvSpPr/>
          <p:nvPr/>
        </p:nvSpPr>
        <p:spPr>
          <a:xfrm>
            <a:off x="6192426" y="2046238"/>
            <a:ext cx="256032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Familia</a:t>
            </a:r>
            <a:endParaRPr lang="en-US" sz="2400" dirty="0"/>
          </a:p>
        </p:txBody>
      </p:sp>
      <p:sp>
        <p:nvSpPr>
          <p:cNvPr id="15" name="Text 6"/>
          <p:cNvSpPr/>
          <p:nvPr/>
        </p:nvSpPr>
        <p:spPr>
          <a:xfrm>
            <a:off x="7908980" y="2046238"/>
            <a:ext cx="3657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+</a:t>
            </a:r>
            <a:endParaRPr lang="en-US" sz="2400" dirty="0"/>
          </a:p>
        </p:txBody>
      </p:sp>
      <p:sp>
        <p:nvSpPr>
          <p:cNvPr id="16" name="Text 7"/>
          <p:cNvSpPr/>
          <p:nvPr/>
        </p:nvSpPr>
        <p:spPr>
          <a:xfrm>
            <a:off x="7605296" y="2046238"/>
            <a:ext cx="21945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Equipo</a:t>
            </a:r>
            <a:endParaRPr lang="en-US" sz="2400" dirty="0"/>
          </a:p>
        </p:txBody>
      </p:sp>
      <p:sp>
        <p:nvSpPr>
          <p:cNvPr id="17" name="Text 8"/>
          <p:cNvSpPr/>
          <p:nvPr/>
        </p:nvSpPr>
        <p:spPr>
          <a:xfrm>
            <a:off x="685800" y="4029224"/>
            <a:ext cx="48387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 Rol Activo</a:t>
            </a:r>
            <a:endParaRPr lang="en-US" sz="2400" dirty="0"/>
          </a:p>
        </p:txBody>
      </p:sp>
      <p:sp>
        <p:nvSpPr>
          <p:cNvPr id="18" name="Text 9"/>
          <p:cNvSpPr/>
          <p:nvPr/>
        </p:nvSpPr>
        <p:spPr>
          <a:xfrm>
            <a:off x="685800" y="4810274"/>
            <a:ext cx="4838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La familia no es visita; es parte esencial del proceso terapéutico y de soporte.</a:t>
            </a:r>
            <a:endParaRPr lang="en-US" sz="1800" dirty="0"/>
          </a:p>
        </p:txBody>
      </p:sp>
      <p:sp>
        <p:nvSpPr>
          <p:cNvPr id="19" name="Text 10"/>
          <p:cNvSpPr/>
          <p:nvPr/>
        </p:nvSpPr>
        <p:spPr>
          <a:xfrm>
            <a:off x="6667500" y="4029224"/>
            <a:ext cx="48387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 Soporte</a:t>
            </a:r>
            <a:endParaRPr lang="en-US" sz="2400" dirty="0"/>
          </a:p>
        </p:txBody>
      </p:sp>
      <p:sp>
        <p:nvSpPr>
          <p:cNvPr id="20" name="Text 11"/>
          <p:cNvSpPr/>
          <p:nvPr/>
        </p:nvSpPr>
        <p:spPr>
          <a:xfrm>
            <a:off x="6667500" y="4810274"/>
            <a:ext cx="4838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Prevención del duelo complicado mediante la integración temprana.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4113" y="3427363"/>
            <a:ext cx="314325" cy="2476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4113" y="3964484"/>
            <a:ext cx="314325" cy="2476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4113" y="4501604"/>
            <a:ext cx="247650" cy="24765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591056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Toma de Decisiones Compartida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2862263" y="3398788"/>
            <a:ext cx="19604451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Diálogo Abierto: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Reuniones periódicas con la familia para alinear objetivos.</a:t>
            </a:r>
            <a:endParaRPr lang="en-US" sz="1800" dirty="0"/>
          </a:p>
        </p:txBody>
      </p:sp>
      <p:sp>
        <p:nvSpPr>
          <p:cNvPr id="9" name="Text 2"/>
          <p:cNvSpPr/>
          <p:nvPr/>
        </p:nvSpPr>
        <p:spPr>
          <a:xfrm>
            <a:off x="2862263" y="3935909"/>
            <a:ext cx="15735152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Consenso: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Integrar valores familiares en el plan de cuidados.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2862263" y="4473029"/>
            <a:ext cx="16251058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Transparencia: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Información honesta sobre pronóstico y opciones.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1712" y="1855738"/>
            <a:ext cx="6708428" cy="7334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970163"/>
            <a:ext cx="5600700" cy="377353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6463" y="4067324"/>
            <a:ext cx="3048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2970163"/>
            <a:ext cx="5600700" cy="377353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1975" y="4067324"/>
            <a:ext cx="381000" cy="304800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304800" y="874663"/>
            <a:ext cx="1426464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Apoyo Psicológico Familiar</a:t>
            </a:r>
            <a:endParaRPr lang="en-US" sz="3600" dirty="0"/>
          </a:p>
        </p:txBody>
      </p:sp>
      <p:sp>
        <p:nvSpPr>
          <p:cNvPr id="10" name="Text 1"/>
          <p:cNvSpPr/>
          <p:nvPr/>
        </p:nvSpPr>
        <p:spPr>
          <a:xfrm>
            <a:off x="522982" y="2046238"/>
            <a:ext cx="73152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Resiliencia Familiar</a:t>
            </a:r>
            <a:endParaRPr lang="en-US" sz="2400" dirty="0"/>
          </a:p>
        </p:txBody>
      </p:sp>
      <p:sp>
        <p:nvSpPr>
          <p:cNvPr id="11" name="Text 2"/>
          <p:cNvSpPr/>
          <p:nvPr/>
        </p:nvSpPr>
        <p:spPr>
          <a:xfrm>
            <a:off x="5399737" y="2046238"/>
            <a:ext cx="3657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=</a:t>
            </a:r>
            <a:endParaRPr lang="en-US" sz="2400" dirty="0"/>
          </a:p>
        </p:txBody>
      </p:sp>
      <p:sp>
        <p:nvSpPr>
          <p:cNvPr id="12" name="Text 3"/>
          <p:cNvSpPr/>
          <p:nvPr/>
        </p:nvSpPr>
        <p:spPr>
          <a:xfrm>
            <a:off x="4980742" y="2046238"/>
            <a:ext cx="256032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Empatía</a:t>
            </a:r>
            <a:endParaRPr lang="en-US" sz="2400" dirty="0"/>
          </a:p>
        </p:txBody>
      </p:sp>
      <p:sp>
        <p:nvSpPr>
          <p:cNvPr id="13" name="Text 4"/>
          <p:cNvSpPr/>
          <p:nvPr/>
        </p:nvSpPr>
        <p:spPr>
          <a:xfrm>
            <a:off x="6739488" y="2046238"/>
            <a:ext cx="3657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+</a:t>
            </a:r>
            <a:endParaRPr lang="en-US" sz="2400" dirty="0"/>
          </a:p>
        </p:txBody>
      </p:sp>
      <p:sp>
        <p:nvSpPr>
          <p:cNvPr id="14" name="Text 5"/>
          <p:cNvSpPr/>
          <p:nvPr/>
        </p:nvSpPr>
        <p:spPr>
          <a:xfrm>
            <a:off x="5615925" y="2046238"/>
            <a:ext cx="512064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Acompañamiento</a:t>
            </a:r>
            <a:endParaRPr lang="en-US" sz="2400" dirty="0"/>
          </a:p>
        </p:txBody>
      </p:sp>
      <p:sp>
        <p:nvSpPr>
          <p:cNvPr id="15" name="Text 6"/>
          <p:cNvSpPr/>
          <p:nvPr/>
        </p:nvSpPr>
        <p:spPr>
          <a:xfrm>
            <a:off x="685800" y="4029224"/>
            <a:ext cx="48387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 </a:t>
            </a:r>
            <a:r>
              <a:rPr lang="en-US" sz="2400" b="1" dirty="0" err="1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Intervención</a:t>
            </a:r>
            <a:endParaRPr lang="en-US" sz="2400" dirty="0"/>
          </a:p>
        </p:txBody>
      </p:sp>
      <p:sp>
        <p:nvSpPr>
          <p:cNvPr id="16" name="Text 7"/>
          <p:cNvSpPr/>
          <p:nvPr/>
        </p:nvSpPr>
        <p:spPr>
          <a:xfrm>
            <a:off x="685800" y="4810274"/>
            <a:ext cx="4838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Detección temprana de ansiedad y estrés postraumático familiar.</a:t>
            </a:r>
            <a:endParaRPr lang="en-US" sz="1800" dirty="0"/>
          </a:p>
        </p:txBody>
      </p:sp>
      <p:sp>
        <p:nvSpPr>
          <p:cNvPr id="17" name="Text 8"/>
          <p:cNvSpPr/>
          <p:nvPr/>
        </p:nvSpPr>
        <p:spPr>
          <a:xfrm>
            <a:off x="6667500" y="4029224"/>
            <a:ext cx="48387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  </a:t>
            </a:r>
            <a:r>
              <a:rPr lang="en-US" sz="2400" b="1" dirty="0" err="1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Contención</a:t>
            </a:r>
            <a:endParaRPr lang="en-US" sz="2400" dirty="0"/>
          </a:p>
        </p:txBody>
      </p:sp>
      <p:sp>
        <p:nvSpPr>
          <p:cNvPr id="18" name="Text 9"/>
          <p:cNvSpPr/>
          <p:nvPr/>
        </p:nvSpPr>
        <p:spPr>
          <a:xfrm>
            <a:off x="6667500" y="4810274"/>
            <a:ext cx="4838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Espacios de escucha para validar emociones y miedos.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115592"/>
            <a:ext cx="3683050" cy="417760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675" y="2258467"/>
            <a:ext cx="3397300" cy="23812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675" y="2258467"/>
            <a:ext cx="3397300" cy="23812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4550" y="2115592"/>
            <a:ext cx="3683050" cy="417760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97425" y="2258467"/>
            <a:ext cx="3397300" cy="23812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97425" y="2258467"/>
            <a:ext cx="3397300" cy="2381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04299" y="2115592"/>
            <a:ext cx="3683050" cy="417760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47174" y="2258467"/>
            <a:ext cx="3397300" cy="23812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47174" y="2258467"/>
            <a:ext cx="3397300" cy="238125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304800" y="874663"/>
            <a:ext cx="164592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Fundamentos de la Humanización</a:t>
            </a:r>
            <a:endParaRPr lang="en-US" sz="3600" dirty="0"/>
          </a:p>
        </p:txBody>
      </p:sp>
      <p:sp>
        <p:nvSpPr>
          <p:cNvPr id="14" name="Text 1"/>
          <p:cNvSpPr/>
          <p:nvPr/>
        </p:nvSpPr>
        <p:spPr>
          <a:xfrm>
            <a:off x="1179463" y="4915942"/>
            <a:ext cx="58521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Imperativo Ético</a:t>
            </a:r>
            <a:endParaRPr lang="en-US" sz="2400" dirty="0"/>
          </a:p>
        </p:txBody>
      </p:sp>
      <p:sp>
        <p:nvSpPr>
          <p:cNvPr id="15" name="Text 2"/>
          <p:cNvSpPr/>
          <p:nvPr/>
        </p:nvSpPr>
        <p:spPr>
          <a:xfrm>
            <a:off x="447675" y="5601742"/>
            <a:ext cx="33973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La dignidad humana como centro de toda intervención clínica.</a:t>
            </a:r>
            <a:endParaRPr lang="en-US" sz="1350" dirty="0"/>
          </a:p>
        </p:txBody>
      </p:sp>
      <p:sp>
        <p:nvSpPr>
          <p:cNvPr id="16" name="Text 3"/>
          <p:cNvSpPr/>
          <p:nvPr/>
        </p:nvSpPr>
        <p:spPr>
          <a:xfrm>
            <a:off x="4972050" y="4915942"/>
            <a:ext cx="69494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Calidad Asistencial</a:t>
            </a:r>
            <a:endParaRPr lang="en-US" sz="2400" dirty="0"/>
          </a:p>
        </p:txBody>
      </p:sp>
      <p:sp>
        <p:nvSpPr>
          <p:cNvPr id="17" name="Text 4"/>
          <p:cNvSpPr/>
          <p:nvPr/>
        </p:nvSpPr>
        <p:spPr>
          <a:xfrm>
            <a:off x="4397425" y="5601742"/>
            <a:ext cx="33973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No hay calidad técnica sin calidez en el trato humano.</a:t>
            </a:r>
            <a:endParaRPr lang="en-US" sz="1350" dirty="0"/>
          </a:p>
        </p:txBody>
      </p:sp>
      <p:sp>
        <p:nvSpPr>
          <p:cNvPr id="18" name="Text 5"/>
          <p:cNvSpPr/>
          <p:nvPr/>
        </p:nvSpPr>
        <p:spPr>
          <a:xfrm>
            <a:off x="9059912" y="4915942"/>
            <a:ext cx="58521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Enfoque Integral</a:t>
            </a:r>
            <a:endParaRPr lang="en-US" sz="2400" dirty="0"/>
          </a:p>
        </p:txBody>
      </p:sp>
      <p:sp>
        <p:nvSpPr>
          <p:cNvPr id="19" name="Text 6"/>
          <p:cNvSpPr/>
          <p:nvPr/>
        </p:nvSpPr>
        <p:spPr>
          <a:xfrm>
            <a:off x="8347174" y="5601742"/>
            <a:ext cx="33973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Atención a necesidades emocionales, sociales y espirituales.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0" y="4264372"/>
            <a:ext cx="571500" cy="5715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-1905000" y="2014686"/>
            <a:ext cx="16002000" cy="1057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7500" b="1" dirty="0">
                <a:solidFill>
                  <a:srgbClr val="BC84EE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¿Colaboración?</a:t>
            </a:r>
            <a:endParaRPr lang="en-US" sz="7500" dirty="0"/>
          </a:p>
        </p:txBody>
      </p:sp>
      <p:sp>
        <p:nvSpPr>
          <p:cNvPr id="6" name="Text 1"/>
          <p:cNvSpPr/>
          <p:nvPr/>
        </p:nvSpPr>
        <p:spPr>
          <a:xfrm>
            <a:off x="60960" y="3376761"/>
            <a:ext cx="1207008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840"/>
              </a:lnSpc>
              <a:buNone/>
            </a:pPr>
            <a:r>
              <a:rPr lang="en-US" sz="2400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Participación en Cuidados Básicos</a:t>
            </a:r>
            <a:endParaRPr lang="en-US" sz="2400" dirty="0"/>
          </a:p>
        </p:txBody>
      </p:sp>
      <p:sp>
        <p:nvSpPr>
          <p:cNvPr id="7" name="Text 2"/>
          <p:cNvSpPr/>
          <p:nvPr/>
        </p:nvSpPr>
        <p:spPr>
          <a:xfrm>
            <a:off x="2286000" y="5093047"/>
            <a:ext cx="76200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Involucrar a la familia en higiene, alimentación y movilización fortalece el vínculo y reduce la impotencia.</a:t>
            </a:r>
            <a:endParaRPr lang="en-U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2433638" y="2199382"/>
            <a:ext cx="7324725" cy="1828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7200"/>
              </a:lnSpc>
              <a:buNone/>
            </a:pPr>
            <a:r>
              <a:rPr lang="en-US" sz="60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Trabajo en Equipo
</a:t>
            </a:r>
            <a:r>
              <a:rPr lang="en-US" sz="3600" b="1" dirty="0">
                <a:solidFill>
                  <a:srgbClr val="475569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Interdisciplinariedad en Salud</a:t>
            </a:r>
            <a:endParaRPr lang="en-US" sz="6000" dirty="0"/>
          </a:p>
        </p:txBody>
      </p:sp>
      <p:sp>
        <p:nvSpPr>
          <p:cNvPr id="5" name="Text 1"/>
          <p:cNvSpPr/>
          <p:nvPr/>
        </p:nvSpPr>
        <p:spPr>
          <a:xfrm>
            <a:off x="426720" y="4409182"/>
            <a:ext cx="1133856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840"/>
              </a:lnSpc>
              <a:buNone/>
            </a:pPr>
            <a:r>
              <a:rPr lang="en-US" sz="2400" b="1" dirty="0">
                <a:solidFill>
                  <a:srgbClr val="0596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Sinergia para un Cuidado Humano</a:t>
            </a:r>
            <a:endParaRPr lang="en-US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7538" y="3427363"/>
            <a:ext cx="219075" cy="2476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7538" y="3964484"/>
            <a:ext cx="219075" cy="2476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7538" y="4501604"/>
            <a:ext cx="314325" cy="24765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316736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Roles en la Humanización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3595688" y="3398788"/>
            <a:ext cx="12439545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Médico: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Liderazgo clínico y comunicación honesta.</a:t>
            </a:r>
            <a:endParaRPr lang="en-US" sz="1800" dirty="0"/>
          </a:p>
        </p:txBody>
      </p:sp>
      <p:sp>
        <p:nvSpPr>
          <p:cNvPr id="9" name="Text 2"/>
          <p:cNvSpPr/>
          <p:nvPr/>
        </p:nvSpPr>
        <p:spPr>
          <a:xfrm>
            <a:off x="3595688" y="3935909"/>
            <a:ext cx="14470491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Enfermería: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Cuidado continuo y soporte emocional directo.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3595688" y="4473029"/>
            <a:ext cx="13708886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Psicología/TS: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Manejo de crisis y red de apoyo social.</a:t>
            </a:r>
            <a:endParaRPr lang="en-US" sz="1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500" y="2942332"/>
            <a:ext cx="9525000" cy="25241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3132832"/>
            <a:ext cx="9144000" cy="21431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0" y="3132832"/>
            <a:ext cx="2569220" cy="5429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3220" y="3132832"/>
            <a:ext cx="6574780" cy="5429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0" y="3675757"/>
            <a:ext cx="2569220" cy="533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93220" y="3675757"/>
            <a:ext cx="6574780" cy="533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4000" y="4209157"/>
            <a:ext cx="2569220" cy="533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93220" y="4209157"/>
            <a:ext cx="6574780" cy="533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24000" y="4742557"/>
            <a:ext cx="2569220" cy="533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93220" y="4742557"/>
            <a:ext cx="6574780" cy="5334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304800" y="874663"/>
            <a:ext cx="1426464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Rounds Multidisciplinarios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1676400" y="3132832"/>
            <a:ext cx="2264420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Elemento</a:t>
            </a:r>
            <a:endParaRPr lang="en-US" sz="1425" dirty="0"/>
          </a:p>
        </p:txBody>
      </p:sp>
      <p:sp>
        <p:nvSpPr>
          <p:cNvPr id="16" name="Text 2"/>
          <p:cNvSpPr/>
          <p:nvPr/>
        </p:nvSpPr>
        <p:spPr>
          <a:xfrm>
            <a:off x="4245620" y="3132832"/>
            <a:ext cx="6269980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Enfoque Humanizado</a:t>
            </a:r>
            <a:endParaRPr lang="en-US" sz="1425" dirty="0"/>
          </a:p>
        </p:txBody>
      </p:sp>
      <p:sp>
        <p:nvSpPr>
          <p:cNvPr id="17" name="Text 3"/>
          <p:cNvSpPr/>
          <p:nvPr/>
        </p:nvSpPr>
        <p:spPr>
          <a:xfrm>
            <a:off x="1676400" y="3828157"/>
            <a:ext cx="26746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Participantes</a:t>
            </a:r>
            <a:endParaRPr lang="en-US" sz="1350" dirty="0"/>
          </a:p>
        </p:txBody>
      </p:sp>
      <p:sp>
        <p:nvSpPr>
          <p:cNvPr id="18" name="Text 4"/>
          <p:cNvSpPr/>
          <p:nvPr/>
        </p:nvSpPr>
        <p:spPr>
          <a:xfrm>
            <a:off x="4245620" y="3675757"/>
            <a:ext cx="8044286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Todo el equipo + Familia (si es posible).</a:t>
            </a:r>
            <a:endParaRPr lang="en-US" sz="1350" dirty="0"/>
          </a:p>
        </p:txBody>
      </p:sp>
      <p:sp>
        <p:nvSpPr>
          <p:cNvPr id="19" name="Text 5"/>
          <p:cNvSpPr/>
          <p:nvPr/>
        </p:nvSpPr>
        <p:spPr>
          <a:xfrm>
            <a:off x="1676400" y="4361557"/>
            <a:ext cx="1645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Lenguaje</a:t>
            </a:r>
            <a:endParaRPr lang="en-US" sz="1350" dirty="0"/>
          </a:p>
        </p:txBody>
      </p:sp>
      <p:sp>
        <p:nvSpPr>
          <p:cNvPr id="20" name="Text 6"/>
          <p:cNvSpPr/>
          <p:nvPr/>
        </p:nvSpPr>
        <p:spPr>
          <a:xfrm>
            <a:off x="4245620" y="4209157"/>
            <a:ext cx="7063276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Claro, sin tecnicismos innecesarios.</a:t>
            </a:r>
            <a:endParaRPr lang="en-US" sz="1350" dirty="0"/>
          </a:p>
        </p:txBody>
      </p:sp>
      <p:sp>
        <p:nvSpPr>
          <p:cNvPr id="21" name="Text 7"/>
          <p:cNvSpPr/>
          <p:nvPr/>
        </p:nvSpPr>
        <p:spPr>
          <a:xfrm>
            <a:off x="1676400" y="4894957"/>
            <a:ext cx="1645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Objetivo</a:t>
            </a:r>
            <a:endParaRPr lang="en-US" sz="1350" dirty="0"/>
          </a:p>
        </p:txBody>
      </p:sp>
      <p:sp>
        <p:nvSpPr>
          <p:cNvPr id="22" name="Text 8"/>
          <p:cNvSpPr/>
          <p:nvPr/>
        </p:nvSpPr>
        <p:spPr>
          <a:xfrm>
            <a:off x="4245620" y="4742557"/>
            <a:ext cx="843669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Plan integral: clínico, emocional y social.</a:t>
            </a:r>
            <a:endParaRPr lang="en-US"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8813" y="4264372"/>
            <a:ext cx="714375" cy="5715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792480" y="3376761"/>
            <a:ext cx="1060704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840"/>
              </a:lnSpc>
              <a:buNone/>
            </a:pPr>
            <a:r>
              <a:rPr lang="en-US" sz="2400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Comunicación Interprofesional</a:t>
            </a:r>
            <a:endParaRPr lang="en-US" sz="2400" dirty="0"/>
          </a:p>
        </p:txBody>
      </p:sp>
      <p:sp>
        <p:nvSpPr>
          <p:cNvPr id="7" name="Text 2"/>
          <p:cNvSpPr/>
          <p:nvPr/>
        </p:nvSpPr>
        <p:spPr>
          <a:xfrm>
            <a:off x="2286000" y="5093047"/>
            <a:ext cx="76200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Situación, Antecedentes, Evaluación y Recomendación adaptados para incluir el bienestar emocional del paciente.</a:t>
            </a:r>
            <a:endParaRPr lang="en-US" sz="1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764280" y="2787551"/>
            <a:ext cx="46634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CULTURA HUMANISTA</a:t>
            </a:r>
            <a:endParaRPr lang="en-US" sz="1800" dirty="0"/>
          </a:p>
        </p:txBody>
      </p:sp>
      <p:sp>
        <p:nvSpPr>
          <p:cNvPr id="5" name="Text 1"/>
          <p:cNvSpPr/>
          <p:nvPr/>
        </p:nvSpPr>
        <p:spPr>
          <a:xfrm>
            <a:off x="2804160" y="3467546"/>
            <a:ext cx="65836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Valores Organizacionales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-4465320" y="4085779"/>
            <a:ext cx="211226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La humanización debe ser el ADN de la institución, no una iniciativa aislada.</a:t>
            </a:r>
            <a:endParaRPr lang="en-US" sz="1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5025" y="4264372"/>
            <a:ext cx="361950" cy="5715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-2476500" y="2014686"/>
            <a:ext cx="17145000" cy="1057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7500" b="1" dirty="0">
                <a:solidFill>
                  <a:srgbClr val="BC84EE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¿Clima Laboral?</a:t>
            </a:r>
            <a:endParaRPr lang="en-US" sz="7500" dirty="0"/>
          </a:p>
        </p:txBody>
      </p:sp>
      <p:sp>
        <p:nvSpPr>
          <p:cNvPr id="6" name="Text 1"/>
          <p:cNvSpPr/>
          <p:nvPr/>
        </p:nvSpPr>
        <p:spPr>
          <a:xfrm>
            <a:off x="1158240" y="3376761"/>
            <a:ext cx="987552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840"/>
              </a:lnSpc>
              <a:buNone/>
            </a:pPr>
            <a:r>
              <a:rPr lang="en-US" sz="2400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Indicadores de Humanización</a:t>
            </a:r>
            <a:endParaRPr lang="en-US" sz="2400" dirty="0"/>
          </a:p>
        </p:txBody>
      </p:sp>
      <p:sp>
        <p:nvSpPr>
          <p:cNvPr id="7" name="Text 2"/>
          <p:cNvSpPr/>
          <p:nvPr/>
        </p:nvSpPr>
        <p:spPr>
          <a:xfrm>
            <a:off x="2286000" y="5093047"/>
            <a:ext cx="76200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Satisfacción del personal, rotación baja y colaboración efectiva son signos de una cultura sana.</a:t>
            </a:r>
            <a:endParaRPr lang="en-US" sz="1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614761"/>
            <a:ext cx="3683050" cy="317926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5250" y="2900511"/>
            <a:ext cx="762000" cy="762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1938" y="2995761"/>
            <a:ext cx="428625" cy="571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4550" y="2614761"/>
            <a:ext cx="3683050" cy="317926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0" y="2900511"/>
            <a:ext cx="762000" cy="762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38813" y="2995761"/>
            <a:ext cx="714375" cy="571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04299" y="2614761"/>
            <a:ext cx="3683050" cy="3179266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64750" y="2900511"/>
            <a:ext cx="762000" cy="762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88562" y="2995761"/>
            <a:ext cx="714375" cy="57150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304800" y="874663"/>
            <a:ext cx="1426464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Liderazgo Transformacional</a:t>
            </a:r>
            <a:endParaRPr lang="en-US" sz="3600" dirty="0"/>
          </a:p>
        </p:txBody>
      </p:sp>
      <p:sp>
        <p:nvSpPr>
          <p:cNvPr id="14" name="Text 1"/>
          <p:cNvSpPr/>
          <p:nvPr/>
        </p:nvSpPr>
        <p:spPr>
          <a:xfrm>
            <a:off x="134570" y="3853011"/>
            <a:ext cx="40233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Inspiración</a:t>
            </a:r>
            <a:endParaRPr lang="en-US" sz="2400" dirty="0"/>
          </a:p>
        </p:txBody>
      </p:sp>
      <p:sp>
        <p:nvSpPr>
          <p:cNvPr id="15" name="Text 2"/>
          <p:cNvSpPr/>
          <p:nvPr/>
        </p:nvSpPr>
        <p:spPr>
          <a:xfrm>
            <a:off x="590550" y="4634061"/>
            <a:ext cx="31115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Motivar al equipo mediante el ejemplo y valores compartidos.</a:t>
            </a:r>
            <a:endParaRPr lang="en-US" sz="1800" dirty="0"/>
          </a:p>
        </p:txBody>
      </p:sp>
      <p:sp>
        <p:nvSpPr>
          <p:cNvPr id="16" name="Text 3"/>
          <p:cNvSpPr/>
          <p:nvPr/>
        </p:nvSpPr>
        <p:spPr>
          <a:xfrm>
            <a:off x="3535680" y="3853011"/>
            <a:ext cx="51206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Empoderamiento</a:t>
            </a:r>
            <a:endParaRPr lang="en-US" sz="2400" dirty="0"/>
          </a:p>
        </p:txBody>
      </p:sp>
      <p:sp>
        <p:nvSpPr>
          <p:cNvPr id="17" name="Text 4"/>
          <p:cNvSpPr/>
          <p:nvPr/>
        </p:nvSpPr>
        <p:spPr>
          <a:xfrm>
            <a:off x="4540300" y="4634061"/>
            <a:ext cx="31115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Fomentar la autonomía y la toma de decisiones del personal.</a:t>
            </a:r>
            <a:endParaRPr lang="en-US" sz="1800" dirty="0"/>
          </a:p>
        </p:txBody>
      </p:sp>
      <p:sp>
        <p:nvSpPr>
          <p:cNvPr id="18" name="Text 5"/>
          <p:cNvSpPr/>
          <p:nvPr/>
        </p:nvSpPr>
        <p:spPr>
          <a:xfrm>
            <a:off x="8765590" y="3853011"/>
            <a:ext cx="256032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Escucha</a:t>
            </a:r>
            <a:endParaRPr lang="en-US" sz="2400" dirty="0"/>
          </a:p>
        </p:txBody>
      </p:sp>
      <p:sp>
        <p:nvSpPr>
          <p:cNvPr id="19" name="Text 6"/>
          <p:cNvSpPr/>
          <p:nvPr/>
        </p:nvSpPr>
        <p:spPr>
          <a:xfrm>
            <a:off x="8490049" y="4634061"/>
            <a:ext cx="31115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Liderazgo cercano que atiende las necesidades del equipo.</a:t>
            </a:r>
            <a:endParaRPr lang="en-US" sz="1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316807"/>
            <a:ext cx="5600700" cy="377517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2299395"/>
            <a:ext cx="5600700" cy="3810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2299395"/>
            <a:ext cx="5600700" cy="3810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37160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Políticas Institucionales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85800" y="2926407"/>
            <a:ext cx="4838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La humanización requiere respaldo administrativo y normativo interno.</a:t>
            </a:r>
            <a:endParaRPr lang="en-US" sz="1800" dirty="0"/>
          </a:p>
        </p:txBody>
      </p:sp>
      <p:sp>
        <p:nvSpPr>
          <p:cNvPr id="9" name="Text 2"/>
          <p:cNvSpPr/>
          <p:nvPr/>
        </p:nvSpPr>
        <p:spPr>
          <a:xfrm>
            <a:off x="876300" y="3810149"/>
            <a:ext cx="85039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Protocolos de acogida familiar.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876300" y="4318695"/>
            <a:ext cx="82296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Espacios físicos confortables.</a:t>
            </a:r>
            <a:endParaRPr lang="en-US" sz="1800" dirty="0"/>
          </a:p>
        </p:txBody>
      </p:sp>
      <p:sp>
        <p:nvSpPr>
          <p:cNvPr id="11" name="Text 4"/>
          <p:cNvSpPr/>
          <p:nvPr/>
        </p:nvSpPr>
        <p:spPr>
          <a:xfrm>
            <a:off x="876300" y="4827240"/>
            <a:ext cx="46482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Presupuesto para formación en habilidades blandas.</a:t>
            </a:r>
            <a:endParaRPr lang="en-US" sz="1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0500"/>
            <a:ext cx="60960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90500"/>
            <a:ext cx="6096000" cy="6858000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571500" y="1597670"/>
            <a:ext cx="987552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Formación Continua</a:t>
            </a:r>
            <a:endParaRPr lang="en-US" sz="3600" dirty="0"/>
          </a:p>
        </p:txBody>
      </p:sp>
      <p:sp>
        <p:nvSpPr>
          <p:cNvPr id="7" name="Text 1"/>
          <p:cNvSpPr/>
          <p:nvPr/>
        </p:nvSpPr>
        <p:spPr>
          <a:xfrm>
            <a:off x="571500" y="2616845"/>
            <a:ext cx="49530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Capacitar al personal en competencias humanas es tan vital como la técnica.</a:t>
            </a:r>
            <a:endParaRPr lang="en-US" sz="1800" dirty="0"/>
          </a:p>
        </p:txBody>
      </p:sp>
      <p:sp>
        <p:nvSpPr>
          <p:cNvPr id="8" name="Text 2"/>
          <p:cNvSpPr/>
          <p:nvPr/>
        </p:nvSpPr>
        <p:spPr>
          <a:xfrm>
            <a:off x="762000" y="3643461"/>
            <a:ext cx="93268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Talleres de comunicación asertiva.</a:t>
            </a:r>
            <a:endParaRPr lang="en-US" sz="1800" dirty="0"/>
          </a:p>
        </p:txBody>
      </p:sp>
      <p:sp>
        <p:nvSpPr>
          <p:cNvPr id="9" name="Text 3"/>
          <p:cNvSpPr/>
          <p:nvPr/>
        </p:nvSpPr>
        <p:spPr>
          <a:xfrm>
            <a:off x="762000" y="4152007"/>
            <a:ext cx="68580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Manejo de malas noticias.</a:t>
            </a:r>
            <a:endParaRPr lang="en-US" sz="1800" dirty="0"/>
          </a:p>
        </p:txBody>
      </p:sp>
      <p:sp>
        <p:nvSpPr>
          <p:cNvPr id="10" name="Text 4"/>
          <p:cNvSpPr/>
          <p:nvPr/>
        </p:nvSpPr>
        <p:spPr>
          <a:xfrm>
            <a:off x="762000" y="4660553"/>
            <a:ext cx="90525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Gestión del estrés y resiliencia.</a:t>
            </a:r>
            <a:endParaRPr lang="en-US" sz="1800" dirty="0"/>
          </a:p>
        </p:txBody>
      </p:sp>
      <p:sp>
        <p:nvSpPr>
          <p:cNvPr id="11" name="Text 5"/>
          <p:cNvSpPr/>
          <p:nvPr/>
        </p:nvSpPr>
        <p:spPr>
          <a:xfrm>
            <a:off x="571500" y="5511998"/>
            <a:ext cx="112471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0EA5E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Invertir en el ser para mejorar el hacer.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3905250"/>
            <a:ext cx="4857750" cy="11715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0" y="3905250"/>
            <a:ext cx="4857750" cy="1171575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1143000" y="2162175"/>
            <a:ext cx="9906000" cy="904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563"/>
              </a:lnSpc>
              <a:buNone/>
            </a:pPr>
            <a:r>
              <a:rPr lang="en-US" sz="2850" dirty="0">
                <a:solidFill>
                  <a:srgbClr val="1E293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"La deshumanización no es un error del sistema, es el síntoma de una crisis de valores en la atención crítica."</a:t>
            </a:r>
            <a:endParaRPr lang="en-US" sz="2850" dirty="0"/>
          </a:p>
        </p:txBody>
      </p:sp>
      <p:sp>
        <p:nvSpPr>
          <p:cNvPr id="7" name="Text 1"/>
          <p:cNvSpPr/>
          <p:nvPr/>
        </p:nvSpPr>
        <p:spPr>
          <a:xfrm>
            <a:off x="60960" y="3276600"/>
            <a:ext cx="1207008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EA5E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Epidemiología de la Deshumanización Hospitalaria</a:t>
            </a:r>
            <a:endParaRPr lang="en-US" sz="1650" dirty="0"/>
          </a:p>
        </p:txBody>
      </p:sp>
      <p:sp>
        <p:nvSpPr>
          <p:cNvPr id="8" name="Text 2"/>
          <p:cNvSpPr/>
          <p:nvPr/>
        </p:nvSpPr>
        <p:spPr>
          <a:xfrm>
            <a:off x="1285875" y="4048125"/>
            <a:ext cx="45720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sz="4500" b="1" dirty="0">
                <a:solidFill>
                  <a:srgbClr val="0EA5E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85%</a:t>
            </a:r>
            <a:endParaRPr lang="en-US" sz="4500" dirty="0"/>
          </a:p>
        </p:txBody>
      </p:sp>
      <p:sp>
        <p:nvSpPr>
          <p:cNvPr id="9" name="Text 3"/>
          <p:cNvSpPr/>
          <p:nvPr/>
        </p:nvSpPr>
        <p:spPr>
          <a:xfrm>
            <a:off x="714375" y="4714875"/>
            <a:ext cx="57150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Despersonalización en UCI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6334125" y="4048125"/>
            <a:ext cx="45720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sz="4500" b="1" dirty="0">
                <a:solidFill>
                  <a:srgbClr val="0EA5E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72%</a:t>
            </a:r>
            <a:endParaRPr lang="en-US" sz="4500" dirty="0"/>
          </a:p>
        </p:txBody>
      </p:sp>
      <p:sp>
        <p:nvSpPr>
          <p:cNvPr id="11" name="Text 5"/>
          <p:cNvSpPr/>
          <p:nvPr/>
        </p:nvSpPr>
        <p:spPr>
          <a:xfrm>
            <a:off x="6334125" y="4714875"/>
            <a:ext cx="45720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Abandono Informativo</a:t>
            </a:r>
            <a:endParaRPr lang="en-US" sz="15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361432"/>
            <a:ext cx="2857500" cy="16859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3300" y="3361432"/>
            <a:ext cx="2857500" cy="1685925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304800" y="874663"/>
            <a:ext cx="137160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Epidemiología del Burnout</a:t>
            </a:r>
            <a:endParaRPr lang="en-US" sz="3600" dirty="0"/>
          </a:p>
        </p:txBody>
      </p:sp>
      <p:sp>
        <p:nvSpPr>
          <p:cNvPr id="7" name="Text 1"/>
          <p:cNvSpPr/>
          <p:nvPr/>
        </p:nvSpPr>
        <p:spPr>
          <a:xfrm>
            <a:off x="-544830" y="3609082"/>
            <a:ext cx="455676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0EA5E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45%</a:t>
            </a:r>
            <a:endParaRPr lang="en-US" sz="6900" dirty="0"/>
          </a:p>
        </p:txBody>
      </p:sp>
      <p:sp>
        <p:nvSpPr>
          <p:cNvPr id="8" name="Text 2"/>
          <p:cNvSpPr/>
          <p:nvPr/>
        </p:nvSpPr>
        <p:spPr>
          <a:xfrm>
            <a:off x="-323850" y="4580632"/>
            <a:ext cx="41148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Prevalencia en UCI</a:t>
            </a:r>
            <a:endParaRPr lang="en-US" sz="1500" dirty="0"/>
          </a:p>
        </p:txBody>
      </p:sp>
      <p:sp>
        <p:nvSpPr>
          <p:cNvPr id="9" name="Text 3"/>
          <p:cNvSpPr/>
          <p:nvPr/>
        </p:nvSpPr>
        <p:spPr>
          <a:xfrm>
            <a:off x="2693670" y="3609082"/>
            <a:ext cx="455676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0EA5E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38%</a:t>
            </a:r>
            <a:endParaRPr lang="en-US" sz="6900" dirty="0"/>
          </a:p>
        </p:txBody>
      </p:sp>
      <p:sp>
        <p:nvSpPr>
          <p:cNvPr id="10" name="Text 4"/>
          <p:cNvSpPr/>
          <p:nvPr/>
        </p:nvSpPr>
        <p:spPr>
          <a:xfrm>
            <a:off x="2228850" y="4580632"/>
            <a:ext cx="54864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Prevalencia en Urgencias</a:t>
            </a:r>
            <a:endParaRPr lang="en-US" sz="1500" dirty="0"/>
          </a:p>
        </p:txBody>
      </p:sp>
      <p:sp>
        <p:nvSpPr>
          <p:cNvPr id="11" name="Text 5"/>
          <p:cNvSpPr/>
          <p:nvPr/>
        </p:nvSpPr>
        <p:spPr>
          <a:xfrm>
            <a:off x="6781800" y="3881586"/>
            <a:ext cx="51054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El desgaste profesional impacta directamente en la seguridad del paciente y la calidad del cuidado.</a:t>
            </a:r>
            <a:endParaRPr lang="en-US" sz="1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143000" y="2588865"/>
            <a:ext cx="9906000" cy="904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563"/>
              </a:lnSpc>
              <a:buNone/>
            </a:pPr>
            <a:r>
              <a:rPr lang="en-US" sz="2850" dirty="0">
                <a:solidFill>
                  <a:srgbClr val="1E293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"Cuidar a quienes cuidan no es una opción, es una responsabilidad institucional ineludible."</a:t>
            </a:r>
            <a:endParaRPr lang="en-US" sz="2850" dirty="0"/>
          </a:p>
        </p:txBody>
      </p:sp>
      <p:sp>
        <p:nvSpPr>
          <p:cNvPr id="5" name="Text 1"/>
          <p:cNvSpPr/>
          <p:nvPr/>
        </p:nvSpPr>
        <p:spPr>
          <a:xfrm>
            <a:off x="2198370" y="3703290"/>
            <a:ext cx="779526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EF4444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Factores de Riesgo para Burnout</a:t>
            </a:r>
            <a:endParaRPr lang="en-US" sz="1650" dirty="0"/>
          </a:p>
        </p:txBody>
      </p:sp>
      <p:sp>
        <p:nvSpPr>
          <p:cNvPr id="6" name="Text 2"/>
          <p:cNvSpPr/>
          <p:nvPr/>
        </p:nvSpPr>
        <p:spPr>
          <a:xfrm>
            <a:off x="-3368040" y="4141440"/>
            <a:ext cx="189280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Sobrecarga, falta de autonomía y exposición constante al sufrimiento.</a:t>
            </a:r>
            <a:endParaRPr lang="en-US" sz="1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0500"/>
            <a:ext cx="60960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90500"/>
            <a:ext cx="6096000" cy="6858000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571500" y="1345257"/>
            <a:ext cx="4953000" cy="1009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Fatiga por Compasión</a:t>
            </a:r>
            <a:endParaRPr lang="en-US" sz="3600" dirty="0"/>
          </a:p>
        </p:txBody>
      </p:sp>
      <p:sp>
        <p:nvSpPr>
          <p:cNvPr id="7" name="Text 1"/>
          <p:cNvSpPr/>
          <p:nvPr/>
        </p:nvSpPr>
        <p:spPr>
          <a:xfrm>
            <a:off x="571500" y="2869257"/>
            <a:ext cx="49530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El costo emocional de la empatía sin límites ni herramientas de gestión.</a:t>
            </a:r>
            <a:endParaRPr lang="en-US" sz="1800" dirty="0"/>
          </a:p>
        </p:txBody>
      </p:sp>
      <p:sp>
        <p:nvSpPr>
          <p:cNvPr id="8" name="Text 2"/>
          <p:cNvSpPr/>
          <p:nvPr/>
        </p:nvSpPr>
        <p:spPr>
          <a:xfrm>
            <a:off x="762000" y="3895874"/>
            <a:ext cx="117957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Desgaste por la exposición al trauma ajeno.</a:t>
            </a:r>
            <a:endParaRPr lang="en-US" sz="1800" dirty="0"/>
          </a:p>
        </p:txBody>
      </p:sp>
      <p:sp>
        <p:nvSpPr>
          <p:cNvPr id="9" name="Text 3"/>
          <p:cNvSpPr/>
          <p:nvPr/>
        </p:nvSpPr>
        <p:spPr>
          <a:xfrm>
            <a:off x="762000" y="4404420"/>
            <a:ext cx="104241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Diferente al burnout (organizacional).</a:t>
            </a:r>
            <a:endParaRPr lang="en-US" sz="1800" dirty="0"/>
          </a:p>
        </p:txBody>
      </p:sp>
      <p:sp>
        <p:nvSpPr>
          <p:cNvPr id="10" name="Text 4"/>
          <p:cNvSpPr/>
          <p:nvPr/>
        </p:nvSpPr>
        <p:spPr>
          <a:xfrm>
            <a:off x="762000" y="4912965"/>
            <a:ext cx="115214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Requiere estrategias de higiene emocional.</a:t>
            </a:r>
            <a:endParaRPr lang="en-US" sz="1800" dirty="0"/>
          </a:p>
        </p:txBody>
      </p:sp>
      <p:sp>
        <p:nvSpPr>
          <p:cNvPr id="11" name="Text 5"/>
          <p:cNvSpPr/>
          <p:nvPr/>
        </p:nvSpPr>
        <p:spPr>
          <a:xfrm>
            <a:off x="571500" y="5764411"/>
            <a:ext cx="98755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EF4444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Protegiendo la vocación de servicio.</a:t>
            </a:r>
            <a:endParaRPr lang="en-US" sz="1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361432"/>
            <a:ext cx="2857500" cy="16859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3300" y="3361432"/>
            <a:ext cx="2857500" cy="1685925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304800" y="874663"/>
            <a:ext cx="1158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Impacto en la Calidad</a:t>
            </a:r>
            <a:endParaRPr lang="en-US" sz="3600" dirty="0"/>
          </a:p>
        </p:txBody>
      </p:sp>
      <p:sp>
        <p:nvSpPr>
          <p:cNvPr id="7" name="Text 1"/>
          <p:cNvSpPr/>
          <p:nvPr/>
        </p:nvSpPr>
        <p:spPr>
          <a:xfrm>
            <a:off x="-1070610" y="3609082"/>
            <a:ext cx="560832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0EA5E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+25%</a:t>
            </a:r>
            <a:endParaRPr lang="en-US" sz="6900" dirty="0"/>
          </a:p>
        </p:txBody>
      </p:sp>
      <p:sp>
        <p:nvSpPr>
          <p:cNvPr id="8" name="Text 2"/>
          <p:cNvSpPr/>
          <p:nvPr/>
        </p:nvSpPr>
        <p:spPr>
          <a:xfrm>
            <a:off x="-1123950" y="4580632"/>
            <a:ext cx="57150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Riesgo de Errores Médicos</a:t>
            </a:r>
            <a:endParaRPr lang="en-US" sz="1500" dirty="0"/>
          </a:p>
        </p:txBody>
      </p:sp>
      <p:sp>
        <p:nvSpPr>
          <p:cNvPr id="9" name="Text 3"/>
          <p:cNvSpPr/>
          <p:nvPr/>
        </p:nvSpPr>
        <p:spPr>
          <a:xfrm>
            <a:off x="3569970" y="3609082"/>
            <a:ext cx="280416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0EA5E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3x</a:t>
            </a:r>
            <a:endParaRPr lang="en-US" sz="6900" dirty="0"/>
          </a:p>
        </p:txBody>
      </p:sp>
      <p:sp>
        <p:nvSpPr>
          <p:cNvPr id="10" name="Text 4"/>
          <p:cNvSpPr/>
          <p:nvPr/>
        </p:nvSpPr>
        <p:spPr>
          <a:xfrm>
            <a:off x="2000250" y="4580632"/>
            <a:ext cx="59436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Mayor Rotación de Personal</a:t>
            </a:r>
            <a:endParaRPr lang="en-US" sz="1500" dirty="0"/>
          </a:p>
        </p:txBody>
      </p:sp>
      <p:sp>
        <p:nvSpPr>
          <p:cNvPr id="11" name="Text 5"/>
          <p:cNvSpPr/>
          <p:nvPr/>
        </p:nvSpPr>
        <p:spPr>
          <a:xfrm>
            <a:off x="6781800" y="3881586"/>
            <a:ext cx="51054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Un personal agotado no puede brindar un cuidado humanizado de excelencia.</a:t>
            </a:r>
            <a:endParaRPr lang="en-US" sz="1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992" y="1855738"/>
            <a:ext cx="5839867" cy="7334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970163"/>
            <a:ext cx="5600700" cy="377353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4100" y="4067324"/>
            <a:ext cx="3048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2970163"/>
            <a:ext cx="5600700" cy="377353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86750" y="4067324"/>
            <a:ext cx="304800" cy="304800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304800" y="874663"/>
            <a:ext cx="1426464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Estrategias de Autocuidado</a:t>
            </a:r>
            <a:endParaRPr lang="en-US" sz="3600" dirty="0"/>
          </a:p>
        </p:txBody>
      </p:sp>
      <p:sp>
        <p:nvSpPr>
          <p:cNvPr id="10" name="Text 1"/>
          <p:cNvSpPr/>
          <p:nvPr/>
        </p:nvSpPr>
        <p:spPr>
          <a:xfrm>
            <a:off x="2329726" y="2046238"/>
            <a:ext cx="329184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Bienestar</a:t>
            </a:r>
            <a:endParaRPr lang="en-US" sz="2400" dirty="0"/>
          </a:p>
        </p:txBody>
      </p:sp>
      <p:sp>
        <p:nvSpPr>
          <p:cNvPr id="11" name="Text 2"/>
          <p:cNvSpPr/>
          <p:nvPr/>
        </p:nvSpPr>
        <p:spPr>
          <a:xfrm>
            <a:off x="4538767" y="2046238"/>
            <a:ext cx="3657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=</a:t>
            </a:r>
            <a:endParaRPr lang="en-US" sz="2400" dirty="0"/>
          </a:p>
        </p:txBody>
      </p:sp>
      <p:sp>
        <p:nvSpPr>
          <p:cNvPr id="12" name="Text 3"/>
          <p:cNvSpPr/>
          <p:nvPr/>
        </p:nvSpPr>
        <p:spPr>
          <a:xfrm>
            <a:off x="3642449" y="2046238"/>
            <a:ext cx="40233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Mindfulness</a:t>
            </a:r>
            <a:endParaRPr lang="en-US" sz="2400" dirty="0"/>
          </a:p>
        </p:txBody>
      </p:sp>
      <p:sp>
        <p:nvSpPr>
          <p:cNvPr id="13" name="Text 4"/>
          <p:cNvSpPr/>
          <p:nvPr/>
        </p:nvSpPr>
        <p:spPr>
          <a:xfrm>
            <a:off x="6386914" y="2046238"/>
            <a:ext cx="3657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+</a:t>
            </a:r>
            <a:endParaRPr lang="en-US" sz="2400" dirty="0"/>
          </a:p>
        </p:txBody>
      </p:sp>
      <p:sp>
        <p:nvSpPr>
          <p:cNvPr id="14" name="Text 5"/>
          <p:cNvSpPr/>
          <p:nvPr/>
        </p:nvSpPr>
        <p:spPr>
          <a:xfrm>
            <a:off x="5925726" y="2046238"/>
            <a:ext cx="256032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Límites</a:t>
            </a:r>
            <a:endParaRPr lang="en-US" sz="2400" dirty="0"/>
          </a:p>
        </p:txBody>
      </p:sp>
      <p:sp>
        <p:nvSpPr>
          <p:cNvPr id="15" name="Text 6"/>
          <p:cNvSpPr/>
          <p:nvPr/>
        </p:nvSpPr>
        <p:spPr>
          <a:xfrm>
            <a:off x="7642280" y="2046238"/>
            <a:ext cx="3657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+</a:t>
            </a:r>
            <a:endParaRPr lang="en-US" sz="2400" dirty="0"/>
          </a:p>
        </p:txBody>
      </p:sp>
      <p:sp>
        <p:nvSpPr>
          <p:cNvPr id="16" name="Text 7"/>
          <p:cNvSpPr/>
          <p:nvPr/>
        </p:nvSpPr>
        <p:spPr>
          <a:xfrm>
            <a:off x="7496101" y="2046238"/>
            <a:ext cx="18288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Apoyo</a:t>
            </a:r>
            <a:endParaRPr lang="en-US" sz="2400" dirty="0"/>
          </a:p>
        </p:txBody>
      </p:sp>
      <p:sp>
        <p:nvSpPr>
          <p:cNvPr id="17" name="Text 8"/>
          <p:cNvSpPr/>
          <p:nvPr/>
        </p:nvSpPr>
        <p:spPr>
          <a:xfrm>
            <a:off x="685800" y="4029224"/>
            <a:ext cx="48387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 Individual</a:t>
            </a:r>
            <a:endParaRPr lang="en-US" sz="2400" dirty="0"/>
          </a:p>
        </p:txBody>
      </p:sp>
      <p:sp>
        <p:nvSpPr>
          <p:cNvPr id="18" name="Text 9"/>
          <p:cNvSpPr/>
          <p:nvPr/>
        </p:nvSpPr>
        <p:spPr>
          <a:xfrm>
            <a:off x="685800" y="4810274"/>
            <a:ext cx="4838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Ejercicio, descanso y técnicas de desconexión digital.</a:t>
            </a:r>
            <a:endParaRPr lang="en-US" sz="1800" dirty="0"/>
          </a:p>
        </p:txBody>
      </p:sp>
      <p:sp>
        <p:nvSpPr>
          <p:cNvPr id="19" name="Text 10"/>
          <p:cNvSpPr/>
          <p:nvPr/>
        </p:nvSpPr>
        <p:spPr>
          <a:xfrm>
            <a:off x="6667500" y="4029224"/>
            <a:ext cx="48387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 </a:t>
            </a:r>
            <a:r>
              <a:rPr lang="en-US" sz="2400" b="1" dirty="0" err="1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Emocional</a:t>
            </a:r>
            <a:endParaRPr lang="en-US" sz="2400" dirty="0"/>
          </a:p>
        </p:txBody>
      </p:sp>
      <p:sp>
        <p:nvSpPr>
          <p:cNvPr id="20" name="Text 11"/>
          <p:cNvSpPr/>
          <p:nvPr/>
        </p:nvSpPr>
        <p:spPr>
          <a:xfrm>
            <a:off x="6667500" y="4810274"/>
            <a:ext cx="4838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Reconocer y validar las propias emociones ante la muerte.</a:t>
            </a:r>
            <a:endParaRPr lang="en-US" sz="1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2150" y="4264372"/>
            <a:ext cx="647700" cy="5715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-1333500" y="2014686"/>
            <a:ext cx="14859000" cy="1057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7500" b="1" dirty="0">
                <a:solidFill>
                  <a:srgbClr val="BC84EE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¿Resiliencia?</a:t>
            </a:r>
            <a:endParaRPr lang="en-US" sz="7500" dirty="0"/>
          </a:p>
        </p:txBody>
      </p:sp>
      <p:sp>
        <p:nvSpPr>
          <p:cNvPr id="6" name="Text 1"/>
          <p:cNvSpPr/>
          <p:nvPr/>
        </p:nvSpPr>
        <p:spPr>
          <a:xfrm>
            <a:off x="792480" y="3376761"/>
            <a:ext cx="1060704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840"/>
              </a:lnSpc>
              <a:buNone/>
            </a:pPr>
            <a:r>
              <a:rPr lang="en-US" sz="2400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Afrontamiento del Sufrimiento</a:t>
            </a:r>
            <a:endParaRPr lang="en-US" sz="2400" dirty="0"/>
          </a:p>
        </p:txBody>
      </p:sp>
      <p:sp>
        <p:nvSpPr>
          <p:cNvPr id="7" name="Text 2"/>
          <p:cNvSpPr/>
          <p:nvPr/>
        </p:nvSpPr>
        <p:spPr>
          <a:xfrm>
            <a:off x="2286000" y="5093047"/>
            <a:ext cx="76200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Capacidad de recuperarse ante situaciones críticas manteniendo la integridad y la compasión.</a:t>
            </a:r>
            <a:endParaRPr lang="en-US" sz="1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2150" y="4264372"/>
            <a:ext cx="647700" cy="5715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-190500" y="2014686"/>
            <a:ext cx="12573000" cy="1057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7500" b="1" dirty="0">
                <a:solidFill>
                  <a:srgbClr val="BC84EE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¿Programas?</a:t>
            </a:r>
            <a:endParaRPr lang="en-US" sz="7500" dirty="0"/>
          </a:p>
        </p:txBody>
      </p:sp>
      <p:sp>
        <p:nvSpPr>
          <p:cNvPr id="6" name="Text 1"/>
          <p:cNvSpPr/>
          <p:nvPr/>
        </p:nvSpPr>
        <p:spPr>
          <a:xfrm>
            <a:off x="1889760" y="3376761"/>
            <a:ext cx="841248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840"/>
              </a:lnSpc>
              <a:buNone/>
            </a:pPr>
            <a:r>
              <a:rPr lang="en-US" sz="2400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Bienestar Institucional</a:t>
            </a:r>
            <a:endParaRPr lang="en-US" sz="2400" dirty="0"/>
          </a:p>
        </p:txBody>
      </p:sp>
      <p:sp>
        <p:nvSpPr>
          <p:cNvPr id="7" name="Text 2"/>
          <p:cNvSpPr/>
          <p:nvPr/>
        </p:nvSpPr>
        <p:spPr>
          <a:xfrm>
            <a:off x="2286000" y="5093047"/>
            <a:ext cx="76200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Grupos de apoyo, asesoría psicológica y espacios de descompresión física en el hospital.</a:t>
            </a:r>
            <a:endParaRPr lang="en-US" sz="1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8375" y="3427363"/>
            <a:ext cx="314325" cy="2476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8375" y="3964484"/>
            <a:ext cx="314325" cy="2476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8375" y="4501604"/>
            <a:ext cx="276225" cy="24765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158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Schwartz Rounds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2676525" y="3398788"/>
            <a:ext cx="20181824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Reflexión Colectiva: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Espacios para compartir el impacto emocional del trabajo.</a:t>
            </a:r>
            <a:endParaRPr lang="en-US" sz="1800" dirty="0"/>
          </a:p>
        </p:txBody>
      </p:sp>
      <p:sp>
        <p:nvSpPr>
          <p:cNvPr id="9" name="Text 2"/>
          <p:cNvSpPr/>
          <p:nvPr/>
        </p:nvSpPr>
        <p:spPr>
          <a:xfrm>
            <a:off x="2676525" y="3935909"/>
            <a:ext cx="18370635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Vulnerabilidad: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Validar que los profesionales también sienten y sufren.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2676525" y="4473029"/>
            <a:ext cx="16041963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Conexión: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Fortalecer el espíritu de equipo y la empatía mutua.</a:t>
            </a:r>
            <a:endParaRPr lang="en-US" sz="1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143000" y="2938463"/>
            <a:ext cx="9906000" cy="904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563"/>
              </a:lnSpc>
              <a:buNone/>
            </a:pPr>
            <a:r>
              <a:rPr lang="en-US" sz="2850" dirty="0">
                <a:solidFill>
                  <a:srgbClr val="1E293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"El debriefing post-evento crítico no es un lujo, es una herramienta de supervivencia emocional para el equipo."</a:t>
            </a:r>
            <a:endParaRPr lang="en-US" sz="2850" dirty="0"/>
          </a:p>
        </p:txBody>
      </p:sp>
      <p:sp>
        <p:nvSpPr>
          <p:cNvPr id="5" name="Text 1"/>
          <p:cNvSpPr/>
          <p:nvPr/>
        </p:nvSpPr>
        <p:spPr>
          <a:xfrm>
            <a:off x="1569720" y="4052888"/>
            <a:ext cx="905256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64748B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Procesamiento de Eventos Traumáticos</a:t>
            </a:r>
            <a:endParaRPr lang="en-US" sz="16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2941320" y="2787551"/>
            <a:ext cx="63093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EQUILIBRIO VIDA-TRABAJO</a:t>
            </a:r>
            <a:endParaRPr lang="en-US" sz="1800" dirty="0"/>
          </a:p>
        </p:txBody>
      </p:sp>
      <p:sp>
        <p:nvSpPr>
          <p:cNvPr id="5" name="Text 1"/>
          <p:cNvSpPr/>
          <p:nvPr/>
        </p:nvSpPr>
        <p:spPr>
          <a:xfrm>
            <a:off x="3627120" y="3467546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Límites Saludables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-5425440" y="4085779"/>
            <a:ext cx="230428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Mantener una vida personal plena es la mejor defensa contra el desgaste profesional.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8763" y="3427363"/>
            <a:ext cx="314325" cy="2476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8763" y="4501604"/>
            <a:ext cx="190500" cy="247650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304800" y="874663"/>
            <a:ext cx="1426464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Marco Normativo Colombiano</a:t>
            </a:r>
            <a:endParaRPr lang="en-US" sz="3600" dirty="0"/>
          </a:p>
        </p:txBody>
      </p:sp>
      <p:sp>
        <p:nvSpPr>
          <p:cNvPr id="7" name="Text 1"/>
          <p:cNvSpPr/>
          <p:nvPr/>
        </p:nvSpPr>
        <p:spPr>
          <a:xfrm>
            <a:off x="1966912" y="3398788"/>
            <a:ext cx="25855018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Resolución 13437 (1991):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Establece los Comités de Ética Hospitalaria y derechos del paciente.</a:t>
            </a:r>
            <a:endParaRPr lang="en-US" sz="1800" dirty="0"/>
          </a:p>
        </p:txBody>
      </p:sp>
      <p:sp>
        <p:nvSpPr>
          <p:cNvPr id="8" name="Text 2"/>
          <p:cNvSpPr/>
          <p:nvPr/>
        </p:nvSpPr>
        <p:spPr>
          <a:xfrm>
            <a:off x="1966912" y="3935909"/>
            <a:ext cx="20457674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Decreto 1011 (2006):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Sistema Obligatorio de Garantía de Calidad en Salud.</a:t>
            </a:r>
            <a:endParaRPr lang="en-US" sz="1800" dirty="0"/>
          </a:p>
        </p:txBody>
      </p:sp>
      <p:sp>
        <p:nvSpPr>
          <p:cNvPr id="9" name="Text 3"/>
          <p:cNvSpPr/>
          <p:nvPr/>
        </p:nvSpPr>
        <p:spPr>
          <a:xfrm>
            <a:off x="1966912" y="4473029"/>
            <a:ext cx="22982238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Lineamientos MinSalud: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Ejes transversales para la humanización del cuidado hospitalario.</a:t>
            </a:r>
            <a:endParaRPr lang="en-US" sz="1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115592"/>
            <a:ext cx="3683050" cy="417760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675" y="2258467"/>
            <a:ext cx="3397300" cy="23812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675" y="2258467"/>
            <a:ext cx="3397300" cy="23812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4550" y="2115592"/>
            <a:ext cx="3683050" cy="417760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97425" y="2258467"/>
            <a:ext cx="3397300" cy="23812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97425" y="2258467"/>
            <a:ext cx="3397300" cy="2381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04299" y="2115592"/>
            <a:ext cx="3683050" cy="417760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47174" y="2258467"/>
            <a:ext cx="3397300" cy="23812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47174" y="2258467"/>
            <a:ext cx="3397300" cy="238125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304800" y="874663"/>
            <a:ext cx="1481328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Medición de la Humanización</a:t>
            </a:r>
            <a:endParaRPr lang="en-US" sz="3600" dirty="0"/>
          </a:p>
        </p:txBody>
      </p:sp>
      <p:sp>
        <p:nvSpPr>
          <p:cNvPr id="14" name="Text 1"/>
          <p:cNvSpPr/>
          <p:nvPr/>
        </p:nvSpPr>
        <p:spPr>
          <a:xfrm>
            <a:off x="1498550" y="4915942"/>
            <a:ext cx="36576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Percepción</a:t>
            </a:r>
            <a:endParaRPr lang="en-US" sz="2400" dirty="0"/>
          </a:p>
        </p:txBody>
      </p:sp>
      <p:sp>
        <p:nvSpPr>
          <p:cNvPr id="15" name="Text 2"/>
          <p:cNvSpPr/>
          <p:nvPr/>
        </p:nvSpPr>
        <p:spPr>
          <a:xfrm>
            <a:off x="447675" y="5601742"/>
            <a:ext cx="33973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Escalas validadas (PDRQ-9, CARE) para pacientes.</a:t>
            </a:r>
            <a:endParaRPr lang="en-US" sz="1350" dirty="0"/>
          </a:p>
        </p:txBody>
      </p:sp>
      <p:sp>
        <p:nvSpPr>
          <p:cNvPr id="16" name="Text 3"/>
          <p:cNvSpPr/>
          <p:nvPr/>
        </p:nvSpPr>
        <p:spPr>
          <a:xfrm>
            <a:off x="5381625" y="4915942"/>
            <a:ext cx="438912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Satisfacción</a:t>
            </a:r>
            <a:endParaRPr lang="en-US" sz="2400" dirty="0"/>
          </a:p>
        </p:txBody>
      </p:sp>
      <p:sp>
        <p:nvSpPr>
          <p:cNvPr id="17" name="Text 4"/>
          <p:cNvSpPr/>
          <p:nvPr/>
        </p:nvSpPr>
        <p:spPr>
          <a:xfrm>
            <a:off x="1261110" y="5601742"/>
            <a:ext cx="966978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Encuestas a familias sobre trato e información.</a:t>
            </a:r>
            <a:endParaRPr lang="en-US" sz="1350" dirty="0"/>
          </a:p>
        </p:txBody>
      </p:sp>
      <p:sp>
        <p:nvSpPr>
          <p:cNvPr id="18" name="Text 5"/>
          <p:cNvSpPr/>
          <p:nvPr/>
        </p:nvSpPr>
        <p:spPr>
          <a:xfrm>
            <a:off x="9350425" y="4915942"/>
            <a:ext cx="40233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Indicadores</a:t>
            </a:r>
            <a:endParaRPr lang="en-US" sz="2400" dirty="0"/>
          </a:p>
        </p:txBody>
      </p:sp>
      <p:sp>
        <p:nvSpPr>
          <p:cNvPr id="19" name="Text 6"/>
          <p:cNvSpPr/>
          <p:nvPr/>
        </p:nvSpPr>
        <p:spPr>
          <a:xfrm>
            <a:off x="5519470" y="5601742"/>
            <a:ext cx="90525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Tiempos de respuesta y rotación de personal.</a:t>
            </a:r>
            <a:endParaRPr lang="en-US" sz="135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9068" y="1855738"/>
            <a:ext cx="6633865" cy="7334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970163"/>
            <a:ext cx="5600700" cy="377353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4588" y="4067324"/>
            <a:ext cx="3048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2970163"/>
            <a:ext cx="5600700" cy="377353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7263" y="4067324"/>
            <a:ext cx="342900" cy="304800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304800" y="874663"/>
            <a:ext cx="1158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Calidad Humanizada</a:t>
            </a:r>
            <a:endParaRPr lang="en-US" sz="3600" dirty="0"/>
          </a:p>
        </p:txBody>
      </p:sp>
      <p:sp>
        <p:nvSpPr>
          <p:cNvPr id="10" name="Text 1"/>
          <p:cNvSpPr/>
          <p:nvPr/>
        </p:nvSpPr>
        <p:spPr>
          <a:xfrm>
            <a:off x="1842790" y="2046238"/>
            <a:ext cx="36576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Excelencia</a:t>
            </a:r>
            <a:endParaRPr lang="en-US" sz="2400" dirty="0"/>
          </a:p>
        </p:txBody>
      </p:sp>
      <p:sp>
        <p:nvSpPr>
          <p:cNvPr id="11" name="Text 2"/>
          <p:cNvSpPr/>
          <p:nvPr/>
        </p:nvSpPr>
        <p:spPr>
          <a:xfrm>
            <a:off x="4327580" y="2046238"/>
            <a:ext cx="3657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=</a:t>
            </a:r>
            <a:endParaRPr lang="en-US" sz="2400" dirty="0"/>
          </a:p>
        </p:txBody>
      </p:sp>
      <p:sp>
        <p:nvSpPr>
          <p:cNvPr id="12" name="Text 3"/>
          <p:cNvSpPr/>
          <p:nvPr/>
        </p:nvSpPr>
        <p:spPr>
          <a:xfrm>
            <a:off x="3652957" y="2046238"/>
            <a:ext cx="329184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Seguridad</a:t>
            </a:r>
            <a:endParaRPr lang="en-US" sz="2400" dirty="0"/>
          </a:p>
        </p:txBody>
      </p:sp>
      <p:sp>
        <p:nvSpPr>
          <p:cNvPr id="13" name="Text 4"/>
          <p:cNvSpPr/>
          <p:nvPr/>
        </p:nvSpPr>
        <p:spPr>
          <a:xfrm>
            <a:off x="5887596" y="2046238"/>
            <a:ext cx="3657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+</a:t>
            </a:r>
            <a:endParaRPr lang="en-US" sz="2400" dirty="0"/>
          </a:p>
        </p:txBody>
      </p:sp>
      <p:sp>
        <p:nvSpPr>
          <p:cNvPr id="14" name="Text 5"/>
          <p:cNvSpPr/>
          <p:nvPr/>
        </p:nvSpPr>
        <p:spPr>
          <a:xfrm>
            <a:off x="5029795" y="2046238"/>
            <a:ext cx="36576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Eficiencia</a:t>
            </a:r>
            <a:endParaRPr lang="en-US" sz="2400" dirty="0"/>
          </a:p>
        </p:txBody>
      </p:sp>
      <p:sp>
        <p:nvSpPr>
          <p:cNvPr id="15" name="Text 6"/>
          <p:cNvSpPr/>
          <p:nvPr/>
        </p:nvSpPr>
        <p:spPr>
          <a:xfrm>
            <a:off x="7447017" y="2046238"/>
            <a:ext cx="3657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+</a:t>
            </a:r>
            <a:endParaRPr lang="en-US" sz="2400" dirty="0"/>
          </a:p>
        </p:txBody>
      </p:sp>
      <p:sp>
        <p:nvSpPr>
          <p:cNvPr id="16" name="Text 7"/>
          <p:cNvSpPr/>
          <p:nvPr/>
        </p:nvSpPr>
        <p:spPr>
          <a:xfrm>
            <a:off x="6865486" y="2046238"/>
            <a:ext cx="329184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Humanidad</a:t>
            </a:r>
            <a:endParaRPr lang="en-US" sz="2400" dirty="0"/>
          </a:p>
        </p:txBody>
      </p:sp>
      <p:sp>
        <p:nvSpPr>
          <p:cNvPr id="17" name="Text 8"/>
          <p:cNvSpPr/>
          <p:nvPr/>
        </p:nvSpPr>
        <p:spPr>
          <a:xfrm>
            <a:off x="685800" y="4029224"/>
            <a:ext cx="48387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 </a:t>
            </a:r>
            <a:r>
              <a:rPr lang="en-US" sz="2400" b="1" dirty="0" err="1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Métricas</a:t>
            </a:r>
            <a:endParaRPr lang="en-US" sz="2400" dirty="0"/>
          </a:p>
        </p:txBody>
      </p:sp>
      <p:sp>
        <p:nvSpPr>
          <p:cNvPr id="18" name="Text 9"/>
          <p:cNvSpPr/>
          <p:nvPr/>
        </p:nvSpPr>
        <p:spPr>
          <a:xfrm>
            <a:off x="685800" y="4810274"/>
            <a:ext cx="4838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Reducción de eventos adversos mediante mejor comunicación.</a:t>
            </a:r>
            <a:endParaRPr lang="en-US" sz="1800" dirty="0"/>
          </a:p>
        </p:txBody>
      </p:sp>
      <p:sp>
        <p:nvSpPr>
          <p:cNvPr id="19" name="Text 10"/>
          <p:cNvSpPr/>
          <p:nvPr/>
        </p:nvSpPr>
        <p:spPr>
          <a:xfrm>
            <a:off x="6667500" y="4029224"/>
            <a:ext cx="48387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EC489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     Valor</a:t>
            </a:r>
            <a:endParaRPr lang="en-US" sz="2400" dirty="0"/>
          </a:p>
        </p:txBody>
      </p:sp>
      <p:sp>
        <p:nvSpPr>
          <p:cNvPr id="20" name="Text 11"/>
          <p:cNvSpPr/>
          <p:nvPr/>
        </p:nvSpPr>
        <p:spPr>
          <a:xfrm>
            <a:off x="6667500" y="4810274"/>
            <a:ext cx="4838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La experiencia del paciente como indicador de éxito clínico.</a:t>
            </a:r>
            <a:endParaRPr lang="en-US" sz="1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115592"/>
            <a:ext cx="3683050" cy="417760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675" y="2258467"/>
            <a:ext cx="3397300" cy="23812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675" y="2258467"/>
            <a:ext cx="3397300" cy="23812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4550" y="2115592"/>
            <a:ext cx="3683050" cy="417760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97425" y="2258467"/>
            <a:ext cx="3397300" cy="23812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97425" y="2258467"/>
            <a:ext cx="3397300" cy="2381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04299" y="2115592"/>
            <a:ext cx="3683050" cy="417760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47174" y="2258467"/>
            <a:ext cx="3397300" cy="23812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47174" y="2258467"/>
            <a:ext cx="3397300" cy="238125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304800" y="874663"/>
            <a:ext cx="137160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Tecnología y Humanización</a:t>
            </a:r>
            <a:endParaRPr lang="en-US" sz="3600" dirty="0"/>
          </a:p>
        </p:txBody>
      </p:sp>
      <p:sp>
        <p:nvSpPr>
          <p:cNvPr id="14" name="Text 1"/>
          <p:cNvSpPr/>
          <p:nvPr/>
        </p:nvSpPr>
        <p:spPr>
          <a:xfrm>
            <a:off x="1303288" y="4915942"/>
            <a:ext cx="40233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Complemento</a:t>
            </a:r>
            <a:endParaRPr lang="en-US" sz="2400" dirty="0"/>
          </a:p>
        </p:txBody>
      </p:sp>
      <p:sp>
        <p:nvSpPr>
          <p:cNvPr id="15" name="Text 2"/>
          <p:cNvSpPr/>
          <p:nvPr/>
        </p:nvSpPr>
        <p:spPr>
          <a:xfrm>
            <a:off x="-2585770" y="5601742"/>
            <a:ext cx="946404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La tecnología al servicio del contacto humano.</a:t>
            </a:r>
            <a:endParaRPr lang="en-US" sz="1350" dirty="0"/>
          </a:p>
        </p:txBody>
      </p:sp>
      <p:sp>
        <p:nvSpPr>
          <p:cNvPr id="16" name="Text 3"/>
          <p:cNvSpPr/>
          <p:nvPr/>
        </p:nvSpPr>
        <p:spPr>
          <a:xfrm>
            <a:off x="5133975" y="4915942"/>
            <a:ext cx="58521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Cercanía Digital</a:t>
            </a:r>
            <a:endParaRPr lang="en-US" sz="2400" dirty="0"/>
          </a:p>
        </p:txBody>
      </p:sp>
      <p:sp>
        <p:nvSpPr>
          <p:cNvPr id="17" name="Text 4"/>
          <p:cNvSpPr/>
          <p:nvPr/>
        </p:nvSpPr>
        <p:spPr>
          <a:xfrm>
            <a:off x="1672590" y="5601742"/>
            <a:ext cx="88468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Mantener la empatía en consultas virtuales.</a:t>
            </a:r>
            <a:endParaRPr lang="en-US" sz="1350" dirty="0"/>
          </a:p>
        </p:txBody>
      </p:sp>
      <p:sp>
        <p:nvSpPr>
          <p:cNvPr id="18" name="Text 5"/>
          <p:cNvSpPr/>
          <p:nvPr/>
        </p:nvSpPr>
        <p:spPr>
          <a:xfrm>
            <a:off x="9440912" y="4915942"/>
            <a:ext cx="32918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Seguridad</a:t>
            </a:r>
            <a:endParaRPr lang="en-US" sz="2400" dirty="0"/>
          </a:p>
        </p:txBody>
      </p:sp>
      <p:sp>
        <p:nvSpPr>
          <p:cNvPr id="19" name="Text 6"/>
          <p:cNvSpPr/>
          <p:nvPr/>
        </p:nvSpPr>
        <p:spPr>
          <a:xfrm>
            <a:off x="8347174" y="5601742"/>
            <a:ext cx="33973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Monitoreo que libera tiempo para el cuidado directo.</a:t>
            </a:r>
            <a:endParaRPr lang="en-US" sz="135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143000" y="2938463"/>
            <a:ext cx="9906000" cy="904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563"/>
              </a:lnSpc>
              <a:buNone/>
            </a:pPr>
            <a:r>
              <a:rPr lang="en-US" sz="2850" dirty="0">
                <a:solidFill>
                  <a:srgbClr val="1E293B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"La telemedicina no debe ser una barrera, sino un puente para llegar donde el paciente nos necesita."</a:t>
            </a:r>
            <a:endParaRPr lang="en-US" sz="2850" dirty="0"/>
          </a:p>
        </p:txBody>
      </p:sp>
      <p:sp>
        <p:nvSpPr>
          <p:cNvPr id="5" name="Text 1"/>
          <p:cNvSpPr/>
          <p:nvPr/>
        </p:nvSpPr>
        <p:spPr>
          <a:xfrm>
            <a:off x="3204210" y="4052888"/>
            <a:ext cx="578358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EA5E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Telemedicina Humanizada</a:t>
            </a:r>
            <a:endParaRPr lang="en-US" sz="165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2725" y="3427363"/>
            <a:ext cx="314325" cy="2476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2725" y="3964484"/>
            <a:ext cx="276225" cy="2476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2725" y="4501604"/>
            <a:ext cx="247650" cy="24765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158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Espacios Físicos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3190875" y="3398788"/>
            <a:ext cx="14098954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Confort: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Mobiliario adecuado para el descanso familiar.</a:t>
            </a:r>
            <a:endParaRPr lang="en-US" sz="1800" dirty="0"/>
          </a:p>
        </p:txBody>
      </p:sp>
      <p:sp>
        <p:nvSpPr>
          <p:cNvPr id="9" name="Text 2"/>
          <p:cNvSpPr/>
          <p:nvPr/>
        </p:nvSpPr>
        <p:spPr>
          <a:xfrm>
            <a:off x="3190875" y="3935909"/>
            <a:ext cx="17175089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Privacidad: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Diseño que garantiza la intimidad en momentos críticos.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3190875" y="4473029"/>
            <a:ext cx="15893366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Luz Natural: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Conexión con el exterior para reducir el delirio.</a:t>
            </a:r>
            <a:endParaRPr lang="en-US" sz="1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500" y="2942332"/>
            <a:ext cx="9525000" cy="25241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3132832"/>
            <a:ext cx="9144000" cy="21431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0" y="3132832"/>
            <a:ext cx="2989957" cy="5429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3957" y="3132832"/>
            <a:ext cx="6154043" cy="5429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0" y="3675757"/>
            <a:ext cx="2989957" cy="533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13957" y="3675757"/>
            <a:ext cx="6154043" cy="533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4000" y="4209157"/>
            <a:ext cx="2989957" cy="533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13957" y="4209157"/>
            <a:ext cx="6154043" cy="533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24000" y="4742557"/>
            <a:ext cx="2989957" cy="533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13957" y="4742557"/>
            <a:ext cx="6154043" cy="5334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304800" y="874663"/>
            <a:ext cx="1261872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Casos Clínicos: Dilemas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1676400" y="3132832"/>
            <a:ext cx="2685157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Situación</a:t>
            </a:r>
            <a:endParaRPr lang="en-US" sz="1425" dirty="0"/>
          </a:p>
        </p:txBody>
      </p:sp>
      <p:sp>
        <p:nvSpPr>
          <p:cNvPr id="16" name="Text 2"/>
          <p:cNvSpPr/>
          <p:nvPr/>
        </p:nvSpPr>
        <p:spPr>
          <a:xfrm>
            <a:off x="4666357" y="3132832"/>
            <a:ext cx="5849243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Abordaje Humanizado</a:t>
            </a:r>
            <a:endParaRPr lang="en-US" sz="1425" dirty="0"/>
          </a:p>
        </p:txBody>
      </p:sp>
      <p:sp>
        <p:nvSpPr>
          <p:cNvPr id="17" name="Text 3"/>
          <p:cNvSpPr/>
          <p:nvPr/>
        </p:nvSpPr>
        <p:spPr>
          <a:xfrm>
            <a:off x="1676400" y="3828157"/>
            <a:ext cx="34975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Negación Familiar</a:t>
            </a:r>
            <a:endParaRPr lang="en-US" sz="1350" dirty="0"/>
          </a:p>
        </p:txBody>
      </p:sp>
      <p:sp>
        <p:nvSpPr>
          <p:cNvPr id="18" name="Text 4"/>
          <p:cNvSpPr/>
          <p:nvPr/>
        </p:nvSpPr>
        <p:spPr>
          <a:xfrm>
            <a:off x="4666357" y="3675757"/>
            <a:ext cx="782200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Escucha empática y educación progresiva.</a:t>
            </a:r>
            <a:endParaRPr lang="en-US" sz="1350" dirty="0"/>
          </a:p>
        </p:txBody>
      </p:sp>
      <p:sp>
        <p:nvSpPr>
          <p:cNvPr id="19" name="Text 5"/>
          <p:cNvSpPr/>
          <p:nvPr/>
        </p:nvSpPr>
        <p:spPr>
          <a:xfrm>
            <a:off x="1676400" y="4361557"/>
            <a:ext cx="3086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Conflicto Ético</a:t>
            </a:r>
            <a:endParaRPr lang="en-US" sz="1350" dirty="0"/>
          </a:p>
        </p:txBody>
      </p:sp>
      <p:sp>
        <p:nvSpPr>
          <p:cNvPr id="20" name="Text 6"/>
          <p:cNvSpPr/>
          <p:nvPr/>
        </p:nvSpPr>
        <p:spPr>
          <a:xfrm>
            <a:off x="4666357" y="4209157"/>
            <a:ext cx="703980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Mediación del Comité de Ética y PAD.</a:t>
            </a:r>
            <a:endParaRPr lang="en-US" sz="1350" dirty="0"/>
          </a:p>
        </p:txBody>
      </p:sp>
      <p:sp>
        <p:nvSpPr>
          <p:cNvPr id="21" name="Text 7"/>
          <p:cNvSpPr/>
          <p:nvPr/>
        </p:nvSpPr>
        <p:spPr>
          <a:xfrm>
            <a:off x="1676400" y="4894957"/>
            <a:ext cx="39090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Limitación Esfuerzo</a:t>
            </a:r>
            <a:endParaRPr lang="en-US" sz="1350" dirty="0"/>
          </a:p>
        </p:txBody>
      </p:sp>
      <p:sp>
        <p:nvSpPr>
          <p:cNvPr id="22" name="Text 8"/>
          <p:cNvSpPr/>
          <p:nvPr/>
        </p:nvSpPr>
        <p:spPr>
          <a:xfrm>
            <a:off x="4666357" y="4742557"/>
            <a:ext cx="879975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Consenso interdisciplinario y apoyo al duelo.</a:t>
            </a:r>
            <a:endParaRPr lang="en-US" sz="135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361432"/>
            <a:ext cx="2857500" cy="16859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3300" y="3251895"/>
            <a:ext cx="2857500" cy="1905000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304800" y="874663"/>
            <a:ext cx="1158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Pediatría Crítica</a:t>
            </a:r>
            <a:endParaRPr lang="en-US" sz="3600" dirty="0"/>
          </a:p>
        </p:txBody>
      </p:sp>
      <p:sp>
        <p:nvSpPr>
          <p:cNvPr id="7" name="Text 1"/>
          <p:cNvSpPr/>
          <p:nvPr/>
        </p:nvSpPr>
        <p:spPr>
          <a:xfrm>
            <a:off x="-1421130" y="3609082"/>
            <a:ext cx="630936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0EA5E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24/7</a:t>
            </a:r>
            <a:endParaRPr lang="en-US" sz="6900" dirty="0"/>
          </a:p>
        </p:txBody>
      </p:sp>
      <p:sp>
        <p:nvSpPr>
          <p:cNvPr id="8" name="Text 2"/>
          <p:cNvSpPr/>
          <p:nvPr/>
        </p:nvSpPr>
        <p:spPr>
          <a:xfrm>
            <a:off x="-323850" y="4580632"/>
            <a:ext cx="411480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Presencia Parental</a:t>
            </a:r>
            <a:endParaRPr lang="en-US" sz="1500" dirty="0"/>
          </a:p>
        </p:txBody>
      </p:sp>
      <p:sp>
        <p:nvSpPr>
          <p:cNvPr id="9" name="Text 3"/>
          <p:cNvSpPr/>
          <p:nvPr/>
        </p:nvSpPr>
        <p:spPr>
          <a:xfrm>
            <a:off x="2343150" y="3499545"/>
            <a:ext cx="525780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0EA5E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Juego</a:t>
            </a:r>
            <a:endParaRPr lang="en-US" sz="6900" dirty="0"/>
          </a:p>
        </p:txBody>
      </p:sp>
      <p:sp>
        <p:nvSpPr>
          <p:cNvPr id="10" name="Text 4"/>
          <p:cNvSpPr/>
          <p:nvPr/>
        </p:nvSpPr>
        <p:spPr>
          <a:xfrm>
            <a:off x="3790950" y="4471095"/>
            <a:ext cx="2362200" cy="438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Como Herramienta Terapéutica</a:t>
            </a:r>
            <a:endParaRPr lang="en-US" sz="1500" dirty="0"/>
          </a:p>
        </p:txBody>
      </p:sp>
      <p:sp>
        <p:nvSpPr>
          <p:cNvPr id="11" name="Text 5"/>
          <p:cNvSpPr/>
          <p:nvPr/>
        </p:nvSpPr>
        <p:spPr>
          <a:xfrm>
            <a:off x="6781800" y="3881586"/>
            <a:ext cx="51054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El niño en UCI requiere un entorno adaptado que minimice el trauma y favorezca el vínculo.</a:t>
            </a:r>
            <a:endParaRPr lang="en-US" sz="18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2433638" y="2199382"/>
            <a:ext cx="7324725" cy="1828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7200"/>
              </a:lnSpc>
              <a:buNone/>
            </a:pPr>
            <a:r>
              <a:rPr lang="en-US" sz="60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Aspectos Legales
</a:t>
            </a:r>
            <a:r>
              <a:rPr lang="en-US" sz="3600" b="1" dirty="0">
                <a:solidFill>
                  <a:srgbClr val="475569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Derechos y Responsabilidades</a:t>
            </a:r>
            <a:endParaRPr lang="en-US" sz="6000" dirty="0"/>
          </a:p>
        </p:txBody>
      </p:sp>
      <p:sp>
        <p:nvSpPr>
          <p:cNvPr id="5" name="Text 1"/>
          <p:cNvSpPr/>
          <p:nvPr/>
        </p:nvSpPr>
        <p:spPr>
          <a:xfrm>
            <a:off x="60960" y="4409182"/>
            <a:ext cx="1207008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840"/>
              </a:lnSpc>
              <a:buNone/>
            </a:pPr>
            <a:r>
              <a:rPr lang="en-US" sz="2400" b="1" dirty="0">
                <a:solidFill>
                  <a:srgbClr val="1E293B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Marco Jurídico de la Humanización</a:t>
            </a:r>
            <a:endParaRPr lang="en-US" sz="24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499717"/>
            <a:ext cx="5600700" cy="340950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2299395"/>
            <a:ext cx="5600700" cy="3810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2299395"/>
            <a:ext cx="5600700" cy="3810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37160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Futuro de la Humanización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85800" y="3109317"/>
            <a:ext cx="4838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Hacia un modelo de cuidado centrado en la persona y potenciado por la innovación.</a:t>
            </a:r>
            <a:endParaRPr lang="en-US" sz="1800" dirty="0"/>
          </a:p>
        </p:txBody>
      </p:sp>
      <p:sp>
        <p:nvSpPr>
          <p:cNvPr id="9" name="Text 2"/>
          <p:cNvSpPr/>
          <p:nvPr/>
        </p:nvSpPr>
        <p:spPr>
          <a:xfrm>
            <a:off x="876300" y="3993059"/>
            <a:ext cx="112471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IA para predecir necesidades emocionales.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876300" y="4501604"/>
            <a:ext cx="106984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Realidad Virtual para manejo del dolor.</a:t>
            </a:r>
            <a:endParaRPr lang="en-US" sz="1800" dirty="0"/>
          </a:p>
        </p:txBody>
      </p:sp>
      <p:sp>
        <p:nvSpPr>
          <p:cNvPr id="11" name="Text 4"/>
          <p:cNvSpPr/>
          <p:nvPr/>
        </p:nvSpPr>
        <p:spPr>
          <a:xfrm>
            <a:off x="876300" y="5010150"/>
            <a:ext cx="128930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Hospitales diseñados como ecosistemas de salud.</a:t>
            </a:r>
            <a:endParaRPr lang="en-US" sz="18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675632"/>
            <a:ext cx="11582400" cy="30575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2866132"/>
            <a:ext cx="11201400" cy="26765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2866132"/>
            <a:ext cx="2683818" cy="5429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9118" y="2866132"/>
            <a:ext cx="1140916" cy="5429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20034" y="2866132"/>
            <a:ext cx="7376666" cy="5429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3409057"/>
            <a:ext cx="2683818" cy="533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79118" y="3409057"/>
            <a:ext cx="1140916" cy="533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20034" y="3409057"/>
            <a:ext cx="7376666" cy="533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3942457"/>
            <a:ext cx="2683818" cy="533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79118" y="3942457"/>
            <a:ext cx="1140916" cy="533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20034" y="3942457"/>
            <a:ext cx="7376666" cy="533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4475857"/>
            <a:ext cx="2683818" cy="533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79118" y="4475857"/>
            <a:ext cx="1140916" cy="533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20034" y="4475857"/>
            <a:ext cx="7376666" cy="533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5300" y="5009257"/>
            <a:ext cx="2683818" cy="533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179118" y="5009257"/>
            <a:ext cx="1140916" cy="533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20034" y="5009257"/>
            <a:ext cx="7376666" cy="5334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304800" y="874663"/>
            <a:ext cx="182880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Referencias Bibliográficas (1/3)</a:t>
            </a:r>
            <a:endParaRPr lang="en-US" sz="3600" dirty="0"/>
          </a:p>
        </p:txBody>
      </p:sp>
      <p:sp>
        <p:nvSpPr>
          <p:cNvPr id="22" name="Text 1"/>
          <p:cNvSpPr/>
          <p:nvPr/>
        </p:nvSpPr>
        <p:spPr>
          <a:xfrm>
            <a:off x="647700" y="2866132"/>
            <a:ext cx="2379018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Autor</a:t>
            </a:r>
            <a:endParaRPr lang="en-US" sz="1425" dirty="0"/>
          </a:p>
        </p:txBody>
      </p:sp>
      <p:sp>
        <p:nvSpPr>
          <p:cNvPr id="23" name="Text 2"/>
          <p:cNvSpPr/>
          <p:nvPr/>
        </p:nvSpPr>
        <p:spPr>
          <a:xfrm>
            <a:off x="3331518" y="2866132"/>
            <a:ext cx="836116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Año</a:t>
            </a:r>
            <a:endParaRPr lang="en-US" sz="1425" dirty="0"/>
          </a:p>
        </p:txBody>
      </p:sp>
      <p:sp>
        <p:nvSpPr>
          <p:cNvPr id="24" name="Text 3"/>
          <p:cNvSpPr/>
          <p:nvPr/>
        </p:nvSpPr>
        <p:spPr>
          <a:xfrm>
            <a:off x="4472434" y="2866132"/>
            <a:ext cx="7071866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Título / Fuente</a:t>
            </a:r>
            <a:endParaRPr lang="en-US" sz="1425" dirty="0"/>
          </a:p>
        </p:txBody>
      </p:sp>
      <p:sp>
        <p:nvSpPr>
          <p:cNvPr id="25" name="Text 4"/>
          <p:cNvSpPr/>
          <p:nvPr/>
        </p:nvSpPr>
        <p:spPr>
          <a:xfrm>
            <a:off x="647700" y="3409057"/>
            <a:ext cx="3282736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Alonso Babarro, A.</a:t>
            </a:r>
            <a:endParaRPr lang="en-US" sz="1350" dirty="0"/>
          </a:p>
        </p:txBody>
      </p:sp>
      <p:sp>
        <p:nvSpPr>
          <p:cNvPr id="26" name="Text 5"/>
          <p:cNvSpPr/>
          <p:nvPr/>
        </p:nvSpPr>
        <p:spPr>
          <a:xfrm>
            <a:off x="3331518" y="3409057"/>
            <a:ext cx="1005172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2023</a:t>
            </a:r>
            <a:endParaRPr lang="en-US" sz="1350" dirty="0"/>
          </a:p>
        </p:txBody>
      </p:sp>
      <p:sp>
        <p:nvSpPr>
          <p:cNvPr id="27" name="Text 6"/>
          <p:cNvSpPr/>
          <p:nvPr/>
        </p:nvSpPr>
        <p:spPr>
          <a:xfrm>
            <a:off x="4472434" y="3409057"/>
            <a:ext cx="11637097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Planificación anticipada de decisiones. Medicina Paliativa.</a:t>
            </a:r>
            <a:endParaRPr lang="en-US" sz="1350" dirty="0"/>
          </a:p>
        </p:txBody>
      </p:sp>
      <p:sp>
        <p:nvSpPr>
          <p:cNvPr id="28" name="Text 7"/>
          <p:cNvSpPr/>
          <p:nvPr/>
        </p:nvSpPr>
        <p:spPr>
          <a:xfrm>
            <a:off x="647700" y="3942457"/>
            <a:ext cx="3282736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Alonso Ruiz, M. T.</a:t>
            </a:r>
            <a:endParaRPr lang="en-US" sz="1350" dirty="0"/>
          </a:p>
        </p:txBody>
      </p:sp>
      <p:sp>
        <p:nvSpPr>
          <p:cNvPr id="29" name="Text 8"/>
          <p:cNvSpPr/>
          <p:nvPr/>
        </p:nvSpPr>
        <p:spPr>
          <a:xfrm>
            <a:off x="3331518" y="3942457"/>
            <a:ext cx="1005172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2019</a:t>
            </a:r>
            <a:endParaRPr lang="en-US" sz="1350" dirty="0"/>
          </a:p>
        </p:txBody>
      </p:sp>
      <p:sp>
        <p:nvSpPr>
          <p:cNvPr id="30" name="Text 9"/>
          <p:cNvSpPr/>
          <p:nvPr/>
        </p:nvSpPr>
        <p:spPr>
          <a:xfrm>
            <a:off x="4472434" y="3942457"/>
            <a:ext cx="8875752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Manual de Cuidados Paliativos de Extremadura.</a:t>
            </a:r>
            <a:endParaRPr lang="en-US" sz="1350" dirty="0"/>
          </a:p>
        </p:txBody>
      </p:sp>
      <p:sp>
        <p:nvSpPr>
          <p:cNvPr id="31" name="Text 10"/>
          <p:cNvSpPr/>
          <p:nvPr/>
        </p:nvSpPr>
        <p:spPr>
          <a:xfrm>
            <a:off x="647700" y="4475857"/>
            <a:ext cx="346511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Benítez Rosario, M.</a:t>
            </a:r>
            <a:endParaRPr lang="en-US" sz="1350" dirty="0"/>
          </a:p>
        </p:txBody>
      </p:sp>
      <p:sp>
        <p:nvSpPr>
          <p:cNvPr id="32" name="Text 11"/>
          <p:cNvSpPr/>
          <p:nvPr/>
        </p:nvSpPr>
        <p:spPr>
          <a:xfrm>
            <a:off x="3331518" y="4475857"/>
            <a:ext cx="1005172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2023</a:t>
            </a:r>
            <a:endParaRPr lang="en-US" sz="1350" dirty="0"/>
          </a:p>
        </p:txBody>
      </p:sp>
      <p:sp>
        <p:nvSpPr>
          <p:cNvPr id="33" name="Text 12"/>
          <p:cNvSpPr/>
          <p:nvPr/>
        </p:nvSpPr>
        <p:spPr>
          <a:xfrm>
            <a:off x="4472434" y="4475857"/>
            <a:ext cx="9664708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Protocolos de tratamiento en cuidados paliativos.</a:t>
            </a:r>
            <a:endParaRPr lang="en-US" sz="1350" dirty="0"/>
          </a:p>
        </p:txBody>
      </p:sp>
      <p:sp>
        <p:nvSpPr>
          <p:cNvPr id="34" name="Text 13"/>
          <p:cNvSpPr/>
          <p:nvPr/>
        </p:nvSpPr>
        <p:spPr>
          <a:xfrm>
            <a:off x="647700" y="5009257"/>
            <a:ext cx="2379018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Bramati, P.</a:t>
            </a:r>
            <a:endParaRPr lang="en-US" sz="1350" dirty="0"/>
          </a:p>
        </p:txBody>
      </p:sp>
      <p:sp>
        <p:nvSpPr>
          <p:cNvPr id="35" name="Text 14"/>
          <p:cNvSpPr/>
          <p:nvPr/>
        </p:nvSpPr>
        <p:spPr>
          <a:xfrm>
            <a:off x="3331518" y="5009257"/>
            <a:ext cx="1005172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2021</a:t>
            </a:r>
            <a:endParaRPr lang="en-US" sz="1350" dirty="0"/>
          </a:p>
        </p:txBody>
      </p:sp>
      <p:sp>
        <p:nvSpPr>
          <p:cNvPr id="36" name="Text 15"/>
          <p:cNvSpPr/>
          <p:nvPr/>
        </p:nvSpPr>
        <p:spPr>
          <a:xfrm>
            <a:off x="4472434" y="5009257"/>
            <a:ext cx="8875752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Delirium in Palliative Care. Cancers (Basel).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942332"/>
            <a:ext cx="11582400" cy="25241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3132832"/>
            <a:ext cx="11201400" cy="21431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3132832"/>
            <a:ext cx="2336453" cy="5429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31753" y="3132832"/>
            <a:ext cx="3796754" cy="5429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28507" y="3132832"/>
            <a:ext cx="5068193" cy="5429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3675757"/>
            <a:ext cx="2336453" cy="533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31753" y="3675757"/>
            <a:ext cx="3796754" cy="533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28507" y="3675757"/>
            <a:ext cx="5068193" cy="533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4209157"/>
            <a:ext cx="2336453" cy="533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31753" y="4209157"/>
            <a:ext cx="3796754" cy="533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28507" y="4209157"/>
            <a:ext cx="5068193" cy="533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5300" y="4742557"/>
            <a:ext cx="2336453" cy="533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831753" y="4742557"/>
            <a:ext cx="3796754" cy="533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28507" y="4742557"/>
            <a:ext cx="5068193" cy="53340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304800" y="874663"/>
            <a:ext cx="1920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Proyecto HUCI: Transformando la UCI</a:t>
            </a:r>
            <a:endParaRPr lang="en-US" sz="3600" dirty="0"/>
          </a:p>
        </p:txBody>
      </p:sp>
      <p:sp>
        <p:nvSpPr>
          <p:cNvPr id="19" name="Text 1"/>
          <p:cNvSpPr/>
          <p:nvPr/>
        </p:nvSpPr>
        <p:spPr>
          <a:xfrm>
            <a:off x="647700" y="3132832"/>
            <a:ext cx="2031653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Estrategia</a:t>
            </a:r>
            <a:endParaRPr lang="en-US" sz="1425" dirty="0"/>
          </a:p>
        </p:txBody>
      </p:sp>
      <p:sp>
        <p:nvSpPr>
          <p:cNvPr id="20" name="Text 2"/>
          <p:cNvSpPr/>
          <p:nvPr/>
        </p:nvSpPr>
        <p:spPr>
          <a:xfrm>
            <a:off x="2984153" y="3132832"/>
            <a:ext cx="3491954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Acción Clave</a:t>
            </a:r>
            <a:endParaRPr lang="en-US" sz="1425" dirty="0"/>
          </a:p>
        </p:txBody>
      </p:sp>
      <p:sp>
        <p:nvSpPr>
          <p:cNvPr id="21" name="Text 3"/>
          <p:cNvSpPr/>
          <p:nvPr/>
        </p:nvSpPr>
        <p:spPr>
          <a:xfrm>
            <a:off x="6780907" y="3132832"/>
            <a:ext cx="4763393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Impacto Esperado</a:t>
            </a:r>
            <a:endParaRPr lang="en-US" sz="1425" dirty="0"/>
          </a:p>
        </p:txBody>
      </p:sp>
      <p:sp>
        <p:nvSpPr>
          <p:cNvPr id="22" name="Text 4"/>
          <p:cNvSpPr/>
          <p:nvPr/>
        </p:nvSpPr>
        <p:spPr>
          <a:xfrm>
            <a:off x="647700" y="3828157"/>
            <a:ext cx="24688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Flexibilidad</a:t>
            </a:r>
            <a:endParaRPr lang="en-US" sz="1350" dirty="0"/>
          </a:p>
        </p:txBody>
      </p:sp>
      <p:sp>
        <p:nvSpPr>
          <p:cNvPr id="23" name="Text 5"/>
          <p:cNvSpPr/>
          <p:nvPr/>
        </p:nvSpPr>
        <p:spPr>
          <a:xfrm>
            <a:off x="2984153" y="3675757"/>
            <a:ext cx="510903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Horarios de visita abiertos</a:t>
            </a:r>
            <a:endParaRPr lang="en-US" sz="1350" dirty="0"/>
          </a:p>
        </p:txBody>
      </p:sp>
      <p:sp>
        <p:nvSpPr>
          <p:cNvPr id="24" name="Text 6"/>
          <p:cNvSpPr/>
          <p:nvPr/>
        </p:nvSpPr>
        <p:spPr>
          <a:xfrm>
            <a:off x="6780907" y="3675757"/>
            <a:ext cx="5994372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Reducción de ansiedad y delirio</a:t>
            </a:r>
            <a:endParaRPr lang="en-US" sz="1350" dirty="0"/>
          </a:p>
        </p:txBody>
      </p:sp>
      <p:sp>
        <p:nvSpPr>
          <p:cNvPr id="25" name="Text 7"/>
          <p:cNvSpPr/>
          <p:nvPr/>
        </p:nvSpPr>
        <p:spPr>
          <a:xfrm>
            <a:off x="647700" y="4361557"/>
            <a:ext cx="24688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Comunicación</a:t>
            </a:r>
            <a:endParaRPr lang="en-US" sz="1350" dirty="0"/>
          </a:p>
        </p:txBody>
      </p:sp>
      <p:sp>
        <p:nvSpPr>
          <p:cNvPr id="26" name="Text 8"/>
          <p:cNvSpPr/>
          <p:nvPr/>
        </p:nvSpPr>
        <p:spPr>
          <a:xfrm>
            <a:off x="2984153" y="4209157"/>
            <a:ext cx="454136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Escucha activa y empatía</a:t>
            </a:r>
            <a:endParaRPr lang="en-US" sz="1350" dirty="0"/>
          </a:p>
        </p:txBody>
      </p:sp>
      <p:sp>
        <p:nvSpPr>
          <p:cNvPr id="27" name="Text 9"/>
          <p:cNvSpPr/>
          <p:nvPr/>
        </p:nvSpPr>
        <p:spPr>
          <a:xfrm>
            <a:off x="6780907" y="4209157"/>
            <a:ext cx="6381106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Confianza paciente-familia-equipo</a:t>
            </a:r>
            <a:endParaRPr lang="en-US" sz="1350" dirty="0"/>
          </a:p>
        </p:txBody>
      </p:sp>
      <p:sp>
        <p:nvSpPr>
          <p:cNvPr id="28" name="Text 10"/>
          <p:cNvSpPr/>
          <p:nvPr/>
        </p:nvSpPr>
        <p:spPr>
          <a:xfrm>
            <a:off x="647700" y="4894957"/>
            <a:ext cx="1645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Ambiente</a:t>
            </a:r>
            <a:endParaRPr lang="en-US" sz="1350" dirty="0"/>
          </a:p>
        </p:txBody>
      </p:sp>
      <p:sp>
        <p:nvSpPr>
          <p:cNvPr id="29" name="Text 11"/>
          <p:cNvSpPr/>
          <p:nvPr/>
        </p:nvSpPr>
        <p:spPr>
          <a:xfrm>
            <a:off x="2984153" y="4742557"/>
            <a:ext cx="4162914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Control de ruido y luz</a:t>
            </a:r>
            <a:endParaRPr lang="en-US" sz="1350" dirty="0"/>
          </a:p>
        </p:txBody>
      </p:sp>
      <p:sp>
        <p:nvSpPr>
          <p:cNvPr id="30" name="Text 12"/>
          <p:cNvSpPr/>
          <p:nvPr/>
        </p:nvSpPr>
        <p:spPr>
          <a:xfrm>
            <a:off x="6780907" y="4742557"/>
            <a:ext cx="6574473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Mejora del descanso y recuperación</a:t>
            </a:r>
            <a:endParaRPr lang="en-US" sz="135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4800" y="874663"/>
            <a:ext cx="182880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Referencias Bibliográficas (2/3)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1333500" y="2332137"/>
            <a:ext cx="46672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Gillespie, B. M. (2020). Repositioning for pressure injury. Cochrane.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1333500" y="3206353"/>
            <a:ext cx="46672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Gould, L. J. (2024). WHS guidelines for pressure ulcers. Wound Repair.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333500" y="4080570"/>
            <a:ext cx="46672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Henson, L. A. (2020). Palliative Care in Advanced Cancer. JCO.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1333500" y="4954786"/>
            <a:ext cx="46672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Hirst, J. M. (2024). Overview of anxiety in palliative care. UpToDate.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6381750" y="2332137"/>
            <a:ext cx="46672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Hutchinson, A. (2020). Overactive bladder syndrome. AJGP.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6381750" y="3206353"/>
            <a:ext cx="46672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Jasiewicz, F. (2022). Treatment-induced mucositis. Br J Hosp Med.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6381750" y="4080570"/>
            <a:ext cx="46672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Koekkoek, J. A. (2023). Palliative care in brain tumors. Neuro-Oncology.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6381750" y="4954786"/>
            <a:ext cx="46672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MinSalud Colombia. (2006). Decreto 1011 de 2006.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941070" y="6000452"/>
            <a:ext cx="1030986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EA5E9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Evidencia Científica para la Humanización</a:t>
            </a:r>
            <a:endParaRPr lang="en-US" sz="165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6064" y="1855738"/>
            <a:ext cx="5159722" cy="7334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874913"/>
            <a:ext cx="5600700" cy="386878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2874913"/>
            <a:ext cx="5600700" cy="3868787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82880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Referencias Bibliográficas (3/3)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2417475" y="2046238"/>
            <a:ext cx="438912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Humanización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5488290" y="2046238"/>
            <a:ext cx="3657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=</a:t>
            </a:r>
            <a:endParaRPr lang="en-US" sz="2400" dirty="0"/>
          </a:p>
        </p:txBody>
      </p:sp>
      <p:sp>
        <p:nvSpPr>
          <p:cNvPr id="10" name="Text 3"/>
          <p:cNvSpPr/>
          <p:nvPr/>
        </p:nvSpPr>
        <p:spPr>
          <a:xfrm>
            <a:off x="5026953" y="2046238"/>
            <a:ext cx="256032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Ciencia</a:t>
            </a:r>
            <a:endParaRPr lang="en-US" sz="2400" dirty="0"/>
          </a:p>
        </p:txBody>
      </p:sp>
      <p:sp>
        <p:nvSpPr>
          <p:cNvPr id="11" name="Text 4"/>
          <p:cNvSpPr/>
          <p:nvPr/>
        </p:nvSpPr>
        <p:spPr>
          <a:xfrm>
            <a:off x="6743358" y="2046238"/>
            <a:ext cx="3657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+</a:t>
            </a:r>
            <a:endParaRPr lang="en-US" sz="2400" dirty="0"/>
          </a:p>
        </p:txBody>
      </p:sp>
      <p:sp>
        <p:nvSpPr>
          <p:cNvPr id="12" name="Text 5"/>
          <p:cNvSpPr/>
          <p:nvPr/>
        </p:nvSpPr>
        <p:spPr>
          <a:xfrm>
            <a:off x="6145084" y="2046238"/>
            <a:ext cx="329184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math" pitchFamily="34" charset="0"/>
                <a:ea typeface="math" pitchFamily="34" charset="-122"/>
                <a:cs typeface="math" pitchFamily="34" charset="-120"/>
              </a:rPr>
              <a:t>Compasión</a:t>
            </a:r>
            <a:endParaRPr lang="en-US" sz="2400" dirty="0"/>
          </a:p>
        </p:txBody>
      </p:sp>
      <p:sp>
        <p:nvSpPr>
          <p:cNvPr id="13" name="Text 6"/>
          <p:cNvSpPr/>
          <p:nvPr/>
        </p:nvSpPr>
        <p:spPr>
          <a:xfrm>
            <a:off x="447675" y="4448324"/>
            <a:ext cx="53149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• Moons, L. (2024). Death rattle management. Ann Palliat Med.
• NICE. (2023). Spinal metastases guidelines.
• OMS. (2020). Patient safety. Geneva: WHO Press.</a:t>
            </a:r>
            <a:endParaRPr lang="en-US" sz="1200" dirty="0"/>
          </a:p>
        </p:txBody>
      </p:sp>
      <p:sp>
        <p:nvSpPr>
          <p:cNvPr id="14" name="Text 7"/>
          <p:cNvSpPr/>
          <p:nvPr/>
        </p:nvSpPr>
        <p:spPr>
          <a:xfrm>
            <a:off x="6429375" y="4448324"/>
            <a:ext cx="53149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• Proyecto HUCI. (2019). Humanización de los Cuidados Intensivos.
• SECPAL. (2023). Guía de sedación paliativa.
• WHO. (2020). Palliative care: Key facts.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900" y="2204145"/>
            <a:ext cx="4000500" cy="4000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7900" y="3347145"/>
            <a:ext cx="1714500" cy="1714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3657600"/>
            <a:ext cx="171450" cy="1714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4118521"/>
            <a:ext cx="171450" cy="1714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500" y="4579441"/>
            <a:ext cx="171450" cy="171450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304800" y="874663"/>
            <a:ext cx="1700784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Dignidad en el Paciente Crítico</a:t>
            </a:r>
            <a:endParaRPr lang="en-US" sz="3600" dirty="0"/>
          </a:p>
        </p:txBody>
      </p:sp>
      <p:sp>
        <p:nvSpPr>
          <p:cNvPr id="10" name="Text 1"/>
          <p:cNvSpPr/>
          <p:nvPr/>
        </p:nvSpPr>
        <p:spPr>
          <a:xfrm>
            <a:off x="2247900" y="3347145"/>
            <a:ext cx="1714500" cy="1714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293B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Cuidado
UCI</a:t>
            </a:r>
            <a:endParaRPr lang="en-US" sz="1200" dirty="0"/>
          </a:p>
        </p:txBody>
      </p:sp>
      <p:sp>
        <p:nvSpPr>
          <p:cNvPr id="11" name="Text 2"/>
          <p:cNvSpPr/>
          <p:nvPr/>
        </p:nvSpPr>
        <p:spPr>
          <a:xfrm>
            <a:off x="6572250" y="3560564"/>
            <a:ext cx="85953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Comunicación con sedados (40%)</a:t>
            </a:r>
            <a:endParaRPr lang="en-US" sz="1800" dirty="0"/>
          </a:p>
        </p:txBody>
      </p:sp>
      <p:sp>
        <p:nvSpPr>
          <p:cNvPr id="12" name="Text 3"/>
          <p:cNvSpPr/>
          <p:nvPr/>
        </p:nvSpPr>
        <p:spPr>
          <a:xfrm>
            <a:off x="6572250" y="4021485"/>
            <a:ext cx="74980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Ambiente terapéutico (30%)</a:t>
            </a:r>
            <a:endParaRPr lang="en-US" sz="1800" dirty="0"/>
          </a:p>
        </p:txBody>
      </p:sp>
      <p:sp>
        <p:nvSpPr>
          <p:cNvPr id="13" name="Text 4"/>
          <p:cNvSpPr/>
          <p:nvPr/>
        </p:nvSpPr>
        <p:spPr>
          <a:xfrm>
            <a:off x="6572250" y="4482405"/>
            <a:ext cx="80467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Respeto a la intimidad (30%)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252811"/>
            <a:ext cx="3683050" cy="390331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675" y="2395686"/>
            <a:ext cx="3397300" cy="23812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675" y="2395686"/>
            <a:ext cx="3397300" cy="23812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4550" y="2252811"/>
            <a:ext cx="3683050" cy="390331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97425" y="2395686"/>
            <a:ext cx="3397300" cy="23812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97425" y="2395686"/>
            <a:ext cx="3397300" cy="2381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04299" y="2252811"/>
            <a:ext cx="3683050" cy="390331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47174" y="2395686"/>
            <a:ext cx="3397300" cy="23812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47174" y="2395686"/>
            <a:ext cx="3397300" cy="238125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304800" y="874663"/>
            <a:ext cx="137160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Presencia Familiar en UCI</a:t>
            </a:r>
            <a:endParaRPr lang="en-US" sz="3600" dirty="0"/>
          </a:p>
        </p:txBody>
      </p:sp>
      <p:sp>
        <p:nvSpPr>
          <p:cNvPr id="14" name="Text 1"/>
          <p:cNvSpPr/>
          <p:nvPr/>
        </p:nvSpPr>
        <p:spPr>
          <a:xfrm>
            <a:off x="1093738" y="5053161"/>
            <a:ext cx="51206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Acompañamiento</a:t>
            </a:r>
            <a:endParaRPr lang="en-US" sz="2400" dirty="0"/>
          </a:p>
        </p:txBody>
      </p:sp>
      <p:sp>
        <p:nvSpPr>
          <p:cNvPr id="15" name="Text 2"/>
          <p:cNvSpPr/>
          <p:nvPr/>
        </p:nvSpPr>
        <p:spPr>
          <a:xfrm>
            <a:off x="-1968550" y="5738961"/>
            <a:ext cx="82296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La familia como soporte emocional vital.</a:t>
            </a:r>
            <a:endParaRPr lang="en-US" sz="1350" dirty="0"/>
          </a:p>
        </p:txBody>
      </p:sp>
      <p:sp>
        <p:nvSpPr>
          <p:cNvPr id="16" name="Text 3"/>
          <p:cNvSpPr/>
          <p:nvPr/>
        </p:nvSpPr>
        <p:spPr>
          <a:xfrm>
            <a:off x="5372100" y="5053161"/>
            <a:ext cx="40233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Información</a:t>
            </a:r>
            <a:endParaRPr lang="en-US" sz="2400" dirty="0"/>
          </a:p>
        </p:txBody>
      </p:sp>
      <p:sp>
        <p:nvSpPr>
          <p:cNvPr id="17" name="Text 4"/>
          <p:cNvSpPr/>
          <p:nvPr/>
        </p:nvSpPr>
        <p:spPr>
          <a:xfrm>
            <a:off x="1775460" y="5738961"/>
            <a:ext cx="864108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Reducción de la incertidumbre y el estrés.</a:t>
            </a:r>
            <a:endParaRPr lang="en-US" sz="1350" dirty="0"/>
          </a:p>
        </p:txBody>
      </p:sp>
      <p:sp>
        <p:nvSpPr>
          <p:cNvPr id="18" name="Text 5"/>
          <p:cNvSpPr/>
          <p:nvPr/>
        </p:nvSpPr>
        <p:spPr>
          <a:xfrm>
            <a:off x="9488537" y="5053161"/>
            <a:ext cx="32918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Bienestar</a:t>
            </a:r>
            <a:endParaRPr lang="en-US" sz="2400" dirty="0"/>
          </a:p>
        </p:txBody>
      </p:sp>
      <p:sp>
        <p:nvSpPr>
          <p:cNvPr id="19" name="Text 6"/>
          <p:cNvSpPr/>
          <p:nvPr/>
        </p:nvSpPr>
        <p:spPr>
          <a:xfrm>
            <a:off x="6136690" y="5738961"/>
            <a:ext cx="78181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Disminución de episodios de agitación.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0500"/>
            <a:ext cx="60960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90500"/>
            <a:ext cx="6096000" cy="6858000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571500" y="1597670"/>
            <a:ext cx="768096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Diarios de UCI</a:t>
            </a:r>
            <a:endParaRPr lang="en-US" sz="3600" dirty="0"/>
          </a:p>
        </p:txBody>
      </p:sp>
      <p:sp>
        <p:nvSpPr>
          <p:cNvPr id="7" name="Text 1"/>
          <p:cNvSpPr/>
          <p:nvPr/>
        </p:nvSpPr>
        <p:spPr>
          <a:xfrm>
            <a:off x="571500" y="2616845"/>
            <a:ext cx="49530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Una herramienta terapéutica para reconstruir la memoria del paciente.</a:t>
            </a:r>
            <a:endParaRPr lang="en-US" sz="1800" dirty="0"/>
          </a:p>
        </p:txBody>
      </p:sp>
      <p:sp>
        <p:nvSpPr>
          <p:cNvPr id="8" name="Text 2"/>
          <p:cNvSpPr/>
          <p:nvPr/>
        </p:nvSpPr>
        <p:spPr>
          <a:xfrm>
            <a:off x="762000" y="3643461"/>
            <a:ext cx="126187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Registra eventos significativos del día a día.</a:t>
            </a:r>
            <a:endParaRPr lang="en-US" sz="1800" dirty="0"/>
          </a:p>
        </p:txBody>
      </p:sp>
      <p:sp>
        <p:nvSpPr>
          <p:cNvPr id="9" name="Text 3"/>
          <p:cNvSpPr/>
          <p:nvPr/>
        </p:nvSpPr>
        <p:spPr>
          <a:xfrm>
            <a:off x="762000" y="4152007"/>
            <a:ext cx="126187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Facilita el procesamiento del trauma familiar.</a:t>
            </a:r>
            <a:endParaRPr lang="en-US" sz="1800" dirty="0"/>
          </a:p>
        </p:txBody>
      </p:sp>
      <p:sp>
        <p:nvSpPr>
          <p:cNvPr id="10" name="Text 4"/>
          <p:cNvSpPr/>
          <p:nvPr/>
        </p:nvSpPr>
        <p:spPr>
          <a:xfrm>
            <a:off x="762000" y="4660553"/>
            <a:ext cx="134416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Ayuda al paciente a entender su tiempo "perdido".</a:t>
            </a:r>
            <a:endParaRPr lang="en-US" sz="1800" dirty="0"/>
          </a:p>
        </p:txBody>
      </p:sp>
      <p:sp>
        <p:nvSpPr>
          <p:cNvPr id="11" name="Text 5"/>
          <p:cNvSpPr/>
          <p:nvPr/>
        </p:nvSpPr>
        <p:spPr>
          <a:xfrm>
            <a:off x="571500" y="5511998"/>
            <a:ext cx="106984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10B981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Humanizando el proceso de recuperación.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866900" y="2199382"/>
            <a:ext cx="8458200" cy="1828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7200"/>
              </a:lnSpc>
              <a:buNone/>
            </a:pPr>
            <a:r>
              <a:rPr lang="en-US" sz="6000" b="1" dirty="0">
                <a:solidFill>
                  <a:srgbClr val="1E293B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Control del Ambiente
</a:t>
            </a:r>
            <a:r>
              <a:rPr lang="en-US" sz="3600" b="1" dirty="0">
                <a:solidFill>
                  <a:srgbClr val="475569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Ruido y Luz en Unidades Críticas</a:t>
            </a:r>
            <a:endParaRPr lang="en-US" sz="6000" dirty="0"/>
          </a:p>
        </p:txBody>
      </p:sp>
      <p:sp>
        <p:nvSpPr>
          <p:cNvPr id="5" name="Text 1"/>
          <p:cNvSpPr/>
          <p:nvPr/>
        </p:nvSpPr>
        <p:spPr>
          <a:xfrm>
            <a:off x="-1402080" y="4409182"/>
            <a:ext cx="1499616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840"/>
              </a:lnSpc>
              <a:buNone/>
            </a:pPr>
            <a:r>
              <a:rPr lang="en-US" sz="2400" b="1" dirty="0">
                <a:solidFill>
                  <a:srgbClr val="0369A1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Protocolos de Confort Acústico y Lumínico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1765</Words>
  <Application>Microsoft Macintosh PowerPoint</Application>
  <PresentationFormat>Panorámica</PresentationFormat>
  <Paragraphs>352</Paragraphs>
  <Slides>51</Slides>
  <Notes>51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51</vt:i4>
      </vt:variant>
    </vt:vector>
  </HeadingPairs>
  <TitlesOfParts>
    <vt:vector size="58" baseType="lpstr">
      <vt:lpstr>Afacad Flux</vt:lpstr>
      <vt:lpstr>Arial</vt:lpstr>
      <vt:lpstr>Comfortaa</vt:lpstr>
      <vt:lpstr>math</vt:lpstr>
      <vt:lpstr>Merriweather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lenin lozano</cp:lastModifiedBy>
  <cp:revision>2</cp:revision>
  <dcterms:created xsi:type="dcterms:W3CDTF">2026-02-16T03:30:47Z</dcterms:created>
  <dcterms:modified xsi:type="dcterms:W3CDTF">2026-02-16T03:55:24Z</dcterms:modified>
</cp:coreProperties>
</file>