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Lato" panose="020F0502020204030203" pitchFamily="34" charset="0"/>
      <p:regular r:id="rId29"/>
      <p:bold r:id="rId30"/>
      <p:italic r:id="rId31"/>
      <p:boldItalic r:id="rId32"/>
    </p:embeddedFont>
    <p:embeddedFont>
      <p:font typeface="Montserrat" pitchFamily="2" charset="77"/>
      <p:regular r:id="rId33"/>
      <p:bold r:id="rId34"/>
      <p:italic r:id="rId35"/>
      <p:boldItalic r:id="rId36"/>
    </p:embeddedFont>
    <p:embeddedFont>
      <p:font typeface="Montserrat Light" panose="020F0302020204030204" pitchFamily="34" charset="0"/>
      <p:regular r:id="rId37"/>
      <p:bold r:id="rId38"/>
      <p:italic r:id="rId39"/>
      <p:boldItalic r:id="rId40"/>
    </p:embeddedFont>
    <p:embeddedFont>
      <p:font typeface="Montserrat SemiBold" panose="020F0502020204030204" pitchFamily="34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/>
    <p:restoredTop sz="94613"/>
  </p:normalViewPr>
  <p:slideViewPr>
    <p:cSldViewPr snapToGrid="0">
      <p:cViewPr varScale="1">
        <p:scale>
          <a:sx n="96" d="100"/>
          <a:sy n="96" d="100"/>
        </p:scale>
        <p:origin x="912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4" Type="http://schemas.openxmlformats.org/officeDocument/2006/relationships/font" Target="fonts/font2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armandoseguranaya.blogspot.com/2017/" TargetMode="Externa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6.png"/><Relationship Id="rId4" Type="http://schemas.openxmlformats.org/officeDocument/2006/relationships/image" Target="../media/image4.png"/><Relationship Id="rId9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3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4.png"/><Relationship Id="rId9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3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5" Type="http://schemas.openxmlformats.org/officeDocument/2006/relationships/image" Target="../media/image53.png"/><Relationship Id="rId4" Type="http://schemas.openxmlformats.org/officeDocument/2006/relationships/image" Target="../media/image61.png"/><Relationship Id="rId9" Type="http://schemas.openxmlformats.org/officeDocument/2006/relationships/image" Target="../media/image6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3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70.png"/><Relationship Id="rId4" Type="http://schemas.openxmlformats.org/officeDocument/2006/relationships/image" Target="../media/image4.png"/><Relationship Id="rId9" Type="http://schemas.openxmlformats.org/officeDocument/2006/relationships/image" Target="../media/image7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3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73.png"/><Relationship Id="rId10" Type="http://schemas.openxmlformats.org/officeDocument/2006/relationships/image" Target="../media/image77.png"/><Relationship Id="rId4" Type="http://schemas.openxmlformats.org/officeDocument/2006/relationships/image" Target="../media/image4.png"/><Relationship Id="rId9" Type="http://schemas.openxmlformats.org/officeDocument/2006/relationships/image" Target="../media/image7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3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2.pn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image" Target="../media/image88.png"/><Relationship Id="rId5" Type="http://schemas.openxmlformats.org/officeDocument/2006/relationships/image" Target="../media/image83.png"/><Relationship Id="rId10" Type="http://schemas.openxmlformats.org/officeDocument/2006/relationships/image" Target="../media/image87.png"/><Relationship Id="rId4" Type="http://schemas.openxmlformats.org/officeDocument/2006/relationships/image" Target="../media/image4.png"/><Relationship Id="rId9" Type="http://schemas.openxmlformats.org/officeDocument/2006/relationships/image" Target="../media/image8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4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hyperlink" Target="https://www.ferreteriamonterroso.com/como-realizar-una-correcta-limpieza-de-tanques-de-agua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5" Type="http://schemas.openxmlformats.org/officeDocument/2006/relationships/image" Target="../media/image16.png"/><Relationship Id="rId10" Type="http://schemas.openxmlformats.org/officeDocument/2006/relationships/image" Target="../media/image20.png"/><Relationship Id="rId4" Type="http://schemas.openxmlformats.org/officeDocument/2006/relationships/image" Target="../media/image4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openxmlformats.org/officeDocument/2006/relationships/hyperlink" Target="https://precisionmetalfabricator.com/tanque-de-combustible-de-plastico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2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fuentesaludable.com/beneficios-de-recoger-la-basura/" TargetMode="External"/><Relationship Id="rId5" Type="http://schemas.openxmlformats.org/officeDocument/2006/relationships/image" Target="../media/image29.jp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/>
          <p:cNvPicPr preferRelativeResize="0"/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/>
          <a:stretch/>
        </p:blipFill>
        <p:spPr>
          <a:xfrm>
            <a:off x="6096000" y="750651"/>
            <a:ext cx="6095998" cy="5356697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571500" y="1518344"/>
            <a:ext cx="5200650" cy="2011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PLAN MAESTRO DE PREVENCIÓN</a:t>
            </a:r>
            <a:endParaRPr dirty="0"/>
          </a:p>
        </p:txBody>
      </p:sp>
      <p:sp>
        <p:nvSpPr>
          <p:cNvPr id="87" name="Google Shape;87;p13"/>
          <p:cNvSpPr txBox="1"/>
          <p:nvPr/>
        </p:nvSpPr>
        <p:spPr>
          <a:xfrm>
            <a:off x="571500" y="3886736"/>
            <a:ext cx="5200650" cy="7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63B3ED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20 </a:t>
            </a:r>
            <a:r>
              <a:rPr lang="en-US" sz="2400" b="0" i="0" u="none" strike="noStrike" cap="none" dirty="0" err="1">
                <a:solidFill>
                  <a:srgbClr val="63B3ED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Estrategias</a:t>
            </a:r>
            <a:r>
              <a:rPr lang="en-US" sz="2400" b="0" i="0" u="none" strike="noStrike" cap="none" dirty="0">
                <a:solidFill>
                  <a:srgbClr val="63B3ED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de </a:t>
            </a:r>
            <a:r>
              <a:rPr lang="en-US" sz="2400" b="0" i="0" u="none" strike="noStrike" cap="none" dirty="0" err="1">
                <a:solidFill>
                  <a:srgbClr val="63B3ED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Choque</a:t>
            </a:r>
            <a:r>
              <a:rPr lang="en-US" sz="2400" b="0" i="0" u="none" strike="noStrike" cap="none" dirty="0">
                <a:solidFill>
                  <a:srgbClr val="63B3ED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contra </a:t>
            </a:r>
            <a:r>
              <a:rPr lang="en-US" sz="2400" b="0" i="0" u="none" strike="noStrike" cap="none" dirty="0" err="1">
                <a:solidFill>
                  <a:srgbClr val="63B3ED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el</a:t>
            </a:r>
            <a:r>
              <a:rPr lang="en-US" sz="2400" b="0" i="0" u="none" strike="noStrike" cap="none" dirty="0">
                <a:solidFill>
                  <a:srgbClr val="63B3ED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Dengue </a:t>
            </a:r>
            <a:r>
              <a:rPr lang="en-US" sz="2400" b="0" i="0" u="none" strike="noStrike" cap="none" dirty="0" err="1">
                <a:solidFill>
                  <a:srgbClr val="63B3ED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en</a:t>
            </a:r>
            <a:r>
              <a:rPr lang="en-US" sz="2400" b="0" i="0" u="none" strike="noStrike" cap="none" dirty="0">
                <a:solidFill>
                  <a:srgbClr val="63B3ED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Colombia</a:t>
            </a:r>
            <a:endParaRPr dirty="0"/>
          </a:p>
        </p:txBody>
      </p:sp>
      <p:sp>
        <p:nvSpPr>
          <p:cNvPr id="88" name="Google Shape;88;p13"/>
          <p:cNvSpPr txBox="1"/>
          <p:nvPr/>
        </p:nvSpPr>
        <p:spPr>
          <a:xfrm>
            <a:off x="571500" y="4844206"/>
            <a:ext cx="4953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Una hoja de ruta para la Atención Primaria en Salud (APS).</a:t>
            </a:r>
            <a:endParaRPr/>
          </a:p>
        </p:txBody>
      </p:sp>
      <p:sp>
        <p:nvSpPr>
          <p:cNvPr id="89" name="Google Shape;89;p13"/>
          <p:cNvSpPr/>
          <p:nvPr/>
        </p:nvSpPr>
        <p:spPr>
          <a:xfrm>
            <a:off x="2667000" y="3929806"/>
            <a:ext cx="762000" cy="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4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42875"/>
            <a:ext cx="12192000" cy="671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6750" y="523875"/>
            <a:ext cx="1085850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22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34125" y="971550"/>
            <a:ext cx="5191125" cy="550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22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66750" y="2519361"/>
            <a:ext cx="5191125" cy="3814763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22"/>
          <p:cNvSpPr txBox="1"/>
          <p:nvPr/>
        </p:nvSpPr>
        <p:spPr>
          <a:xfrm>
            <a:off x="666750" y="1804987"/>
            <a:ext cx="5450681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0" i="0" u="none" strike="noStrike" cap="none">
                <a:solidFill>
                  <a:srgbClr val="0033A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Fumigación Espacial</a:t>
            </a:r>
            <a:endParaRPr/>
          </a:p>
        </p:txBody>
      </p:sp>
      <p:pic>
        <p:nvPicPr>
          <p:cNvPr id="238" name="Google Shape;238;p22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334125" y="971550"/>
            <a:ext cx="5191125" cy="5505450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22"/>
          <p:cNvSpPr/>
          <p:nvPr/>
        </p:nvSpPr>
        <p:spPr>
          <a:xfrm>
            <a:off x="2881312" y="2047875"/>
            <a:ext cx="762000" cy="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0" name="Google Shape;240;p22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57175" y="1866899"/>
            <a:ext cx="342900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22"/>
          <p:cNvSpPr txBox="1"/>
          <p:nvPr/>
        </p:nvSpPr>
        <p:spPr>
          <a:xfrm>
            <a:off x="952500" y="2852737"/>
            <a:ext cx="4850606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A0"/>
                </a:solidFill>
                <a:latin typeface="Montserrat"/>
                <a:ea typeface="Montserrat"/>
                <a:cs typeface="Montserrat"/>
                <a:sym typeface="Montserrat"/>
              </a:rPr>
              <a:t>¡Solo en Brotes!</a:t>
            </a:r>
            <a:endParaRPr/>
          </a:p>
        </p:txBody>
      </p:sp>
      <p:sp>
        <p:nvSpPr>
          <p:cNvPr id="242" name="Google Shape;242;p22"/>
          <p:cNvSpPr txBox="1"/>
          <p:nvPr/>
        </p:nvSpPr>
        <p:spPr>
          <a:xfrm>
            <a:off x="952500" y="3262312"/>
            <a:ext cx="4619625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La fumigación NO es preventiva. Solo mata al mosquito adulto que está volando en ese momento. No mata huevos ni larvas.</a:t>
            </a:r>
            <a:endParaRPr/>
          </a:p>
        </p:txBody>
      </p:sp>
      <p:sp>
        <p:nvSpPr>
          <p:cNvPr id="243" name="Google Shape;243;p22"/>
          <p:cNvSpPr txBox="1"/>
          <p:nvPr/>
        </p:nvSpPr>
        <p:spPr>
          <a:xfrm>
            <a:off x="952500" y="4557712"/>
            <a:ext cx="4619625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Se </a:t>
            </a:r>
            <a:r>
              <a:rPr lang="en-US" sz="15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reserva</a:t>
            </a:r>
            <a:r>
              <a:rPr lang="en-US" sz="15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para </a:t>
            </a:r>
            <a:r>
              <a:rPr lang="en-US" sz="15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15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5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bloqueo</a:t>
            </a:r>
            <a:r>
              <a:rPr lang="en-US" sz="15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15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focos</a:t>
            </a:r>
            <a:r>
              <a:rPr lang="en-US" sz="15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5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cuando</a:t>
            </a:r>
            <a:r>
              <a:rPr lang="en-US" sz="15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hay </a:t>
            </a:r>
            <a:r>
              <a:rPr lang="en-US" sz="15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casos</a:t>
            </a:r>
            <a:r>
              <a:rPr lang="en-US" sz="15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5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confirmados</a:t>
            </a:r>
            <a:r>
              <a:rPr lang="en-US" sz="15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.</a:t>
            </a:r>
          </a:p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No es tan </a:t>
            </a:r>
            <a:r>
              <a:rPr lang="en-US" sz="1500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utilizada</a:t>
            </a:r>
            <a:r>
              <a:rPr lang="en-US" sz="1500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500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1500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1500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actualidad</a:t>
            </a:r>
            <a:r>
              <a:rPr lang="en-US" sz="1500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, se </a:t>
            </a:r>
            <a:r>
              <a:rPr lang="en-US" sz="1500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recomienda</a:t>
            </a:r>
            <a:r>
              <a:rPr lang="en-US" sz="1500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500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otras</a:t>
            </a:r>
            <a:r>
              <a:rPr lang="en-US" sz="1500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500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estrategias</a:t>
            </a:r>
            <a:r>
              <a:rPr lang="en-US" sz="1500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mas </a:t>
            </a:r>
            <a:r>
              <a:rPr lang="en-US" sz="1500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efectivas</a:t>
            </a:r>
            <a:r>
              <a:rPr lang="en-US" sz="1500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. 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9024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6750" y="381000"/>
            <a:ext cx="1085850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6750" y="828675"/>
            <a:ext cx="5191125" cy="7815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2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34125" y="2726531"/>
            <a:ext cx="5191125" cy="191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2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34125" y="4831556"/>
            <a:ext cx="5191125" cy="191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3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66750" y="828675"/>
            <a:ext cx="5191125" cy="7815262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3"/>
          <p:cNvSpPr txBox="1"/>
          <p:nvPr/>
        </p:nvSpPr>
        <p:spPr>
          <a:xfrm>
            <a:off x="6619875" y="3059906"/>
            <a:ext cx="4850606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A0"/>
                </a:solidFill>
                <a:latin typeface="Montserrat"/>
                <a:ea typeface="Montserrat"/>
                <a:cs typeface="Montserrat"/>
                <a:sym typeface="Montserrat"/>
              </a:rPr>
              <a:t>Uso de Toldillos</a:t>
            </a:r>
            <a:endParaRPr/>
          </a:p>
        </p:txBody>
      </p:sp>
      <p:sp>
        <p:nvSpPr>
          <p:cNvPr id="255" name="Google Shape;255;p23"/>
          <p:cNvSpPr txBox="1"/>
          <p:nvPr/>
        </p:nvSpPr>
        <p:spPr>
          <a:xfrm>
            <a:off x="6619875" y="3555206"/>
            <a:ext cx="4619625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Fundamental para: Pacientes enfermos (corta la transmisión), bebés y ancianos que duermen de día.</a:t>
            </a:r>
            <a:endParaRPr/>
          </a:p>
        </p:txBody>
      </p:sp>
      <p:sp>
        <p:nvSpPr>
          <p:cNvPr id="256" name="Google Shape;256;p23"/>
          <p:cNvSpPr txBox="1"/>
          <p:nvPr/>
        </p:nvSpPr>
        <p:spPr>
          <a:xfrm>
            <a:off x="6619875" y="5164931"/>
            <a:ext cx="4850606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A0"/>
                </a:solidFill>
                <a:latin typeface="Montserrat"/>
                <a:ea typeface="Montserrat"/>
                <a:cs typeface="Montserrat"/>
                <a:sym typeface="Montserrat"/>
              </a:rPr>
              <a:t>Repelentes</a:t>
            </a:r>
            <a:endParaRPr/>
          </a:p>
        </p:txBody>
      </p:sp>
      <p:sp>
        <p:nvSpPr>
          <p:cNvPr id="257" name="Google Shape;257;p23"/>
          <p:cNvSpPr txBox="1"/>
          <p:nvPr/>
        </p:nvSpPr>
        <p:spPr>
          <a:xfrm>
            <a:off x="6619875" y="5660231"/>
            <a:ext cx="4619625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Fomentar el uso regular, especialmente en las piernas y durante las primeras horas de la mañana y el atardecer.</a:t>
            </a:r>
            <a:endParaRPr/>
          </a:p>
        </p:txBody>
      </p:sp>
      <p:pic>
        <p:nvPicPr>
          <p:cNvPr id="258" name="Google Shape;258;p23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215063" y="2992299"/>
            <a:ext cx="333375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23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129337" y="5164931"/>
            <a:ext cx="409575" cy="30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Google Shape;264;p2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4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2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42875"/>
            <a:ext cx="12192000" cy="671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2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6750" y="1212502"/>
            <a:ext cx="1085850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2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6750" y="4483298"/>
            <a:ext cx="3429000" cy="1304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24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81500" y="4483298"/>
            <a:ext cx="3429000" cy="1304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24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096250" y="4483298"/>
            <a:ext cx="3429000" cy="1304925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24"/>
          <p:cNvSpPr txBox="1"/>
          <p:nvPr/>
        </p:nvSpPr>
        <p:spPr>
          <a:xfrm>
            <a:off x="666750" y="1660177"/>
            <a:ext cx="11401425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rgbClr val="0033A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Metodología COMBI</a:t>
            </a:r>
            <a:endParaRPr/>
          </a:p>
        </p:txBody>
      </p:sp>
      <p:sp>
        <p:nvSpPr>
          <p:cNvPr id="271" name="Google Shape;271;p24"/>
          <p:cNvSpPr txBox="1"/>
          <p:nvPr/>
        </p:nvSpPr>
        <p:spPr>
          <a:xfrm>
            <a:off x="666750" y="2726977"/>
            <a:ext cx="10858500" cy="36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Communication for Behavioural Impact</a:t>
            </a:r>
            <a:endParaRPr/>
          </a:p>
        </p:txBody>
      </p:sp>
      <p:sp>
        <p:nvSpPr>
          <p:cNvPr id="272" name="Google Shape;272;p24"/>
          <p:cNvSpPr txBox="1"/>
          <p:nvPr/>
        </p:nvSpPr>
        <p:spPr>
          <a:xfrm>
            <a:off x="666750" y="3606998"/>
            <a:ext cx="108585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No se trata solo de informar, sino de </a:t>
            </a:r>
            <a:r>
              <a:rPr lang="en-US" sz="1500" b="1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cambiar comportamientos</a:t>
            </a:r>
            <a:r>
              <a:rPr lang="en-US" sz="15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/>
          </a:p>
        </p:txBody>
      </p:sp>
      <p:sp>
        <p:nvSpPr>
          <p:cNvPr id="273" name="Google Shape;273;p24"/>
          <p:cNvSpPr/>
          <p:nvPr/>
        </p:nvSpPr>
        <p:spPr>
          <a:xfrm>
            <a:off x="5715000" y="1964977"/>
            <a:ext cx="762000" cy="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24"/>
          <p:cNvSpPr txBox="1"/>
          <p:nvPr/>
        </p:nvSpPr>
        <p:spPr>
          <a:xfrm>
            <a:off x="952500" y="5007173"/>
            <a:ext cx="28575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1. Oír</a:t>
            </a:r>
            <a:endParaRPr/>
          </a:p>
        </p:txBody>
      </p:sp>
      <p:sp>
        <p:nvSpPr>
          <p:cNvPr id="275" name="Google Shape;275;p24"/>
          <p:cNvSpPr txBox="1"/>
          <p:nvPr/>
        </p:nvSpPr>
        <p:spPr>
          <a:xfrm>
            <a:off x="4667250" y="5007173"/>
            <a:ext cx="28575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2. Informar</a:t>
            </a:r>
            <a:endParaRPr/>
          </a:p>
        </p:txBody>
      </p:sp>
      <p:sp>
        <p:nvSpPr>
          <p:cNvPr id="276" name="Google Shape;276;p24"/>
          <p:cNvSpPr txBox="1"/>
          <p:nvPr/>
        </p:nvSpPr>
        <p:spPr>
          <a:xfrm>
            <a:off x="8382000" y="5007173"/>
            <a:ext cx="28575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3. Convencer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2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4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2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42875"/>
            <a:ext cx="12192000" cy="671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2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6750" y="523875"/>
            <a:ext cx="1085850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2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6750" y="971550"/>
            <a:ext cx="5191125" cy="550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25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34125" y="971550"/>
            <a:ext cx="5191125" cy="5505450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25"/>
          <p:cNvSpPr txBox="1"/>
          <p:nvPr/>
        </p:nvSpPr>
        <p:spPr>
          <a:xfrm>
            <a:off x="952500" y="1304925"/>
            <a:ext cx="4850606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A0"/>
                </a:solidFill>
                <a:latin typeface="Montserrat"/>
                <a:ea typeface="Montserrat"/>
                <a:cs typeface="Montserrat"/>
                <a:sym typeface="Montserrat"/>
              </a:rPr>
              <a:t>Empoderamiento</a:t>
            </a:r>
            <a:endParaRPr/>
          </a:p>
        </p:txBody>
      </p:sp>
      <p:sp>
        <p:nvSpPr>
          <p:cNvPr id="287" name="Google Shape;287;p25"/>
          <p:cNvSpPr txBox="1"/>
          <p:nvPr/>
        </p:nvSpPr>
        <p:spPr>
          <a:xfrm>
            <a:off x="952500" y="1800225"/>
            <a:ext cx="4619625" cy="2363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Creación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de "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Comités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Salud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Barrial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".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Vecinos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que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vigilan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su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propia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cuadra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educan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a sus pares.</a:t>
            </a:r>
            <a:endParaRPr sz="2400" dirty="0"/>
          </a:p>
        </p:txBody>
      </p:sp>
      <p:sp>
        <p:nvSpPr>
          <p:cNvPr id="288" name="Google Shape;288;p25"/>
          <p:cNvSpPr txBox="1"/>
          <p:nvPr/>
        </p:nvSpPr>
        <p:spPr>
          <a:xfrm>
            <a:off x="6619875" y="1304925"/>
            <a:ext cx="4850606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A0"/>
                </a:solidFill>
                <a:latin typeface="Montserrat"/>
                <a:ea typeface="Montserrat"/>
                <a:cs typeface="Montserrat"/>
                <a:sym typeface="Montserrat"/>
              </a:rPr>
              <a:t>Vigías Escolares</a:t>
            </a:r>
            <a:endParaRPr/>
          </a:p>
        </p:txBody>
      </p:sp>
      <p:sp>
        <p:nvSpPr>
          <p:cNvPr id="289" name="Google Shape;289;p25"/>
          <p:cNvSpPr txBox="1"/>
          <p:nvPr/>
        </p:nvSpPr>
        <p:spPr>
          <a:xfrm>
            <a:off x="6619875" y="1800225"/>
            <a:ext cx="4619625" cy="2954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Estrategia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"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Escuelas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Saludables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". Los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niños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aprenden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ciclo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del mosquito y se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convierten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inspectores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de sus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propios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hogares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(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Tarea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: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revisar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patio).</a:t>
            </a:r>
            <a:endParaRPr sz="2400" dirty="0"/>
          </a:p>
        </p:txBody>
      </p:sp>
      <p:pic>
        <p:nvPicPr>
          <p:cNvPr id="290" name="Google Shape;290;p25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76250" y="1304925"/>
            <a:ext cx="36195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25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124575" y="1292915"/>
            <a:ext cx="400050" cy="30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p2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4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2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6750" y="523875"/>
            <a:ext cx="1085850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2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1685925"/>
            <a:ext cx="5191125" cy="4791075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26"/>
          <p:cNvSpPr txBox="1"/>
          <p:nvPr/>
        </p:nvSpPr>
        <p:spPr>
          <a:xfrm>
            <a:off x="666750" y="971550"/>
            <a:ext cx="11401425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0" i="0" u="none" strike="noStrike" cap="none">
                <a:solidFill>
                  <a:srgbClr val="0033A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Comunicación del Riesgo</a:t>
            </a:r>
            <a:endParaRPr/>
          </a:p>
        </p:txBody>
      </p:sp>
      <p:sp>
        <p:nvSpPr>
          <p:cNvPr id="301" name="Google Shape;301;p26"/>
          <p:cNvSpPr/>
          <p:nvPr/>
        </p:nvSpPr>
        <p:spPr>
          <a:xfrm>
            <a:off x="5715000" y="1214437"/>
            <a:ext cx="762000" cy="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2" name="Google Shape;302;p2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3825" y="1062451"/>
            <a:ext cx="40005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26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34125" y="1685925"/>
            <a:ext cx="5191125" cy="4791075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26"/>
          <p:cNvSpPr txBox="1"/>
          <p:nvPr/>
        </p:nvSpPr>
        <p:spPr>
          <a:xfrm>
            <a:off x="904875" y="2148819"/>
            <a:ext cx="4810125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Campañas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masivas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antes de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temporadas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lluvias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307" name="Google Shape;307;p26"/>
          <p:cNvSpPr txBox="1"/>
          <p:nvPr/>
        </p:nvSpPr>
        <p:spPr>
          <a:xfrm>
            <a:off x="916885" y="3088291"/>
            <a:ext cx="4810125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Mensajes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claros: "Sin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criaderos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no hay dengue".</a:t>
            </a:r>
            <a:endParaRPr sz="2000" dirty="0"/>
          </a:p>
        </p:txBody>
      </p:sp>
      <p:sp>
        <p:nvSpPr>
          <p:cNvPr id="309" name="Google Shape;309;p26"/>
          <p:cNvSpPr txBox="1"/>
          <p:nvPr/>
        </p:nvSpPr>
        <p:spPr>
          <a:xfrm>
            <a:off x="904872" y="3956863"/>
            <a:ext cx="4810125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Uso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medios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locales: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Emisoras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comunitarias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perifoneo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2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4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2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42875"/>
            <a:ext cx="12192000" cy="671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2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6750" y="1543050"/>
            <a:ext cx="10858500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27"/>
          <p:cNvSpPr txBox="1"/>
          <p:nvPr/>
        </p:nvSpPr>
        <p:spPr>
          <a:xfrm>
            <a:off x="666750" y="1990725"/>
            <a:ext cx="11401425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0" i="0" u="none" strike="noStrike" cap="none">
                <a:solidFill>
                  <a:srgbClr val="0033A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Veeduría Ciudadana</a:t>
            </a:r>
            <a:endParaRPr/>
          </a:p>
        </p:txBody>
      </p:sp>
      <p:sp>
        <p:nvSpPr>
          <p:cNvPr id="318" name="Google Shape;318;p27"/>
          <p:cNvSpPr txBox="1"/>
          <p:nvPr/>
        </p:nvSpPr>
        <p:spPr>
          <a:xfrm>
            <a:off x="666750" y="2895600"/>
            <a:ext cx="10858500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Canales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abiertos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para que la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ciudadanía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reporte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endParaRPr sz="2400" dirty="0"/>
          </a:p>
        </p:txBody>
      </p:sp>
      <p:sp>
        <p:nvSpPr>
          <p:cNvPr id="319" name="Google Shape;319;p27"/>
          <p:cNvSpPr/>
          <p:nvPr/>
        </p:nvSpPr>
        <p:spPr>
          <a:xfrm>
            <a:off x="5715000" y="2233612"/>
            <a:ext cx="762000" cy="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0" name="Google Shape;320;p2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81803" y="2052637"/>
            <a:ext cx="409575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27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52500" y="4105275"/>
            <a:ext cx="285750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27"/>
          <p:cNvSpPr txBox="1"/>
          <p:nvPr/>
        </p:nvSpPr>
        <p:spPr>
          <a:xfrm>
            <a:off x="952500" y="4676775"/>
            <a:ext cx="28575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Lotes baldíos abandonados.</a:t>
            </a:r>
            <a:endParaRPr/>
          </a:p>
        </p:txBody>
      </p:sp>
      <p:pic>
        <p:nvPicPr>
          <p:cNvPr id="323" name="Google Shape;323;p27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667250" y="4105275"/>
            <a:ext cx="285750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27"/>
          <p:cNvSpPr txBox="1"/>
          <p:nvPr/>
        </p:nvSpPr>
        <p:spPr>
          <a:xfrm>
            <a:off x="4667250" y="4676775"/>
            <a:ext cx="28575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Fugas de agua en espacio público.</a:t>
            </a:r>
            <a:endParaRPr/>
          </a:p>
        </p:txBody>
      </p:sp>
      <p:pic>
        <p:nvPicPr>
          <p:cNvPr id="325" name="Google Shape;325;p27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382000" y="4105275"/>
            <a:ext cx="285750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27"/>
          <p:cNvSpPr txBox="1"/>
          <p:nvPr/>
        </p:nvSpPr>
        <p:spPr>
          <a:xfrm>
            <a:off x="8382000" y="4676775"/>
            <a:ext cx="28575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Instituciones con criaderos.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Google Shape;331;p2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42875"/>
            <a:ext cx="12192000" cy="671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2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6750" y="523875"/>
            <a:ext cx="1085850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2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1809750"/>
            <a:ext cx="5191125" cy="466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28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6750" y="3619500"/>
            <a:ext cx="5191125" cy="2133600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28"/>
          <p:cNvSpPr/>
          <p:nvPr/>
        </p:nvSpPr>
        <p:spPr>
          <a:xfrm>
            <a:off x="0" y="0"/>
            <a:ext cx="12192000" cy="142875"/>
          </a:xfrm>
          <a:prstGeom prst="rect">
            <a:avLst/>
          </a:prstGeom>
          <a:solidFill>
            <a:srgbClr val="CE11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28"/>
          <p:cNvSpPr txBox="1"/>
          <p:nvPr/>
        </p:nvSpPr>
        <p:spPr>
          <a:xfrm>
            <a:off x="666750" y="971550"/>
            <a:ext cx="11401425" cy="55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rgbClr val="0033A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Meta: Mortalidad Cero</a:t>
            </a:r>
            <a:endParaRPr/>
          </a:p>
        </p:txBody>
      </p:sp>
      <p:sp>
        <p:nvSpPr>
          <p:cNvPr id="337" name="Google Shape;337;p28"/>
          <p:cNvSpPr/>
          <p:nvPr/>
        </p:nvSpPr>
        <p:spPr>
          <a:xfrm>
            <a:off x="5715000" y="1276350"/>
            <a:ext cx="762000" cy="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28"/>
          <p:cNvSpPr txBox="1"/>
          <p:nvPr/>
        </p:nvSpPr>
        <p:spPr>
          <a:xfrm>
            <a:off x="666749" y="2079307"/>
            <a:ext cx="5191125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El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sistema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salud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debe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estar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preparado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para la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contingencia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antes de que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ocurra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pic>
        <p:nvPicPr>
          <p:cNvPr id="339" name="Google Shape;339;p28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34125" y="1809750"/>
            <a:ext cx="5191125" cy="4667250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28"/>
          <p:cNvSpPr txBox="1"/>
          <p:nvPr/>
        </p:nvSpPr>
        <p:spPr>
          <a:xfrm>
            <a:off x="952500" y="3952875"/>
            <a:ext cx="4850606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A0"/>
                </a:solidFill>
                <a:latin typeface="Montserrat"/>
                <a:ea typeface="Montserrat"/>
                <a:cs typeface="Montserrat"/>
                <a:sym typeface="Montserrat"/>
              </a:rPr>
              <a:t>La clave es el Primer Nivel</a:t>
            </a:r>
            <a:endParaRPr/>
          </a:p>
        </p:txBody>
      </p:sp>
      <p:sp>
        <p:nvSpPr>
          <p:cNvPr id="341" name="Google Shape;341;p28"/>
          <p:cNvSpPr txBox="1"/>
          <p:nvPr/>
        </p:nvSpPr>
        <p:spPr>
          <a:xfrm>
            <a:off x="952500" y="4362450"/>
            <a:ext cx="4619625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El 90% de los casos pueden manejarse exitosamente en el primer nivel si se identifican los signos de alarma a tiempo.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Google Shape;346;p2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4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2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42875"/>
            <a:ext cx="12192000" cy="671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2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6750" y="523875"/>
            <a:ext cx="1085850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2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6750" y="971550"/>
            <a:ext cx="5191125" cy="550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29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34125" y="971550"/>
            <a:ext cx="5191125" cy="5505450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29"/>
          <p:cNvSpPr txBox="1"/>
          <p:nvPr/>
        </p:nvSpPr>
        <p:spPr>
          <a:xfrm>
            <a:off x="952500" y="1304925"/>
            <a:ext cx="4850606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A0"/>
                </a:solidFill>
                <a:latin typeface="Montserrat"/>
                <a:ea typeface="Montserrat"/>
                <a:cs typeface="Montserrat"/>
                <a:sym typeface="Montserrat"/>
              </a:rPr>
              <a:t>Triaje Febril</a:t>
            </a:r>
            <a:endParaRPr/>
          </a:p>
        </p:txBody>
      </p:sp>
      <p:sp>
        <p:nvSpPr>
          <p:cNvPr id="352" name="Google Shape;352;p29"/>
          <p:cNvSpPr txBox="1"/>
          <p:nvPr/>
        </p:nvSpPr>
        <p:spPr>
          <a:xfrm>
            <a:off x="952500" y="1800225"/>
            <a:ext cx="4619625" cy="196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Ruta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prioritaria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urgencias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.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Todo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paciente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febril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zona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endémica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es dengue hasta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demostrar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lo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contrario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.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Clasificación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inmediata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A, B, C.</a:t>
            </a:r>
            <a:endParaRPr sz="2000" dirty="0"/>
          </a:p>
        </p:txBody>
      </p:sp>
      <p:sp>
        <p:nvSpPr>
          <p:cNvPr id="353" name="Google Shape;353;p29"/>
          <p:cNvSpPr txBox="1"/>
          <p:nvPr/>
        </p:nvSpPr>
        <p:spPr>
          <a:xfrm>
            <a:off x="6619875" y="1304925"/>
            <a:ext cx="4850606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A0"/>
                </a:solidFill>
                <a:latin typeface="Montserrat"/>
                <a:ea typeface="Montserrat"/>
                <a:cs typeface="Montserrat"/>
                <a:sym typeface="Montserrat"/>
              </a:rPr>
              <a:t>Unidades de Dengue</a:t>
            </a:r>
            <a:endParaRPr/>
          </a:p>
        </p:txBody>
      </p:sp>
      <p:sp>
        <p:nvSpPr>
          <p:cNvPr id="354" name="Google Shape;354;p29"/>
          <p:cNvSpPr txBox="1"/>
          <p:nvPr/>
        </p:nvSpPr>
        <p:spPr>
          <a:xfrm>
            <a:off x="6619875" y="1800225"/>
            <a:ext cx="4619625" cy="196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Habilitación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espacios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específicos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(URO -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Unidades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Rehidratación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Oral) con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sillones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mosquiteros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para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observación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grupos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B1.</a:t>
            </a:r>
            <a:endParaRPr sz="2000" dirty="0"/>
          </a:p>
        </p:txBody>
      </p:sp>
      <p:pic>
        <p:nvPicPr>
          <p:cNvPr id="355" name="Google Shape;355;p29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66725" y="1304925"/>
            <a:ext cx="40005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29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124575" y="1304925"/>
            <a:ext cx="400050" cy="30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Google Shape;361;p3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4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3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42875"/>
            <a:ext cx="12192000" cy="671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3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6750" y="523875"/>
            <a:ext cx="1085850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3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6750" y="1685925"/>
            <a:ext cx="5191125" cy="479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30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67462" y="3479523"/>
            <a:ext cx="5191125" cy="2660581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30"/>
          <p:cNvSpPr txBox="1"/>
          <p:nvPr/>
        </p:nvSpPr>
        <p:spPr>
          <a:xfrm>
            <a:off x="666750" y="971550"/>
            <a:ext cx="11401425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0" i="0" u="none" strike="noStrike" cap="none">
                <a:solidFill>
                  <a:srgbClr val="0033A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Adherencia a Guías</a:t>
            </a:r>
            <a:endParaRPr/>
          </a:p>
        </p:txBody>
      </p:sp>
      <p:sp>
        <p:nvSpPr>
          <p:cNvPr id="367" name="Google Shape;367;p30"/>
          <p:cNvSpPr/>
          <p:nvPr/>
        </p:nvSpPr>
        <p:spPr>
          <a:xfrm>
            <a:off x="5715000" y="1214437"/>
            <a:ext cx="762000" cy="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8" name="Google Shape;368;p30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32327" y="1033462"/>
            <a:ext cx="40005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30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66750" y="1685925"/>
            <a:ext cx="5191125" cy="4791075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30"/>
          <p:cNvSpPr txBox="1"/>
          <p:nvPr/>
        </p:nvSpPr>
        <p:spPr>
          <a:xfrm>
            <a:off x="6334125" y="1806987"/>
            <a:ext cx="5191125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Campaña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"Cero Auto-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medicación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".</a:t>
            </a:r>
            <a:endParaRPr sz="2400" dirty="0"/>
          </a:p>
        </p:txBody>
      </p:sp>
      <p:sp>
        <p:nvSpPr>
          <p:cNvPr id="371" name="Google Shape;371;p30"/>
          <p:cNvSpPr txBox="1"/>
          <p:nvPr/>
        </p:nvSpPr>
        <p:spPr>
          <a:xfrm>
            <a:off x="6619875" y="3729037"/>
            <a:ext cx="4850606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975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A0"/>
                </a:solidFill>
                <a:latin typeface="Montserrat"/>
                <a:ea typeface="Montserrat"/>
                <a:cs typeface="Montserrat"/>
                <a:sym typeface="Montserrat"/>
              </a:rPr>
              <a:t>Prohibido:</a:t>
            </a:r>
            <a:endParaRPr/>
          </a:p>
        </p:txBody>
      </p:sp>
      <p:pic>
        <p:nvPicPr>
          <p:cNvPr id="372" name="Google Shape;372;p30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619875" y="3748087"/>
            <a:ext cx="180975" cy="178296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30"/>
          <p:cNvSpPr txBox="1"/>
          <p:nvPr/>
        </p:nvSpPr>
        <p:spPr>
          <a:xfrm>
            <a:off x="6886575" y="4100512"/>
            <a:ext cx="1143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374" name="Google Shape;374;p30"/>
          <p:cNvSpPr txBox="1"/>
          <p:nvPr/>
        </p:nvSpPr>
        <p:spPr>
          <a:xfrm>
            <a:off x="7000875" y="4100512"/>
            <a:ext cx="423862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Dipirona</a:t>
            </a:r>
            <a:r>
              <a:rPr lang="en-US" sz="15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IM (</a:t>
            </a:r>
            <a:r>
              <a:rPr lang="en-US" sz="15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Riesgo</a:t>
            </a:r>
            <a:r>
              <a:rPr lang="en-US" sz="15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5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hipotensión</a:t>
            </a:r>
            <a:r>
              <a:rPr lang="en-US" sz="15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).</a:t>
            </a:r>
            <a:endParaRPr dirty="0"/>
          </a:p>
        </p:txBody>
      </p:sp>
      <p:sp>
        <p:nvSpPr>
          <p:cNvPr id="375" name="Google Shape;375;p30"/>
          <p:cNvSpPr txBox="1"/>
          <p:nvPr/>
        </p:nvSpPr>
        <p:spPr>
          <a:xfrm>
            <a:off x="6886575" y="4405312"/>
            <a:ext cx="1143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376" name="Google Shape;376;p30"/>
          <p:cNvSpPr txBox="1"/>
          <p:nvPr/>
        </p:nvSpPr>
        <p:spPr>
          <a:xfrm>
            <a:off x="7000875" y="4405312"/>
            <a:ext cx="423862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AINES / Corticoides (Riesgo sangrado).</a:t>
            </a:r>
            <a:endParaRPr/>
          </a:p>
        </p:txBody>
      </p:sp>
      <p:sp>
        <p:nvSpPr>
          <p:cNvPr id="377" name="Google Shape;377;p30"/>
          <p:cNvSpPr txBox="1"/>
          <p:nvPr/>
        </p:nvSpPr>
        <p:spPr>
          <a:xfrm>
            <a:off x="6886575" y="4710112"/>
            <a:ext cx="1143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378" name="Google Shape;378;p30"/>
          <p:cNvSpPr txBox="1"/>
          <p:nvPr/>
        </p:nvSpPr>
        <p:spPr>
          <a:xfrm>
            <a:off x="7000875" y="4710112"/>
            <a:ext cx="423862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Antibióticos sin foco claro.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Google Shape;383;p3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4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3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42875"/>
            <a:ext cx="12192000" cy="671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3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6750" y="523875"/>
            <a:ext cx="1085850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31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6750" y="2657475"/>
            <a:ext cx="5191125" cy="381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31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34125" y="2657475"/>
            <a:ext cx="5191125" cy="3819525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31"/>
          <p:cNvSpPr txBox="1"/>
          <p:nvPr/>
        </p:nvSpPr>
        <p:spPr>
          <a:xfrm>
            <a:off x="666750" y="971550"/>
            <a:ext cx="11401425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0" i="0" u="none" strike="noStrike" cap="none">
                <a:solidFill>
                  <a:srgbClr val="0033A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Seguimiento Activo</a:t>
            </a:r>
            <a:endParaRPr/>
          </a:p>
        </p:txBody>
      </p:sp>
      <p:sp>
        <p:nvSpPr>
          <p:cNvPr id="389" name="Google Shape;389;p31"/>
          <p:cNvSpPr txBox="1"/>
          <p:nvPr/>
        </p:nvSpPr>
        <p:spPr>
          <a:xfrm>
            <a:off x="666750" y="1616474"/>
            <a:ext cx="108585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El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paciente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se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va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pero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responsabilidad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continúa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390" name="Google Shape;390;p31"/>
          <p:cNvSpPr/>
          <p:nvPr/>
        </p:nvSpPr>
        <p:spPr>
          <a:xfrm>
            <a:off x="5715000" y="1214437"/>
            <a:ext cx="762000" cy="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1" name="Google Shape;391;p31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33350" y="1062037"/>
            <a:ext cx="409575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31"/>
          <p:cNvSpPr txBox="1"/>
          <p:nvPr/>
        </p:nvSpPr>
        <p:spPr>
          <a:xfrm>
            <a:off x="952500" y="2990850"/>
            <a:ext cx="4850606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A0"/>
                </a:solidFill>
                <a:latin typeface="Montserrat"/>
                <a:ea typeface="Montserrat"/>
                <a:cs typeface="Montserrat"/>
                <a:sym typeface="Montserrat"/>
              </a:rPr>
              <a:t>Llamada de Control</a:t>
            </a:r>
            <a:endParaRPr/>
          </a:p>
        </p:txBody>
      </p:sp>
      <p:sp>
        <p:nvSpPr>
          <p:cNvPr id="393" name="Google Shape;393;p31"/>
          <p:cNvSpPr txBox="1"/>
          <p:nvPr/>
        </p:nvSpPr>
        <p:spPr>
          <a:xfrm>
            <a:off x="952500" y="3400425"/>
            <a:ext cx="4619625" cy="2363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Telemedicina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o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llamada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enfermería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a las 24h del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egreso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para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verificar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signos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alarma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casa.</a:t>
            </a:r>
            <a:endParaRPr sz="2400" dirty="0"/>
          </a:p>
        </p:txBody>
      </p:sp>
      <p:sp>
        <p:nvSpPr>
          <p:cNvPr id="394" name="Google Shape;394;p31"/>
          <p:cNvSpPr txBox="1"/>
          <p:nvPr/>
        </p:nvSpPr>
        <p:spPr>
          <a:xfrm>
            <a:off x="6619875" y="2990850"/>
            <a:ext cx="4850606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A0"/>
                </a:solidFill>
                <a:latin typeface="Montserrat"/>
                <a:ea typeface="Montserrat"/>
                <a:cs typeface="Montserrat"/>
                <a:sym typeface="Montserrat"/>
              </a:rPr>
              <a:t>Educación al Egreso</a:t>
            </a:r>
            <a:endParaRPr/>
          </a:p>
        </p:txBody>
      </p:sp>
      <p:sp>
        <p:nvSpPr>
          <p:cNvPr id="395" name="Google Shape;395;p31"/>
          <p:cNvSpPr txBox="1"/>
          <p:nvPr/>
        </p:nvSpPr>
        <p:spPr>
          <a:xfrm>
            <a:off x="6619875" y="3400425"/>
            <a:ext cx="4619625" cy="1181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Tarjeta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egreso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clara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: "Si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vomita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vuelve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". "Si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sangra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vuelve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".</a:t>
            </a:r>
            <a:endParaRPr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4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42875"/>
            <a:ext cx="12192000" cy="671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523875"/>
            <a:ext cx="5191125" cy="595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6750" y="3186112"/>
            <a:ext cx="5191125" cy="21336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4"/>
          <p:cNvSpPr txBox="1"/>
          <p:nvPr/>
        </p:nvSpPr>
        <p:spPr>
          <a:xfrm>
            <a:off x="666750" y="1681162"/>
            <a:ext cx="5450681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0" i="0" u="none" strike="noStrike" cap="none">
                <a:solidFill>
                  <a:srgbClr val="0033A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El Enemigo en Casa</a:t>
            </a:r>
            <a:endParaRPr/>
          </a:p>
        </p:txBody>
      </p:sp>
      <p:sp>
        <p:nvSpPr>
          <p:cNvPr id="99" name="Google Shape;99;p14"/>
          <p:cNvSpPr txBox="1"/>
          <p:nvPr/>
        </p:nvSpPr>
        <p:spPr>
          <a:xfrm>
            <a:off x="666750" y="2386012"/>
            <a:ext cx="5191125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El </a:t>
            </a:r>
            <a:r>
              <a:rPr lang="en-US" sz="1500" b="0" i="1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Aedes aegypti</a:t>
            </a:r>
            <a:r>
              <a:rPr lang="en-US" sz="15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se ha adaptado perfectamente a nuestros hogares urbanos.</a:t>
            </a:r>
            <a:endParaRPr/>
          </a:p>
        </p:txBody>
      </p:sp>
      <p:pic>
        <p:nvPicPr>
          <p:cNvPr id="100" name="Google Shape;100;p14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34125" y="523875"/>
            <a:ext cx="5191125" cy="5953125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4"/>
          <p:cNvSpPr/>
          <p:nvPr/>
        </p:nvSpPr>
        <p:spPr>
          <a:xfrm>
            <a:off x="2881312" y="1919287"/>
            <a:ext cx="762000" cy="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4"/>
          <p:cNvSpPr txBox="1"/>
          <p:nvPr/>
        </p:nvSpPr>
        <p:spPr>
          <a:xfrm>
            <a:off x="952500" y="3519487"/>
            <a:ext cx="4850606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A0"/>
                </a:solidFill>
                <a:latin typeface="Montserrat"/>
                <a:ea typeface="Montserrat"/>
                <a:cs typeface="Montserrat"/>
                <a:sym typeface="Montserrat"/>
              </a:rPr>
              <a:t>La Realidad Colombiana</a:t>
            </a:r>
            <a:endParaRPr/>
          </a:p>
        </p:txBody>
      </p:sp>
      <p:sp>
        <p:nvSpPr>
          <p:cNvPr id="103" name="Google Shape;103;p14"/>
          <p:cNvSpPr txBox="1"/>
          <p:nvPr/>
        </p:nvSpPr>
        <p:spPr>
          <a:xfrm>
            <a:off x="952500" y="3929062"/>
            <a:ext cx="4619625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La irregularidad en el suministro de agua obliga al almacenamiento. Las "Albercas" de cemento son el criadero #1 en el país.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" name="Google Shape;400;p3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4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3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42875"/>
            <a:ext cx="12192000" cy="671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3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6750" y="523875"/>
            <a:ext cx="1085850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32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6750" y="971550"/>
            <a:ext cx="5191125" cy="550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32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34125" y="1866900"/>
            <a:ext cx="5191125" cy="160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32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334125" y="3667125"/>
            <a:ext cx="5191125" cy="191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32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66750" y="971550"/>
            <a:ext cx="5191125" cy="5505450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p32"/>
          <p:cNvSpPr txBox="1"/>
          <p:nvPr/>
        </p:nvSpPr>
        <p:spPr>
          <a:xfrm>
            <a:off x="6619875" y="2200275"/>
            <a:ext cx="4850606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A0"/>
                </a:solidFill>
                <a:latin typeface="Montserrat"/>
                <a:ea typeface="Montserrat"/>
                <a:cs typeface="Montserrat"/>
                <a:sym typeface="Montserrat"/>
              </a:rPr>
              <a:t>Notificación SIVIGILA</a:t>
            </a:r>
            <a:endParaRPr/>
          </a:p>
        </p:txBody>
      </p:sp>
      <p:sp>
        <p:nvSpPr>
          <p:cNvPr id="408" name="Google Shape;408;p32"/>
          <p:cNvSpPr txBox="1"/>
          <p:nvPr/>
        </p:nvSpPr>
        <p:spPr>
          <a:xfrm>
            <a:off x="6619875" y="2695575"/>
            <a:ext cx="4619625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Reporte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inmediato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. El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dato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activa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busqueda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focos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409" name="Google Shape;409;p32"/>
          <p:cNvSpPr txBox="1"/>
          <p:nvPr/>
        </p:nvSpPr>
        <p:spPr>
          <a:xfrm>
            <a:off x="6619875" y="4000500"/>
            <a:ext cx="4850606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A0"/>
                </a:solidFill>
                <a:latin typeface="Montserrat"/>
                <a:ea typeface="Montserrat"/>
                <a:cs typeface="Montserrat"/>
                <a:sym typeface="Montserrat"/>
              </a:rPr>
              <a:t>Cerco Epidemiológico</a:t>
            </a:r>
            <a:endParaRPr/>
          </a:p>
        </p:txBody>
      </p:sp>
      <p:sp>
        <p:nvSpPr>
          <p:cNvPr id="410" name="Google Shape;410;p32"/>
          <p:cNvSpPr txBox="1"/>
          <p:nvPr/>
        </p:nvSpPr>
        <p:spPr>
          <a:xfrm>
            <a:off x="6619875" y="4495800"/>
            <a:ext cx="4619625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Visita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de campo a la casa del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paciente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positivo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para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buscar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más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febriles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eliminar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criadero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fuente</a:t>
            </a:r>
            <a:r>
              <a:rPr lang="en-US" sz="20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pic>
        <p:nvPicPr>
          <p:cNvPr id="411" name="Google Shape;411;p32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134100" y="2200275"/>
            <a:ext cx="40005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32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117431" y="3962400"/>
            <a:ext cx="447675" cy="30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33"/>
          <p:cNvSpPr txBox="1"/>
          <p:nvPr/>
        </p:nvSpPr>
        <p:spPr>
          <a:xfrm>
            <a:off x="571500" y="571500"/>
            <a:ext cx="1160145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0" i="0" u="none" strike="noStrike" cap="none">
                <a:solidFill>
                  <a:srgbClr val="0033A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Image Sources</a:t>
            </a:r>
            <a:endParaRPr/>
          </a:p>
        </p:txBody>
      </p:sp>
      <p:sp>
        <p:nvSpPr>
          <p:cNvPr id="418" name="Google Shape;418;p33"/>
          <p:cNvSpPr/>
          <p:nvPr/>
        </p:nvSpPr>
        <p:spPr>
          <a:xfrm>
            <a:off x="5715000" y="809625"/>
            <a:ext cx="762000" cy="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33"/>
          <p:cNvSpPr/>
          <p:nvPr/>
        </p:nvSpPr>
        <p:spPr>
          <a:xfrm>
            <a:off x="571500" y="1276350"/>
            <a:ext cx="11049000" cy="784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33"/>
          <p:cNvSpPr/>
          <p:nvPr/>
        </p:nvSpPr>
        <p:spPr>
          <a:xfrm>
            <a:off x="571500" y="2061120"/>
            <a:ext cx="11049000" cy="784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33"/>
          <p:cNvSpPr/>
          <p:nvPr/>
        </p:nvSpPr>
        <p:spPr>
          <a:xfrm>
            <a:off x="571500" y="2845891"/>
            <a:ext cx="11049000" cy="784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33"/>
          <p:cNvSpPr/>
          <p:nvPr/>
        </p:nvSpPr>
        <p:spPr>
          <a:xfrm>
            <a:off x="571500" y="3630662"/>
            <a:ext cx="11049000" cy="784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33"/>
          <p:cNvSpPr/>
          <p:nvPr/>
        </p:nvSpPr>
        <p:spPr>
          <a:xfrm>
            <a:off x="571500" y="4415432"/>
            <a:ext cx="11049000" cy="784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33"/>
          <p:cNvSpPr/>
          <p:nvPr/>
        </p:nvSpPr>
        <p:spPr>
          <a:xfrm>
            <a:off x="571500" y="205159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33"/>
          <p:cNvSpPr/>
          <p:nvPr/>
        </p:nvSpPr>
        <p:spPr>
          <a:xfrm>
            <a:off x="571500" y="205159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33"/>
          <p:cNvSpPr/>
          <p:nvPr/>
        </p:nvSpPr>
        <p:spPr>
          <a:xfrm>
            <a:off x="571500" y="2836366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33"/>
          <p:cNvSpPr/>
          <p:nvPr/>
        </p:nvSpPr>
        <p:spPr>
          <a:xfrm>
            <a:off x="571500" y="2836366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33"/>
          <p:cNvSpPr/>
          <p:nvPr/>
        </p:nvSpPr>
        <p:spPr>
          <a:xfrm>
            <a:off x="571500" y="362113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p33"/>
          <p:cNvSpPr/>
          <p:nvPr/>
        </p:nvSpPr>
        <p:spPr>
          <a:xfrm>
            <a:off x="571500" y="362113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33"/>
          <p:cNvSpPr/>
          <p:nvPr/>
        </p:nvSpPr>
        <p:spPr>
          <a:xfrm>
            <a:off x="571500" y="440590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33"/>
          <p:cNvSpPr/>
          <p:nvPr/>
        </p:nvSpPr>
        <p:spPr>
          <a:xfrm>
            <a:off x="571500" y="440590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33"/>
          <p:cNvSpPr/>
          <p:nvPr/>
        </p:nvSpPr>
        <p:spPr>
          <a:xfrm>
            <a:off x="571500" y="5190678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33"/>
          <p:cNvSpPr/>
          <p:nvPr/>
        </p:nvSpPr>
        <p:spPr>
          <a:xfrm>
            <a:off x="571500" y="5190678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4" name="Google Shape;434;p3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425773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33"/>
          <p:cNvSpPr txBox="1"/>
          <p:nvPr/>
        </p:nvSpPr>
        <p:spPr>
          <a:xfrm>
            <a:off x="1666875" y="1419225"/>
            <a:ext cx="9953625" cy="198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http://www.periodico26.cu/images/salud/criaderos-mosquito-dengue.jpg</a:t>
            </a:r>
            <a:endParaRPr/>
          </a:p>
        </p:txBody>
      </p:sp>
      <p:sp>
        <p:nvSpPr>
          <p:cNvPr id="436" name="Google Shape;436;p33"/>
          <p:cNvSpPr txBox="1"/>
          <p:nvPr/>
        </p:nvSpPr>
        <p:spPr>
          <a:xfrm>
            <a:off x="1666875" y="1664940"/>
            <a:ext cx="9953625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Lato"/>
                <a:ea typeface="Lato"/>
                <a:cs typeface="Lato"/>
                <a:sym typeface="Lato"/>
              </a:rPr>
              <a:t>www.periodico26.cu</a:t>
            </a:r>
            <a:endParaRPr/>
          </a:p>
        </p:txBody>
      </p:sp>
      <p:pic>
        <p:nvPicPr>
          <p:cNvPr id="437" name="Google Shape;437;p3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210544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p33"/>
          <p:cNvSpPr txBox="1"/>
          <p:nvPr/>
        </p:nvSpPr>
        <p:spPr>
          <a:xfrm>
            <a:off x="1666875" y="2203995"/>
            <a:ext cx="9953625" cy="198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x-raw-image:///07ca1dc677443669f6b809016a926876d127e504e5f245544a634f296ee8056a</a:t>
            </a:r>
            <a:endParaRPr/>
          </a:p>
        </p:txBody>
      </p:sp>
      <p:sp>
        <p:nvSpPr>
          <p:cNvPr id="439" name="Google Shape;439;p33"/>
          <p:cNvSpPr txBox="1"/>
          <p:nvPr/>
        </p:nvSpPr>
        <p:spPr>
          <a:xfrm>
            <a:off x="1666875" y="2449710"/>
            <a:ext cx="9953625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Lato"/>
                <a:ea typeface="Lato"/>
                <a:cs typeface="Lato"/>
                <a:sym typeface="Lato"/>
              </a:rPr>
              <a:t>www.minsalud.gov.co</a:t>
            </a:r>
            <a:endParaRPr/>
          </a:p>
        </p:txBody>
      </p:sp>
      <p:pic>
        <p:nvPicPr>
          <p:cNvPr id="440" name="Google Shape;440;p3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2995314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33"/>
          <p:cNvSpPr txBox="1"/>
          <p:nvPr/>
        </p:nvSpPr>
        <p:spPr>
          <a:xfrm>
            <a:off x="1666875" y="2988766"/>
            <a:ext cx="9953625" cy="198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https://alcaldiacarmendeapicala-tolima.gov.co/wp-content/uploads/2025/05/496126959_1093695642788371_7276603057243397698_n.jpg</a:t>
            </a:r>
            <a:endParaRPr/>
          </a:p>
        </p:txBody>
      </p:sp>
      <p:sp>
        <p:nvSpPr>
          <p:cNvPr id="442" name="Google Shape;442;p33"/>
          <p:cNvSpPr txBox="1"/>
          <p:nvPr/>
        </p:nvSpPr>
        <p:spPr>
          <a:xfrm>
            <a:off x="1666875" y="3234481"/>
            <a:ext cx="9953625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Lato"/>
                <a:ea typeface="Lato"/>
                <a:cs typeface="Lato"/>
                <a:sym typeface="Lato"/>
              </a:rPr>
              <a:t>alcaldiacarmendeapicala-tolima.gov.co</a:t>
            </a:r>
            <a:endParaRPr/>
          </a:p>
        </p:txBody>
      </p:sp>
      <p:pic>
        <p:nvPicPr>
          <p:cNvPr id="443" name="Google Shape;443;p3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3780085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444" name="Google Shape;444;p33"/>
          <p:cNvSpPr txBox="1"/>
          <p:nvPr/>
        </p:nvSpPr>
        <p:spPr>
          <a:xfrm>
            <a:off x="1666875" y="3773537"/>
            <a:ext cx="9953625" cy="198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https://www.dicyt.com/data/66/39066_med.jpg</a:t>
            </a:r>
            <a:endParaRPr/>
          </a:p>
        </p:txBody>
      </p:sp>
      <p:sp>
        <p:nvSpPr>
          <p:cNvPr id="445" name="Google Shape;445;p33"/>
          <p:cNvSpPr txBox="1"/>
          <p:nvPr/>
        </p:nvSpPr>
        <p:spPr>
          <a:xfrm>
            <a:off x="1666875" y="4019252"/>
            <a:ext cx="9953625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Lato"/>
                <a:ea typeface="Lato"/>
                <a:cs typeface="Lato"/>
                <a:sym typeface="Lato"/>
              </a:rPr>
              <a:t>www.dicyt.com</a:t>
            </a:r>
            <a:endParaRPr/>
          </a:p>
        </p:txBody>
      </p:sp>
      <p:pic>
        <p:nvPicPr>
          <p:cNvPr id="446" name="Google Shape;446;p33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1500" y="4564856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Google Shape;447;p33"/>
          <p:cNvSpPr txBox="1"/>
          <p:nvPr/>
        </p:nvSpPr>
        <p:spPr>
          <a:xfrm>
            <a:off x="1666875" y="4558307"/>
            <a:ext cx="9953625" cy="198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https://palmira.gov.co/wp-content/uploads/2024/02/WhatsApp-Image-2024-02-27-at-6.48.39-PM-1024x769.jpeg</a:t>
            </a:r>
            <a:endParaRPr/>
          </a:p>
        </p:txBody>
      </p:sp>
      <p:sp>
        <p:nvSpPr>
          <p:cNvPr id="448" name="Google Shape;448;p33"/>
          <p:cNvSpPr txBox="1"/>
          <p:nvPr/>
        </p:nvSpPr>
        <p:spPr>
          <a:xfrm>
            <a:off x="1666875" y="4804023"/>
            <a:ext cx="9953625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Lato"/>
                <a:ea typeface="Lato"/>
                <a:cs typeface="Lato"/>
                <a:sym typeface="Lato"/>
              </a:rPr>
              <a:t>palmira.gov.co</a:t>
            </a:r>
            <a:endParaRPr/>
          </a:p>
        </p:txBody>
      </p:sp>
      <p:pic>
        <p:nvPicPr>
          <p:cNvPr id="449" name="Google Shape;449;p33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1500" y="5349626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450" name="Google Shape;450;p33"/>
          <p:cNvSpPr txBox="1"/>
          <p:nvPr/>
        </p:nvSpPr>
        <p:spPr>
          <a:xfrm>
            <a:off x="1666875" y="5343078"/>
            <a:ext cx="9953625" cy="198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https://thumbs.dreamstime.com/b/beb%C3%A9-durmiendo-bajo-mosquitera-una-en-un-bungalow-241988815.jpg</a:t>
            </a:r>
            <a:endParaRPr/>
          </a:p>
        </p:txBody>
      </p:sp>
      <p:sp>
        <p:nvSpPr>
          <p:cNvPr id="451" name="Google Shape;451;p33"/>
          <p:cNvSpPr txBox="1"/>
          <p:nvPr/>
        </p:nvSpPr>
        <p:spPr>
          <a:xfrm>
            <a:off x="1666875" y="5588793"/>
            <a:ext cx="9953625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Lato"/>
                <a:ea typeface="Lato"/>
                <a:cs typeface="Lato"/>
                <a:sym typeface="Lato"/>
              </a:rPr>
              <a:t>es.dreamstime.com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34"/>
          <p:cNvSpPr txBox="1"/>
          <p:nvPr/>
        </p:nvSpPr>
        <p:spPr>
          <a:xfrm>
            <a:off x="571500" y="571500"/>
            <a:ext cx="1160145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0" i="0" u="none" strike="noStrike" cap="none">
                <a:solidFill>
                  <a:srgbClr val="0033A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Image Sources</a:t>
            </a:r>
            <a:endParaRPr/>
          </a:p>
        </p:txBody>
      </p:sp>
      <p:sp>
        <p:nvSpPr>
          <p:cNvPr id="457" name="Google Shape;457;p34"/>
          <p:cNvSpPr/>
          <p:nvPr/>
        </p:nvSpPr>
        <p:spPr>
          <a:xfrm>
            <a:off x="5715000" y="809625"/>
            <a:ext cx="762000" cy="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34"/>
          <p:cNvSpPr/>
          <p:nvPr/>
        </p:nvSpPr>
        <p:spPr>
          <a:xfrm>
            <a:off x="571500" y="1276350"/>
            <a:ext cx="11049000" cy="784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34"/>
          <p:cNvSpPr/>
          <p:nvPr/>
        </p:nvSpPr>
        <p:spPr>
          <a:xfrm>
            <a:off x="571500" y="2061120"/>
            <a:ext cx="11049000" cy="784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34"/>
          <p:cNvSpPr/>
          <p:nvPr/>
        </p:nvSpPr>
        <p:spPr>
          <a:xfrm>
            <a:off x="571500" y="205159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34"/>
          <p:cNvSpPr/>
          <p:nvPr/>
        </p:nvSpPr>
        <p:spPr>
          <a:xfrm>
            <a:off x="571500" y="205159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34"/>
          <p:cNvSpPr/>
          <p:nvPr/>
        </p:nvSpPr>
        <p:spPr>
          <a:xfrm>
            <a:off x="571500" y="2836366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34"/>
          <p:cNvSpPr/>
          <p:nvPr/>
        </p:nvSpPr>
        <p:spPr>
          <a:xfrm>
            <a:off x="571500" y="2836366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4" name="Google Shape;464;p3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425773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34"/>
          <p:cNvSpPr txBox="1"/>
          <p:nvPr/>
        </p:nvSpPr>
        <p:spPr>
          <a:xfrm>
            <a:off x="1666875" y="1419225"/>
            <a:ext cx="9953625" cy="198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https://www.msf.org.ar/wp-content/uploads/sites/3/2024/05/MSB194775_Medium.jpg</a:t>
            </a:r>
            <a:endParaRPr/>
          </a:p>
        </p:txBody>
      </p:sp>
      <p:sp>
        <p:nvSpPr>
          <p:cNvPr id="466" name="Google Shape;466;p34"/>
          <p:cNvSpPr txBox="1"/>
          <p:nvPr/>
        </p:nvSpPr>
        <p:spPr>
          <a:xfrm>
            <a:off x="1666875" y="1664940"/>
            <a:ext cx="9953625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Lato"/>
                <a:ea typeface="Lato"/>
                <a:cs typeface="Lato"/>
                <a:sym typeface="Lato"/>
              </a:rPr>
              <a:t>www.msf.org.ar</a:t>
            </a:r>
            <a:endParaRPr/>
          </a:p>
        </p:txBody>
      </p:sp>
      <p:pic>
        <p:nvPicPr>
          <p:cNvPr id="467" name="Google Shape;467;p3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210544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p34"/>
          <p:cNvSpPr txBox="1"/>
          <p:nvPr/>
        </p:nvSpPr>
        <p:spPr>
          <a:xfrm>
            <a:off x="1666875" y="2203995"/>
            <a:ext cx="9953625" cy="198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https://www.msf.org.co/wp-content/uploads/2023/05/msf270813_dengue_latinoamerica_1-scaled-1.jpg</a:t>
            </a:r>
            <a:endParaRPr/>
          </a:p>
        </p:txBody>
      </p:sp>
      <p:sp>
        <p:nvSpPr>
          <p:cNvPr id="469" name="Google Shape;469;p34"/>
          <p:cNvSpPr txBox="1"/>
          <p:nvPr/>
        </p:nvSpPr>
        <p:spPr>
          <a:xfrm>
            <a:off x="1666875" y="2449710"/>
            <a:ext cx="9953625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Lato"/>
                <a:ea typeface="Lato"/>
                <a:cs typeface="Lato"/>
                <a:sym typeface="Lato"/>
              </a:rPr>
              <a:t>www.msf.org.co</a:t>
            </a:r>
            <a:endParaRPr/>
          </a:p>
        </p:txBody>
      </p:sp>
      <p:pic>
        <p:nvPicPr>
          <p:cNvPr id="470" name="Google Shape;470;p3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3094434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471" name="Google Shape;471;p34"/>
          <p:cNvSpPr txBox="1"/>
          <p:nvPr/>
        </p:nvSpPr>
        <p:spPr>
          <a:xfrm>
            <a:off x="1666875" y="2988766"/>
            <a:ext cx="9953625" cy="396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https://elements-resized.envatousercontent.com/elements-video-cover-images/files/d66e157c-5f0e-4001-8800-00b96107553a/inline_image_preview.jpg?w=500&amp;cf_fit=cover&amp;q=85&amp;format=auto&amp;s=af26d467826d342649bfa7913b3dba34611dbf03eddfe7e9f6bfd1d9ff286758</a:t>
            </a:r>
            <a:endParaRPr/>
          </a:p>
        </p:txBody>
      </p:sp>
      <p:sp>
        <p:nvSpPr>
          <p:cNvPr id="472" name="Google Shape;472;p34"/>
          <p:cNvSpPr txBox="1"/>
          <p:nvPr/>
        </p:nvSpPr>
        <p:spPr>
          <a:xfrm>
            <a:off x="1666875" y="3432571"/>
            <a:ext cx="9953625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Lato"/>
                <a:ea typeface="Lato"/>
                <a:cs typeface="Lato"/>
                <a:sym typeface="Lato"/>
              </a:rPr>
              <a:t>elements.envato.com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4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42875"/>
            <a:ext cx="12192000" cy="671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6750" y="1514475"/>
            <a:ext cx="2357437" cy="4962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00437" y="1514475"/>
            <a:ext cx="2357437" cy="4962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5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34125" y="1514475"/>
            <a:ext cx="2357437" cy="4962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5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167812" y="1514475"/>
            <a:ext cx="2357437" cy="4962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5"/>
          <p:cNvSpPr txBox="1"/>
          <p:nvPr/>
        </p:nvSpPr>
        <p:spPr>
          <a:xfrm>
            <a:off x="395287" y="523875"/>
            <a:ext cx="11401425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0" i="0" u="none" strike="noStrike" cap="none">
                <a:solidFill>
                  <a:srgbClr val="0033A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Estructura de la Estrategia</a:t>
            </a:r>
            <a:endParaRPr/>
          </a:p>
        </p:txBody>
      </p:sp>
      <p:sp>
        <p:nvSpPr>
          <p:cNvPr id="115" name="Google Shape;115;p15"/>
          <p:cNvSpPr/>
          <p:nvPr/>
        </p:nvSpPr>
        <p:spPr>
          <a:xfrm>
            <a:off x="5715000" y="762000"/>
            <a:ext cx="762000" cy="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6" name="Google Shape;116;p15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52500" y="1847850"/>
            <a:ext cx="1785937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5"/>
          <p:cNvSpPr txBox="1"/>
          <p:nvPr/>
        </p:nvSpPr>
        <p:spPr>
          <a:xfrm>
            <a:off x="952500" y="2419350"/>
            <a:ext cx="1875234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A0"/>
                </a:solidFill>
                <a:latin typeface="Montserrat"/>
                <a:ea typeface="Montserrat"/>
                <a:cs typeface="Montserrat"/>
                <a:sym typeface="Montserrat"/>
              </a:rPr>
              <a:t>Físico</a:t>
            </a:r>
            <a:endParaRPr/>
          </a:p>
        </p:txBody>
      </p:sp>
      <p:sp>
        <p:nvSpPr>
          <p:cNvPr id="118" name="Google Shape;118;p15"/>
          <p:cNvSpPr txBox="1"/>
          <p:nvPr/>
        </p:nvSpPr>
        <p:spPr>
          <a:xfrm>
            <a:off x="952500" y="2790825"/>
            <a:ext cx="1785937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Vivienda y Entorno</a:t>
            </a:r>
            <a:endParaRPr/>
          </a:p>
        </p:txBody>
      </p:sp>
      <p:pic>
        <p:nvPicPr>
          <p:cNvPr id="119" name="Google Shape;119;p15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786187" y="1847850"/>
            <a:ext cx="1785937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5"/>
          <p:cNvSpPr txBox="1"/>
          <p:nvPr/>
        </p:nvSpPr>
        <p:spPr>
          <a:xfrm>
            <a:off x="3786187" y="2419350"/>
            <a:ext cx="1875234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A0"/>
                </a:solidFill>
                <a:latin typeface="Montserrat"/>
                <a:ea typeface="Montserrat"/>
                <a:cs typeface="Montserrat"/>
                <a:sym typeface="Montserrat"/>
              </a:rPr>
              <a:t>Control</a:t>
            </a:r>
            <a:endParaRPr/>
          </a:p>
        </p:txBody>
      </p:sp>
      <p:sp>
        <p:nvSpPr>
          <p:cNvPr id="121" name="Google Shape;121;p15"/>
          <p:cNvSpPr txBox="1"/>
          <p:nvPr/>
        </p:nvSpPr>
        <p:spPr>
          <a:xfrm>
            <a:off x="3786187" y="2790825"/>
            <a:ext cx="1785937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Biológico y Químico</a:t>
            </a:r>
            <a:endParaRPr/>
          </a:p>
        </p:txBody>
      </p:sp>
      <p:pic>
        <p:nvPicPr>
          <p:cNvPr id="122" name="Google Shape;122;p15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619875" y="1847850"/>
            <a:ext cx="1785937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5"/>
          <p:cNvSpPr txBox="1"/>
          <p:nvPr/>
        </p:nvSpPr>
        <p:spPr>
          <a:xfrm>
            <a:off x="6619875" y="2419350"/>
            <a:ext cx="1875234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A0"/>
                </a:solidFill>
                <a:latin typeface="Montserrat"/>
                <a:ea typeface="Montserrat"/>
                <a:cs typeface="Montserrat"/>
                <a:sym typeface="Montserrat"/>
              </a:rPr>
              <a:t>Social</a:t>
            </a:r>
            <a:endParaRPr/>
          </a:p>
        </p:txBody>
      </p:sp>
      <p:sp>
        <p:nvSpPr>
          <p:cNvPr id="124" name="Google Shape;124;p15"/>
          <p:cNvSpPr txBox="1"/>
          <p:nvPr/>
        </p:nvSpPr>
        <p:spPr>
          <a:xfrm>
            <a:off x="6619875" y="2790825"/>
            <a:ext cx="1785937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Comunidad Activa</a:t>
            </a:r>
            <a:endParaRPr/>
          </a:p>
        </p:txBody>
      </p:sp>
      <p:pic>
        <p:nvPicPr>
          <p:cNvPr id="125" name="Google Shape;125;p15" descr="image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9453562" y="1847850"/>
            <a:ext cx="1785937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5"/>
          <p:cNvSpPr txBox="1"/>
          <p:nvPr/>
        </p:nvSpPr>
        <p:spPr>
          <a:xfrm>
            <a:off x="9453562" y="2419350"/>
            <a:ext cx="1875234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A0"/>
                </a:solidFill>
                <a:latin typeface="Montserrat"/>
                <a:ea typeface="Montserrat"/>
                <a:cs typeface="Montserrat"/>
                <a:sym typeface="Montserrat"/>
              </a:rPr>
              <a:t>Clínico</a:t>
            </a:r>
            <a:endParaRPr/>
          </a:p>
        </p:txBody>
      </p:sp>
      <p:sp>
        <p:nvSpPr>
          <p:cNvPr id="127" name="Google Shape;127;p15"/>
          <p:cNvSpPr txBox="1"/>
          <p:nvPr/>
        </p:nvSpPr>
        <p:spPr>
          <a:xfrm>
            <a:off x="9453562" y="2790825"/>
            <a:ext cx="1785937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Atención Segura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4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42875"/>
            <a:ext cx="12192000" cy="671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6750" y="523875"/>
            <a:ext cx="1085850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6"/>
          <p:cNvPicPr preferRelativeResize="0"/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rcRect/>
          <a:stretch/>
        </p:blipFill>
        <p:spPr>
          <a:xfrm>
            <a:off x="6334125" y="2264271"/>
            <a:ext cx="5191125" cy="29200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6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66750" y="3414712"/>
            <a:ext cx="5191125" cy="213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6"/>
          <p:cNvSpPr txBox="1"/>
          <p:nvPr/>
        </p:nvSpPr>
        <p:spPr>
          <a:xfrm>
            <a:off x="666750" y="1900237"/>
            <a:ext cx="5450681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0" i="0" u="none" strike="noStrike" cap="none">
                <a:solidFill>
                  <a:srgbClr val="0033A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Lavado de Tanques</a:t>
            </a:r>
            <a:endParaRPr/>
          </a:p>
        </p:txBody>
      </p:sp>
      <p:sp>
        <p:nvSpPr>
          <p:cNvPr id="138" name="Google Shape;138;p16"/>
          <p:cNvSpPr txBox="1"/>
          <p:nvPr/>
        </p:nvSpPr>
        <p:spPr>
          <a:xfrm>
            <a:off x="666750" y="2614612"/>
            <a:ext cx="5191125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La intervención más costo-efectiva. No basta con cambiar el agua.</a:t>
            </a:r>
            <a:endParaRPr/>
          </a:p>
        </p:txBody>
      </p:sp>
      <p:pic>
        <p:nvPicPr>
          <p:cNvPr id="139" name="Google Shape;139;p16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334125" y="971550"/>
            <a:ext cx="3133725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6"/>
          <p:cNvSpPr/>
          <p:nvPr/>
        </p:nvSpPr>
        <p:spPr>
          <a:xfrm>
            <a:off x="2881312" y="2143125"/>
            <a:ext cx="762000" cy="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1" name="Google Shape;141;p16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58845" y="1990725"/>
            <a:ext cx="295275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16"/>
          <p:cNvSpPr txBox="1"/>
          <p:nvPr/>
        </p:nvSpPr>
        <p:spPr>
          <a:xfrm>
            <a:off x="952500" y="3748087"/>
            <a:ext cx="4850606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A0"/>
                </a:solidFill>
                <a:latin typeface="Montserrat"/>
                <a:ea typeface="Montserrat"/>
                <a:cs typeface="Montserrat"/>
                <a:sym typeface="Montserrat"/>
              </a:rPr>
              <a:t>La Técnica del Cepillado</a:t>
            </a:r>
            <a:endParaRPr/>
          </a:p>
        </p:txBody>
      </p:sp>
      <p:sp>
        <p:nvSpPr>
          <p:cNvPr id="143" name="Google Shape;143;p16"/>
          <p:cNvSpPr txBox="1"/>
          <p:nvPr/>
        </p:nvSpPr>
        <p:spPr>
          <a:xfrm>
            <a:off x="952500" y="4157662"/>
            <a:ext cx="4619625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Los huevos del mosquito se adhieren a las paredes como "tierra negra". Si no se aplica cloro y cepillo fuerte, los huevos sobreviven hasta 1 año sin agua.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8583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6750" y="381000"/>
            <a:ext cx="1085850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6750" y="828675"/>
            <a:ext cx="5191125" cy="7373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7"/>
          <p:cNvPicPr preferRelativeResize="0"/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rcRect/>
          <a:stretch/>
        </p:blipFill>
        <p:spPr>
          <a:xfrm>
            <a:off x="666750" y="2203018"/>
            <a:ext cx="5191125" cy="346075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17"/>
          <p:cNvSpPr txBox="1"/>
          <p:nvPr/>
        </p:nvSpPr>
        <p:spPr>
          <a:xfrm>
            <a:off x="6334125" y="3329731"/>
            <a:ext cx="5450681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0" i="0" u="none" strike="noStrike" cap="none">
                <a:solidFill>
                  <a:srgbClr val="0033A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Barreras Herméticas</a:t>
            </a:r>
            <a:endParaRPr/>
          </a:p>
        </p:txBody>
      </p:sp>
      <p:sp>
        <p:nvSpPr>
          <p:cNvPr id="153" name="Google Shape;153;p17"/>
          <p:cNvSpPr txBox="1"/>
          <p:nvPr/>
        </p:nvSpPr>
        <p:spPr>
          <a:xfrm>
            <a:off x="6334125" y="4044106"/>
            <a:ext cx="519112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Si el mosquito no entra, no pone huevos.</a:t>
            </a:r>
            <a:endParaRPr/>
          </a:p>
        </p:txBody>
      </p:sp>
      <p:sp>
        <p:nvSpPr>
          <p:cNvPr id="154" name="Google Shape;154;p17"/>
          <p:cNvSpPr/>
          <p:nvPr/>
        </p:nvSpPr>
        <p:spPr>
          <a:xfrm>
            <a:off x="8548687" y="3572619"/>
            <a:ext cx="762000" cy="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5" name="Google Shape;155;p17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000750" y="3368867"/>
            <a:ext cx="333375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7"/>
          <p:cNvSpPr txBox="1"/>
          <p:nvPr/>
        </p:nvSpPr>
        <p:spPr>
          <a:xfrm>
            <a:off x="6600825" y="4634656"/>
            <a:ext cx="1143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157" name="Google Shape;157;p17"/>
          <p:cNvSpPr txBox="1"/>
          <p:nvPr/>
        </p:nvSpPr>
        <p:spPr>
          <a:xfrm>
            <a:off x="6715125" y="4634656"/>
            <a:ext cx="481012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Uso de tapas elásticas para tanques plásticos.</a:t>
            </a:r>
            <a:endParaRPr/>
          </a:p>
        </p:txBody>
      </p:sp>
      <p:sp>
        <p:nvSpPr>
          <p:cNvPr id="158" name="Google Shape;158;p17"/>
          <p:cNvSpPr txBox="1"/>
          <p:nvPr/>
        </p:nvSpPr>
        <p:spPr>
          <a:xfrm>
            <a:off x="6600825" y="4939456"/>
            <a:ext cx="1143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159" name="Google Shape;159;p17"/>
          <p:cNvSpPr txBox="1"/>
          <p:nvPr/>
        </p:nvSpPr>
        <p:spPr>
          <a:xfrm>
            <a:off x="6715125" y="4939456"/>
            <a:ext cx="481012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Plásticos asegurados con caucho para canecas.</a:t>
            </a:r>
            <a:endParaRPr/>
          </a:p>
        </p:txBody>
      </p:sp>
      <p:sp>
        <p:nvSpPr>
          <p:cNvPr id="160" name="Google Shape;160;p17"/>
          <p:cNvSpPr txBox="1"/>
          <p:nvPr/>
        </p:nvSpPr>
        <p:spPr>
          <a:xfrm>
            <a:off x="6600825" y="5244256"/>
            <a:ext cx="1143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161" name="Google Shape;161;p17"/>
          <p:cNvSpPr txBox="1"/>
          <p:nvPr/>
        </p:nvSpPr>
        <p:spPr>
          <a:xfrm>
            <a:off x="6715125" y="5244256"/>
            <a:ext cx="481012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Reparación de grietas en tapas de concreto.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4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42875"/>
            <a:ext cx="12192000" cy="671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6750" y="523875"/>
            <a:ext cx="1085850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8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6750" y="1676400"/>
            <a:ext cx="5286375" cy="480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8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38875" y="1676400"/>
            <a:ext cx="5286375" cy="480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18"/>
          <p:cNvSpPr txBox="1"/>
          <p:nvPr/>
        </p:nvSpPr>
        <p:spPr>
          <a:xfrm>
            <a:off x="666750" y="971550"/>
            <a:ext cx="11401425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0" i="0" u="none" strike="noStrike" cap="none">
                <a:solidFill>
                  <a:srgbClr val="0033A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Control del Peridomicilio</a:t>
            </a:r>
            <a:endParaRPr/>
          </a:p>
        </p:txBody>
      </p:sp>
      <p:sp>
        <p:nvSpPr>
          <p:cNvPr id="172" name="Google Shape;172;p18"/>
          <p:cNvSpPr/>
          <p:nvPr/>
        </p:nvSpPr>
        <p:spPr>
          <a:xfrm>
            <a:off x="5715000" y="1209675"/>
            <a:ext cx="762000" cy="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18"/>
          <p:cNvSpPr txBox="1"/>
          <p:nvPr/>
        </p:nvSpPr>
        <p:spPr>
          <a:xfrm>
            <a:off x="952500" y="2009775"/>
            <a:ext cx="4950618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A0"/>
                </a:solidFill>
                <a:latin typeface="Montserrat"/>
                <a:ea typeface="Montserrat"/>
                <a:cs typeface="Montserrat"/>
                <a:sym typeface="Montserrat"/>
              </a:rPr>
              <a:t>Gestión de Canales</a:t>
            </a:r>
            <a:endParaRPr/>
          </a:p>
        </p:txBody>
      </p:sp>
      <p:sp>
        <p:nvSpPr>
          <p:cNvPr id="174" name="Google Shape;174;p18"/>
          <p:cNvSpPr txBox="1"/>
          <p:nvPr/>
        </p:nvSpPr>
        <p:spPr>
          <a:xfrm>
            <a:off x="952500" y="2505075"/>
            <a:ext cx="4714875" cy="2954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Los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canales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agua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lluvia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obstruidos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por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hojas son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criaderos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"invisibles"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los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techos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.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Limpieza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obligatoria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antes de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temporadas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lluvia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400" dirty="0"/>
          </a:p>
        </p:txBody>
      </p:sp>
      <p:sp>
        <p:nvSpPr>
          <p:cNvPr id="175" name="Google Shape;175;p18"/>
          <p:cNvSpPr txBox="1"/>
          <p:nvPr/>
        </p:nvSpPr>
        <p:spPr>
          <a:xfrm>
            <a:off x="6524625" y="2009775"/>
            <a:ext cx="4950618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A0"/>
                </a:solidFill>
                <a:latin typeface="Montserrat"/>
                <a:ea typeface="Montserrat"/>
                <a:cs typeface="Montserrat"/>
                <a:sym typeface="Montserrat"/>
              </a:rPr>
              <a:t>Mallas y Anjeos</a:t>
            </a:r>
            <a:endParaRPr/>
          </a:p>
        </p:txBody>
      </p:sp>
      <p:sp>
        <p:nvSpPr>
          <p:cNvPr id="176" name="Google Shape;176;p18"/>
          <p:cNvSpPr txBox="1"/>
          <p:nvPr/>
        </p:nvSpPr>
        <p:spPr>
          <a:xfrm>
            <a:off x="6524625" y="2505075"/>
            <a:ext cx="4714875" cy="2363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Instalación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de barreras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físicas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puertas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ventanas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para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reducir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contacto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vector-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humano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dentro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de la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vivienda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400" dirty="0"/>
          </a:p>
        </p:txBody>
      </p:sp>
      <p:pic>
        <p:nvPicPr>
          <p:cNvPr id="177" name="Google Shape;177;p18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0062" y="1993830"/>
            <a:ext cx="333375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18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131718" y="1993830"/>
            <a:ext cx="342900" cy="30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8583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6750" y="381000"/>
            <a:ext cx="1085850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9"/>
          <p:cNvPicPr preferRelativeResize="0"/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/>
        </p:blipFill>
        <p:spPr>
          <a:xfrm>
            <a:off x="6334125" y="2244551"/>
            <a:ext cx="5191125" cy="4542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9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66750" y="4372719"/>
            <a:ext cx="5191125" cy="1914525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19"/>
          <p:cNvSpPr txBox="1"/>
          <p:nvPr/>
        </p:nvSpPr>
        <p:spPr>
          <a:xfrm>
            <a:off x="666750" y="2743944"/>
            <a:ext cx="5450681" cy="847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0" i="0" u="none" strike="noStrike" cap="none">
                <a:solidFill>
                  <a:srgbClr val="0033A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Recolección de Inservibles</a:t>
            </a:r>
            <a:endParaRPr/>
          </a:p>
        </p:txBody>
      </p:sp>
      <p:sp>
        <p:nvSpPr>
          <p:cNvPr id="188" name="Google Shape;188;p19"/>
          <p:cNvSpPr txBox="1"/>
          <p:nvPr/>
        </p:nvSpPr>
        <p:spPr>
          <a:xfrm>
            <a:off x="666750" y="3877419"/>
            <a:ext cx="519112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Organización de jornadas comunitarias "Día D".</a:t>
            </a:r>
            <a:endParaRPr/>
          </a:p>
        </p:txBody>
      </p:sp>
      <p:sp>
        <p:nvSpPr>
          <p:cNvPr id="190" name="Google Shape;190;p19"/>
          <p:cNvSpPr/>
          <p:nvPr/>
        </p:nvSpPr>
        <p:spPr>
          <a:xfrm>
            <a:off x="2881312" y="3196381"/>
            <a:ext cx="762000" cy="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1" name="Google Shape;191;p19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25028" y="2743944"/>
            <a:ext cx="333375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19"/>
          <p:cNvSpPr txBox="1"/>
          <p:nvPr/>
        </p:nvSpPr>
        <p:spPr>
          <a:xfrm>
            <a:off x="952500" y="4896594"/>
            <a:ext cx="4619625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El 40% de los criaderos son objetos que no deberían estar ahí: llantas viejas, botellas, tapas de gaseosa y juguetes abandonados en el patio.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4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42875"/>
            <a:ext cx="12192000" cy="671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6750" y="523875"/>
            <a:ext cx="1085850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6750" y="971550"/>
            <a:ext cx="5191125" cy="550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0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66750" y="971550"/>
            <a:ext cx="5191125" cy="5505450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0"/>
          <p:cNvSpPr txBox="1"/>
          <p:nvPr/>
        </p:nvSpPr>
        <p:spPr>
          <a:xfrm>
            <a:off x="6334125" y="2433637"/>
            <a:ext cx="5450681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0" i="0" u="none" strike="noStrike" cap="none">
                <a:solidFill>
                  <a:srgbClr val="0033A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Peces Larvívoros</a:t>
            </a:r>
            <a:endParaRPr/>
          </a:p>
        </p:txBody>
      </p:sp>
      <p:sp>
        <p:nvSpPr>
          <p:cNvPr id="203" name="Google Shape;203;p20"/>
          <p:cNvSpPr txBox="1"/>
          <p:nvPr/>
        </p:nvSpPr>
        <p:spPr>
          <a:xfrm>
            <a:off x="6334125" y="3148012"/>
            <a:ext cx="519112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Una solución natural para grandes depósitos.</a:t>
            </a:r>
            <a:endParaRPr/>
          </a:p>
        </p:txBody>
      </p:sp>
      <p:sp>
        <p:nvSpPr>
          <p:cNvPr id="204" name="Google Shape;204;p20"/>
          <p:cNvSpPr/>
          <p:nvPr/>
        </p:nvSpPr>
        <p:spPr>
          <a:xfrm>
            <a:off x="8548687" y="2676525"/>
            <a:ext cx="762000" cy="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5" name="Google Shape;205;p20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953124" y="2495549"/>
            <a:ext cx="333375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0"/>
          <p:cNvSpPr txBox="1"/>
          <p:nvPr/>
        </p:nvSpPr>
        <p:spPr>
          <a:xfrm>
            <a:off x="6600825" y="3643312"/>
            <a:ext cx="1143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207" name="Google Shape;207;p20"/>
          <p:cNvSpPr txBox="1"/>
          <p:nvPr/>
        </p:nvSpPr>
        <p:spPr>
          <a:xfrm>
            <a:off x="6715125" y="3643312"/>
            <a:ext cx="481012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Especies nativas o Guppys (Poecilia reticulata).</a:t>
            </a:r>
            <a:endParaRPr/>
          </a:p>
        </p:txBody>
      </p:sp>
      <p:sp>
        <p:nvSpPr>
          <p:cNvPr id="208" name="Google Shape;208;p20"/>
          <p:cNvSpPr txBox="1"/>
          <p:nvPr/>
        </p:nvSpPr>
        <p:spPr>
          <a:xfrm>
            <a:off x="6600825" y="3948112"/>
            <a:ext cx="1143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209" name="Google Shape;209;p20"/>
          <p:cNvSpPr txBox="1"/>
          <p:nvPr/>
        </p:nvSpPr>
        <p:spPr>
          <a:xfrm>
            <a:off x="6715125" y="3948112"/>
            <a:ext cx="4810125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Ideal para aljibes, tanques bajos o bebederos de animales grandes.</a:t>
            </a:r>
            <a:endParaRPr/>
          </a:p>
        </p:txBody>
      </p:sp>
      <p:sp>
        <p:nvSpPr>
          <p:cNvPr id="210" name="Google Shape;210;p20"/>
          <p:cNvSpPr txBox="1"/>
          <p:nvPr/>
        </p:nvSpPr>
        <p:spPr>
          <a:xfrm>
            <a:off x="6600825" y="4557712"/>
            <a:ext cx="1143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211" name="Google Shape;211;p20"/>
          <p:cNvSpPr txBox="1"/>
          <p:nvPr/>
        </p:nvSpPr>
        <p:spPr>
          <a:xfrm>
            <a:off x="6715125" y="4557712"/>
            <a:ext cx="481012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Un solo pez puede comer cientos de larvas al día.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14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42875"/>
            <a:ext cx="12192000" cy="671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6750" y="523875"/>
            <a:ext cx="1085850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1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6750" y="1685925"/>
            <a:ext cx="5191125" cy="479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1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34125" y="1685925"/>
            <a:ext cx="5191125" cy="4791075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1"/>
          <p:cNvSpPr txBox="1"/>
          <p:nvPr/>
        </p:nvSpPr>
        <p:spPr>
          <a:xfrm>
            <a:off x="666750" y="971550"/>
            <a:ext cx="11401425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0" i="0" u="none" strike="noStrike" cap="none">
                <a:solidFill>
                  <a:srgbClr val="0033A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Larvicidas Seguros</a:t>
            </a:r>
            <a:endParaRPr/>
          </a:p>
        </p:txBody>
      </p:sp>
      <p:sp>
        <p:nvSpPr>
          <p:cNvPr id="222" name="Google Shape;222;p21"/>
          <p:cNvSpPr/>
          <p:nvPr/>
        </p:nvSpPr>
        <p:spPr>
          <a:xfrm>
            <a:off x="5715000" y="1214437"/>
            <a:ext cx="762000" cy="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3" name="Google Shape;223;p21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09550" y="1033462"/>
            <a:ext cx="333375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1"/>
          <p:cNvSpPr txBox="1"/>
          <p:nvPr/>
        </p:nvSpPr>
        <p:spPr>
          <a:xfrm>
            <a:off x="952500" y="2019300"/>
            <a:ext cx="4850606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A0"/>
                </a:solidFill>
                <a:latin typeface="Montserrat"/>
                <a:ea typeface="Montserrat"/>
                <a:cs typeface="Montserrat"/>
                <a:sym typeface="Montserrat"/>
              </a:rPr>
              <a:t>Uso en Sumideros</a:t>
            </a:r>
            <a:endParaRPr/>
          </a:p>
        </p:txBody>
      </p:sp>
      <p:sp>
        <p:nvSpPr>
          <p:cNvPr id="225" name="Google Shape;225;p21"/>
          <p:cNvSpPr txBox="1"/>
          <p:nvPr/>
        </p:nvSpPr>
        <p:spPr>
          <a:xfrm>
            <a:off x="952500" y="2428875"/>
            <a:ext cx="4619625" cy="2363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Aplicación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larvicidas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larga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duración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(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ej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.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Piriproxifeno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)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sumideros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aguas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lluvias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públicos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que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retienen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agua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400" dirty="0"/>
          </a:p>
        </p:txBody>
      </p:sp>
      <p:sp>
        <p:nvSpPr>
          <p:cNvPr id="226" name="Google Shape;226;p21"/>
          <p:cNvSpPr txBox="1"/>
          <p:nvPr/>
        </p:nvSpPr>
        <p:spPr>
          <a:xfrm>
            <a:off x="6619875" y="2019300"/>
            <a:ext cx="4850606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A0"/>
                </a:solidFill>
                <a:latin typeface="Montserrat"/>
                <a:ea typeface="Montserrat"/>
                <a:cs typeface="Montserrat"/>
                <a:sym typeface="Montserrat"/>
              </a:rPr>
              <a:t>Pastillas de Liberación Lenta</a:t>
            </a:r>
            <a:endParaRPr/>
          </a:p>
        </p:txBody>
      </p:sp>
      <p:sp>
        <p:nvSpPr>
          <p:cNvPr id="227" name="Google Shape;227;p21"/>
          <p:cNvSpPr txBox="1"/>
          <p:nvPr/>
        </p:nvSpPr>
        <p:spPr>
          <a:xfrm>
            <a:off x="6619875" y="2428875"/>
            <a:ext cx="4619625" cy="2363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Entrega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controlada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a la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comunidad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larvicidas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seguros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para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tanques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difícil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acceso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o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lavado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imposible</a:t>
            </a:r>
            <a:r>
              <a:rPr lang="en-US" sz="2400" b="0" i="0" u="none" strike="noStrike" cap="none" dirty="0">
                <a:solidFill>
                  <a:srgbClr val="2D3748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1062</Words>
  <Application>Microsoft Macintosh PowerPoint</Application>
  <PresentationFormat>Panorámica</PresentationFormat>
  <Paragraphs>124</Paragraphs>
  <Slides>22</Slides>
  <Notes>22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9" baseType="lpstr">
      <vt:lpstr>Montserrat SemiBold</vt:lpstr>
      <vt:lpstr>Arial</vt:lpstr>
      <vt:lpstr>Montserrat Light</vt:lpstr>
      <vt:lpstr>Montserrat</vt:lpstr>
      <vt:lpstr>Calibri</vt:lpstr>
      <vt:lpstr>Lato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Eduardo covelly</cp:lastModifiedBy>
  <cp:revision>1</cp:revision>
  <dcterms:modified xsi:type="dcterms:W3CDTF">2026-01-12T02:32:45Z</dcterms:modified>
</cp:coreProperties>
</file>