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  <p:sldId id="300" r:id="rId21"/>
    <p:sldId id="301" r:id="rId22"/>
    <p:sldId id="302" r:id="rId23"/>
    <p:sldId id="303" r:id="rId24"/>
    <p:sldId id="30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4" r:id="rId44"/>
  </p:sldIdLst>
  <p:sldSz cx="12192000" cy="6858000"/>
  <p:notesSz cx="6858000" cy="9144000"/>
  <p:embeddedFontLst>
    <p:embeddedFont>
      <p:font typeface="Barlow" pitchFamily="2" charset="77"/>
      <p:regular r:id="rId46"/>
      <p:bold r:id="rId47"/>
      <p:italic r:id="rId48"/>
      <p:boldItalic r:id="rId49"/>
    </p:embeddedFont>
    <p:embeddedFont>
      <p:font typeface="Barlow ExtraBold" panose="020F0502020204030204" pitchFamily="34" charset="0"/>
      <p:bold r:id="rId50"/>
      <p:italic r:id="rId51"/>
      <p:boldItalic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Lato" panose="020F0502020204030203" pitchFamily="34" charset="0"/>
      <p:regular r:id="rId57"/>
      <p:bold r:id="rId58"/>
      <p:italic r:id="rId59"/>
      <p:boldItalic r:id="rId60"/>
    </p:embeddedFont>
    <p:embeddedFont>
      <p:font typeface="Lato Light" panose="020F0302020204030204" pitchFamily="34" charset="0"/>
      <p:regular r:id="rId61"/>
      <p:bold r:id="rId62"/>
      <p:italic r:id="rId63"/>
      <p:boldItalic r:id="rId64"/>
    </p:embeddedFont>
    <p:embeddedFont>
      <p:font typeface="Montserrat" pitchFamily="2" charset="77"/>
      <p:regular r:id="rId65"/>
      <p:bold r:id="rId66"/>
      <p:italic r:id="rId67"/>
      <p:boldItalic r:id="rId68"/>
    </p:embeddedFont>
    <p:embeddedFont>
      <p:font typeface="Montserrat SemiBold" panose="020F0502020204030204" pitchFamily="34" charset="0"/>
      <p:regular r:id="rId69"/>
      <p:bold r:id="rId70"/>
      <p:italic r:id="rId71"/>
      <p:boldItalic r:id="rId72"/>
    </p:embeddedFont>
    <p:embeddedFont>
      <p:font typeface="Roboto Mono SemiBold" pitchFamily="49" charset="0"/>
      <p:regular r:id="rId73"/>
      <p:bold r:id="rId74"/>
      <p:italic r:id="rId75"/>
      <p:bold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5E9019-282F-4A86-9836-37327CFE4927}">
  <a:tblStyle styleId="{1A5E9019-282F-4A86-9836-37327CFE492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/>
    <p:restoredTop sz="94554"/>
  </p:normalViewPr>
  <p:slideViewPr>
    <p:cSldViewPr snapToGrid="0">
      <p:cViewPr varScale="1">
        <p:scale>
          <a:sx n="98" d="100"/>
          <a:sy n="98" d="100"/>
        </p:scale>
        <p:origin x="8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font" Target="fonts/font2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font" Target="fonts/font21.fntdata"/><Relationship Id="rId74" Type="http://schemas.openxmlformats.org/officeDocument/2006/relationships/font" Target="fonts/font29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openxmlformats.org/officeDocument/2006/relationships/font" Target="fonts/font24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72" Type="http://schemas.openxmlformats.org/officeDocument/2006/relationships/font" Target="fonts/font27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font" Target="fonts/font2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openxmlformats.org/officeDocument/2006/relationships/font" Target="fonts/font25.fntdata"/><Relationship Id="rId75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font" Target="fonts/font20.fntdata"/><Relationship Id="rId73" Type="http://schemas.openxmlformats.org/officeDocument/2006/relationships/font" Target="fonts/font28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6" Type="http://schemas.openxmlformats.org/officeDocument/2006/relationships/font" Target="fonts/font31.fntdata"/><Relationship Id="rId7" Type="http://schemas.openxmlformats.org/officeDocument/2006/relationships/slide" Target="slides/slide6.xml"/><Relationship Id="rId71" Type="http://schemas.openxmlformats.org/officeDocument/2006/relationships/font" Target="fonts/font2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hyperlink" Target="https://creativecommons.org/licenses/by-nc/3.0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istoriailion.wordpress.com/tag/geografia-politica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s.dreamstime.com/%C3%A1cido-n%C3%ADtrico-y-tabla-peri%C3%B3dica-de-elementos-aprendiendo-en-laboratorio-image305248954" TargetMode="Externa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975770"/>
            <a:ext cx="110299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1563350" y="6486525"/>
            <a:ext cx="3333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 / 39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305276" y="2889944"/>
            <a:ext cx="11581447" cy="100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0F172A"/>
                </a:solidFill>
                <a:latin typeface="Montserrat"/>
                <a:ea typeface="Montserrat"/>
                <a:cs typeface="Montserrat"/>
                <a:sym typeface="Montserrat"/>
              </a:rPr>
              <a:t>Atención Integral a Víctimas de Ataques con Agentes Químicos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581025" y="4086225"/>
            <a:ext cx="1102995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64748B"/>
                </a:solidFill>
                <a:latin typeface="Lato Light"/>
                <a:ea typeface="Lato Light"/>
                <a:cs typeface="Lato Light"/>
                <a:sym typeface="Lato Light"/>
              </a:rPr>
              <a:t>Módulo 1: Contexto, Epidemiología, Clínica y Normativa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3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Agente: Ácido Clorhídrico (HCl)</a:t>
            </a:r>
            <a:endParaRPr/>
          </a:p>
        </p:txBody>
      </p:sp>
      <p:sp>
        <p:nvSpPr>
          <p:cNvPr id="263" name="Google Shape;263;p23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3"/>
          <p:cNvSpPr txBox="1"/>
          <p:nvPr/>
        </p:nvSpPr>
        <p:spPr>
          <a:xfrm>
            <a:off x="11515725" y="6486525"/>
            <a:ext cx="3810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11 / 39</a:t>
            </a:r>
            <a:endParaRPr/>
          </a:p>
        </p:txBody>
      </p:sp>
      <p:sp>
        <p:nvSpPr>
          <p:cNvPr id="265" name="Google Shape;265;p23"/>
          <p:cNvSpPr txBox="1"/>
          <p:nvPr/>
        </p:nvSpPr>
        <p:spPr>
          <a:xfrm>
            <a:off x="866775" y="1756395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Nombre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común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muriático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66" name="Google Shape;266;p23"/>
          <p:cNvSpPr txBox="1"/>
          <p:nvPr/>
        </p:nvSpPr>
        <p:spPr>
          <a:xfrm>
            <a:off x="866775" y="2579369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Uso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Limpieza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pisos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ladrillos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piscinas.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Muy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común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hogares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67" name="Google Shape;267;p23"/>
          <p:cNvSpPr txBox="1"/>
          <p:nvPr/>
        </p:nvSpPr>
        <p:spPr>
          <a:xfrm>
            <a:off x="866775" y="3465194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Clínica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Menos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potente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sulfúrico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concentrado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fácil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acceso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hace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común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68" name="Google Shape;268;p23"/>
          <p:cNvSpPr txBox="1"/>
          <p:nvPr/>
        </p:nvSpPr>
        <p:spPr>
          <a:xfrm>
            <a:off x="866775" y="4132186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Efecto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Irritación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respiratorias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vapores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cloro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Quemaduras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grisáceas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blancas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inicialmente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269" name="Google Shape;269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428" y="200261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80830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64751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428" y="4345336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11029950" cy="133156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4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Mecanismo: Necrosis por Licuefacción (Álcalis)</a:t>
            </a:r>
            <a:endParaRPr/>
          </a:p>
        </p:txBody>
      </p:sp>
      <p:sp>
        <p:nvSpPr>
          <p:cNvPr id="280" name="Google Shape;280;p24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4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12 / 39</a:t>
            </a:r>
            <a:endParaRPr/>
          </a:p>
        </p:txBody>
      </p:sp>
      <p:sp>
        <p:nvSpPr>
          <p:cNvPr id="282" name="Google Shape;282;p24"/>
          <p:cNvSpPr txBox="1"/>
          <p:nvPr/>
        </p:nvSpPr>
        <p:spPr>
          <a:xfrm>
            <a:off x="581025" y="3934617"/>
            <a:ext cx="1102995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Consecuencia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se forma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escara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protectora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El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continúa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penetrando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profundamente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través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tejidos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-&gt;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grasa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-&gt; fascia -&gt;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músculo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horas o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incluso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días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se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retira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exhaustivamente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283" name="Google Shape;283;p24"/>
          <p:cNvSpPr txBox="1"/>
          <p:nvPr/>
        </p:nvSpPr>
        <p:spPr>
          <a:xfrm>
            <a:off x="866775" y="1885950"/>
            <a:ext cx="11021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¡Mayor </a:t>
            </a:r>
            <a:r>
              <a:rPr lang="en-US" sz="2400" b="0" i="0" u="none" strike="noStrike" cap="none" dirty="0" err="1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Gravedad</a:t>
            </a:r>
            <a:r>
              <a:rPr lang="en-US" sz="2400" b="0" i="0" u="none" strike="noStrike" cap="none" dirty="0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400" b="0" i="0" u="none" strike="noStrike" cap="none" dirty="0" err="1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Potencial</a:t>
            </a:r>
            <a:r>
              <a:rPr lang="en-US" sz="2400" b="0" i="0" u="none" strike="noStrike" cap="none" dirty="0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!</a:t>
            </a:r>
            <a:endParaRPr sz="2400" dirty="0"/>
          </a:p>
        </p:txBody>
      </p:sp>
      <p:sp>
        <p:nvSpPr>
          <p:cNvPr id="284" name="Google Shape;284;p24"/>
          <p:cNvSpPr txBox="1"/>
          <p:nvPr/>
        </p:nvSpPr>
        <p:spPr>
          <a:xfrm>
            <a:off x="866775" y="2276475"/>
            <a:ext cx="104965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diferencia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álcalis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disuelven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proteínas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saponifican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grasas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convierten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grasa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jabón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3632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Agente: Hidróxido de Sodio (NaOH)</a:t>
            </a:r>
            <a:endParaRPr/>
          </a:p>
        </p:txBody>
      </p:sp>
      <p:sp>
        <p:nvSpPr>
          <p:cNvPr id="291" name="Google Shape;291;p25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5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13 / 39</a:t>
            </a:r>
            <a:endParaRPr/>
          </a:p>
        </p:txBody>
      </p:sp>
      <p:sp>
        <p:nvSpPr>
          <p:cNvPr id="293" name="Google Shape;293;p25"/>
          <p:cNvSpPr txBox="1"/>
          <p:nvPr/>
        </p:nvSpPr>
        <p:spPr>
          <a:xfrm>
            <a:off x="866775" y="2062577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Nombres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comunes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Soda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cáustica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Lejía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Diablo rojo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destapacañerías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294" name="Google Shape;294;p25"/>
          <p:cNvSpPr txBox="1"/>
          <p:nvPr/>
        </p:nvSpPr>
        <p:spPr>
          <a:xfrm>
            <a:off x="866775" y="2888729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Presentación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Escamas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blancas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solución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líquida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viscosa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95" name="Google Shape;295;p25"/>
          <p:cNvSpPr txBox="1"/>
          <p:nvPr/>
        </p:nvSpPr>
        <p:spPr>
          <a:xfrm>
            <a:off x="866775" y="3555641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Peligro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Ocular: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devastador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ojo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córnea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segundos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opacidad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total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ceguera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irreversible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mucho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rápido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96" name="Google Shape;296;p25"/>
          <p:cNvSpPr txBox="1"/>
          <p:nvPr/>
        </p:nvSpPr>
        <p:spPr>
          <a:xfrm>
            <a:off x="866775" y="4540526"/>
            <a:ext cx="107442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Sensación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veces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jabonosa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 al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tacto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lo que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dificulta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saber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cuándo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ha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eliminado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totalmente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pic>
        <p:nvPicPr>
          <p:cNvPr id="297" name="Google Shape;297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943" y="2294383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943" y="311289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76088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845455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62112"/>
            <a:ext cx="527685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09725"/>
            <a:ext cx="527685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6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Otros Agentes: Amoníaco y Oxidantes</a:t>
            </a:r>
            <a:endParaRPr/>
          </a:p>
        </p:txBody>
      </p:sp>
      <p:sp>
        <p:nvSpPr>
          <p:cNvPr id="309" name="Google Shape;309;p26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6"/>
          <p:cNvSpPr txBox="1"/>
          <p:nvPr/>
        </p:nvSpPr>
        <p:spPr>
          <a:xfrm>
            <a:off x="11477625" y="6486525"/>
            <a:ext cx="4191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14 / 39</a:t>
            </a:r>
            <a:endParaRPr/>
          </a:p>
        </p:txBody>
      </p:sp>
      <p:sp>
        <p:nvSpPr>
          <p:cNvPr id="311" name="Google Shape;311;p26"/>
          <p:cNvSpPr txBox="1"/>
          <p:nvPr/>
        </p:nvSpPr>
        <p:spPr>
          <a:xfrm>
            <a:off x="876300" y="2723820"/>
            <a:ext cx="492061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Amoníaco</a:t>
            </a:r>
            <a:r>
              <a:rPr lang="en-US" sz="18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(NH₃)</a:t>
            </a:r>
            <a:endParaRPr dirty="0"/>
          </a:p>
        </p:txBody>
      </p:sp>
      <p:sp>
        <p:nvSpPr>
          <p:cNvPr id="312" name="Google Shape;312;p26"/>
          <p:cNvSpPr txBox="1"/>
          <p:nvPr/>
        </p:nvSpPr>
        <p:spPr>
          <a:xfrm>
            <a:off x="876300" y="3549192"/>
            <a:ext cx="46863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Presente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limpiadores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industriales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refrigerantes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13" name="Google Shape;313;p26"/>
          <p:cNvSpPr txBox="1"/>
          <p:nvPr/>
        </p:nvSpPr>
        <p:spPr>
          <a:xfrm>
            <a:off x="876300" y="4409104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volátil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Gran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inhalatoria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espasmo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laríngeo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ceguera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contacto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gaseoso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14" name="Google Shape;314;p26"/>
          <p:cNvSpPr txBox="1"/>
          <p:nvPr/>
        </p:nvSpPr>
        <p:spPr>
          <a:xfrm>
            <a:off x="6642652" y="2617743"/>
            <a:ext cx="49206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Agentes</a:t>
            </a:r>
            <a:r>
              <a:rPr lang="en-US" sz="20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Oxidantes</a:t>
            </a:r>
            <a:endParaRPr sz="2000" dirty="0"/>
          </a:p>
        </p:txBody>
      </p:sp>
      <p:sp>
        <p:nvSpPr>
          <p:cNvPr id="315" name="Google Shape;315;p26"/>
          <p:cNvSpPr txBox="1"/>
          <p:nvPr/>
        </p:nvSpPr>
        <p:spPr>
          <a:xfrm>
            <a:off x="6629400" y="3584227"/>
            <a:ext cx="46863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Ej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Hipoclorito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sodio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Blanqueador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concentración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16" name="Google Shape;316;p26"/>
          <p:cNvSpPr txBox="1"/>
          <p:nvPr/>
        </p:nvSpPr>
        <p:spPr>
          <a:xfrm>
            <a:off x="6629400" y="4568816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Desnaturalizan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proteínas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edema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celular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masivo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Peligrosos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mezclarse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liberan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gas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cloro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tóxico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27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Identificación del Agente en Urgencias</a:t>
            </a:r>
            <a:endParaRPr/>
          </a:p>
        </p:txBody>
      </p:sp>
      <p:sp>
        <p:nvSpPr>
          <p:cNvPr id="323" name="Google Shape;323;p27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7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15 / 39</a:t>
            </a:r>
            <a:endParaRPr/>
          </a:p>
        </p:txBody>
      </p:sp>
      <p:sp>
        <p:nvSpPr>
          <p:cNvPr id="325" name="Google Shape;325;p27"/>
          <p:cNvSpPr txBox="1"/>
          <p:nvPr/>
        </p:nvSpPr>
        <p:spPr>
          <a:xfrm>
            <a:off x="581025" y="1371600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 menudo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desconoce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Use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sentidos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precaución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y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clínica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000" dirty="0"/>
          </a:p>
        </p:txBody>
      </p:sp>
      <p:graphicFrame>
        <p:nvGraphicFramePr>
          <p:cNvPr id="326" name="Google Shape;326;p27"/>
          <p:cNvGraphicFramePr/>
          <p:nvPr/>
        </p:nvGraphicFramePr>
        <p:xfrm>
          <a:off x="581025" y="2122140"/>
          <a:ext cx="11029950" cy="3074550"/>
        </p:xfrm>
        <a:graphic>
          <a:graphicData uri="http://schemas.openxmlformats.org/drawingml/2006/table">
            <a:tbl>
              <a:tblPr firstRow="1" bandRow="1">
                <a:noFill/>
                <a:tableStyleId>{1A5E9019-282F-4A86-9836-37327CFE4927}</a:tableStyleId>
              </a:tblPr>
              <a:tblGrid>
                <a:gridCol w="654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0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Olor / Característica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Posible Agente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Huevo podrido / Sulfuro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Ácido Sulfúrico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Acre / Sofocante / Humo amarillo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Ácido Nítrico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Picante / Irritante nasal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Ácido Clorhídrico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Pescado / Orina fuerte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Amoníaco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Sin olor / Jabonoso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Soda Cáustica (Álcali)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27" name="Google Shape;327;p27"/>
          <p:cNvSpPr txBox="1"/>
          <p:nvPr/>
        </p:nvSpPr>
        <p:spPr>
          <a:xfrm>
            <a:off x="661987" y="5434815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¡OJO!</a:t>
            </a:r>
            <a:r>
              <a:rPr lang="en-US" sz="2000" b="0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Nunca</a:t>
            </a:r>
            <a:r>
              <a:rPr lang="en-US" sz="2000" b="0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inhale </a:t>
            </a:r>
            <a:r>
              <a:rPr lang="en-US" sz="2000" b="0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directamente</a:t>
            </a:r>
            <a:r>
              <a:rPr lang="en-US" sz="2000" b="0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000" b="0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28" name="Google Shape;328;p27"/>
          <p:cNvSpPr/>
          <p:nvPr/>
        </p:nvSpPr>
        <p:spPr>
          <a:xfrm>
            <a:off x="581025" y="2620267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7"/>
          <p:cNvSpPr/>
          <p:nvPr/>
        </p:nvSpPr>
        <p:spPr>
          <a:xfrm>
            <a:off x="7130653" y="2620267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7"/>
          <p:cNvSpPr/>
          <p:nvPr/>
        </p:nvSpPr>
        <p:spPr>
          <a:xfrm>
            <a:off x="581025" y="3132683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7"/>
          <p:cNvSpPr/>
          <p:nvPr/>
        </p:nvSpPr>
        <p:spPr>
          <a:xfrm>
            <a:off x="7130653" y="3132683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7"/>
          <p:cNvSpPr/>
          <p:nvPr/>
        </p:nvSpPr>
        <p:spPr>
          <a:xfrm>
            <a:off x="581025" y="3645098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7"/>
          <p:cNvSpPr/>
          <p:nvPr/>
        </p:nvSpPr>
        <p:spPr>
          <a:xfrm>
            <a:off x="7130653" y="3645098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7"/>
          <p:cNvSpPr/>
          <p:nvPr/>
        </p:nvSpPr>
        <p:spPr>
          <a:xfrm>
            <a:off x="581025" y="4157513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27"/>
          <p:cNvSpPr/>
          <p:nvPr/>
        </p:nvSpPr>
        <p:spPr>
          <a:xfrm>
            <a:off x="7130653" y="4157513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7"/>
          <p:cNvSpPr/>
          <p:nvPr/>
        </p:nvSpPr>
        <p:spPr>
          <a:xfrm>
            <a:off x="581025" y="4669928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27"/>
          <p:cNvSpPr/>
          <p:nvPr/>
        </p:nvSpPr>
        <p:spPr>
          <a:xfrm>
            <a:off x="7130653" y="4669928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27"/>
          <p:cNvSpPr/>
          <p:nvPr/>
        </p:nvSpPr>
        <p:spPr>
          <a:xfrm>
            <a:off x="581025" y="5182344"/>
            <a:ext cx="6549628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27"/>
          <p:cNvSpPr/>
          <p:nvPr/>
        </p:nvSpPr>
        <p:spPr>
          <a:xfrm>
            <a:off x="7130653" y="5182344"/>
            <a:ext cx="448032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2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11029950" cy="338634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8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Resumen</a:t>
            </a:r>
            <a:r>
              <a:rPr lang="en-US" sz="2850" b="1" i="0" u="none" strike="noStrike" cap="none" dirty="0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Fisiopatológico</a:t>
            </a:r>
            <a:endParaRPr dirty="0"/>
          </a:p>
        </p:txBody>
      </p:sp>
      <p:sp>
        <p:nvSpPr>
          <p:cNvPr id="347" name="Google Shape;347;p28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8"/>
          <p:cNvSpPr txBox="1"/>
          <p:nvPr/>
        </p:nvSpPr>
        <p:spPr>
          <a:xfrm>
            <a:off x="11477625" y="6486525"/>
            <a:ext cx="4191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16 / 39</a:t>
            </a:r>
            <a:endParaRPr/>
          </a:p>
        </p:txBody>
      </p:sp>
      <p:sp>
        <p:nvSpPr>
          <p:cNvPr id="349" name="Google Shape;349;p28"/>
          <p:cNvSpPr/>
          <p:nvPr/>
        </p:nvSpPr>
        <p:spPr>
          <a:xfrm>
            <a:off x="5667375" y="2230635"/>
            <a:ext cx="19050" cy="952500"/>
          </a:xfrm>
          <a:prstGeom prst="rect">
            <a:avLst/>
          </a:prstGeom>
          <a:solidFill>
            <a:srgbClr val="CBD5E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28"/>
          <p:cNvSpPr txBox="1"/>
          <p:nvPr/>
        </p:nvSpPr>
        <p:spPr>
          <a:xfrm>
            <a:off x="1874996" y="1885950"/>
            <a:ext cx="16602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BE123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ÁCIDOS</a:t>
            </a:r>
            <a:endParaRPr sz="2400" dirty="0"/>
          </a:p>
        </p:txBody>
      </p:sp>
      <p:sp>
        <p:nvSpPr>
          <p:cNvPr id="351" name="Google Shape;351;p28"/>
          <p:cNvSpPr txBox="1"/>
          <p:nvPr/>
        </p:nvSpPr>
        <p:spPr>
          <a:xfrm>
            <a:off x="1768751" y="2611937"/>
            <a:ext cx="3248024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Necrosis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Coagulativa</a:t>
            </a:r>
            <a:endParaRPr sz="2400" dirty="0"/>
          </a:p>
        </p:txBody>
      </p:sp>
      <p:sp>
        <p:nvSpPr>
          <p:cNvPr id="352" name="Google Shape;352;p28"/>
          <p:cNvSpPr txBox="1"/>
          <p:nvPr/>
        </p:nvSpPr>
        <p:spPr>
          <a:xfrm>
            <a:off x="1768751" y="3279006"/>
            <a:ext cx="2691434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Escara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superficial</a:t>
            </a:r>
            <a:endParaRPr sz="2400" dirty="0"/>
          </a:p>
        </p:txBody>
      </p:sp>
      <p:sp>
        <p:nvSpPr>
          <p:cNvPr id="353" name="Google Shape;353;p28"/>
          <p:cNvSpPr txBox="1"/>
          <p:nvPr/>
        </p:nvSpPr>
        <p:spPr>
          <a:xfrm>
            <a:off x="1768751" y="4011770"/>
            <a:ext cx="305504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limitada</a:t>
            </a:r>
            <a:endParaRPr sz="2400" dirty="0"/>
          </a:p>
        </p:txBody>
      </p:sp>
      <p:sp>
        <p:nvSpPr>
          <p:cNvPr id="354" name="Google Shape;354;p28"/>
          <p:cNvSpPr txBox="1"/>
          <p:nvPr/>
        </p:nvSpPr>
        <p:spPr>
          <a:xfrm>
            <a:off x="7797641" y="1885950"/>
            <a:ext cx="254031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C1D95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ÁLCALIS</a:t>
            </a:r>
            <a:endParaRPr/>
          </a:p>
        </p:txBody>
      </p:sp>
      <p:sp>
        <p:nvSpPr>
          <p:cNvPr id="355" name="Google Shape;355;p28"/>
          <p:cNvSpPr txBox="1"/>
          <p:nvPr/>
        </p:nvSpPr>
        <p:spPr>
          <a:xfrm>
            <a:off x="6337025" y="2590169"/>
            <a:ext cx="377189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Necrosis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Licuefactiva</a:t>
            </a:r>
            <a:endParaRPr sz="2400" dirty="0"/>
          </a:p>
        </p:txBody>
      </p:sp>
      <p:sp>
        <p:nvSpPr>
          <p:cNvPr id="356" name="Google Shape;356;p28"/>
          <p:cNvSpPr txBox="1"/>
          <p:nvPr/>
        </p:nvSpPr>
        <p:spPr>
          <a:xfrm>
            <a:off x="6452155" y="3279005"/>
            <a:ext cx="405060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Saponificación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grasas</a:t>
            </a:r>
            <a:endParaRPr sz="2400" dirty="0"/>
          </a:p>
        </p:txBody>
      </p:sp>
      <p:sp>
        <p:nvSpPr>
          <p:cNvPr id="357" name="Google Shape;357;p28"/>
          <p:cNvSpPr txBox="1"/>
          <p:nvPr/>
        </p:nvSpPr>
        <p:spPr>
          <a:xfrm>
            <a:off x="6577540" y="4011769"/>
            <a:ext cx="4980518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profunda y continua</a:t>
            </a:r>
            <a:endParaRPr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Google Shape;362;p2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026889"/>
            <a:ext cx="3517850" cy="308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7000" y="2026890"/>
            <a:ext cx="3517850" cy="3088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975" y="2026889"/>
            <a:ext cx="3517999" cy="3088447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29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Toxicidad Sistémica</a:t>
            </a:r>
            <a:endParaRPr/>
          </a:p>
        </p:txBody>
      </p:sp>
      <p:sp>
        <p:nvSpPr>
          <p:cNvPr id="367" name="Google Shape;367;p29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29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17 / 39</a:t>
            </a:r>
            <a:endParaRPr/>
          </a:p>
        </p:txBody>
      </p:sp>
      <p:sp>
        <p:nvSpPr>
          <p:cNvPr id="369" name="Google Shape;369;p29"/>
          <p:cNvSpPr txBox="1"/>
          <p:nvPr/>
        </p:nvSpPr>
        <p:spPr>
          <a:xfrm>
            <a:off x="580950" y="1391572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limita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absorción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masiva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puede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000" dirty="0"/>
          </a:p>
        </p:txBody>
      </p:sp>
      <p:pic>
        <p:nvPicPr>
          <p:cNvPr id="370" name="Google Shape;370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8675" y="2303115"/>
            <a:ext cx="30225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9"/>
          <p:cNvSpPr txBox="1"/>
          <p:nvPr/>
        </p:nvSpPr>
        <p:spPr>
          <a:xfrm>
            <a:off x="828675" y="2750790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Acidosis Metabólica</a:t>
            </a:r>
            <a:endParaRPr/>
          </a:p>
        </p:txBody>
      </p:sp>
      <p:sp>
        <p:nvSpPr>
          <p:cNvPr id="372" name="Google Shape;372;p29"/>
          <p:cNvSpPr txBox="1"/>
          <p:nvPr/>
        </p:nvSpPr>
        <p:spPr>
          <a:xfrm>
            <a:off x="828675" y="3141315"/>
            <a:ext cx="30225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Cambio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drástico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pH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sanguíneo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llevando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arritmias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cardíaco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373" name="Google Shape;373;p29"/>
          <p:cNvSpPr txBox="1"/>
          <p:nvPr/>
        </p:nvSpPr>
        <p:spPr>
          <a:xfrm>
            <a:off x="4584650" y="2445990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Falla Renal Aguda</a:t>
            </a:r>
            <a:endParaRPr/>
          </a:p>
        </p:txBody>
      </p:sp>
      <p:sp>
        <p:nvSpPr>
          <p:cNvPr id="374" name="Google Shape;374;p29"/>
          <p:cNvSpPr txBox="1"/>
          <p:nvPr/>
        </p:nvSpPr>
        <p:spPr>
          <a:xfrm>
            <a:off x="4584650" y="2836515"/>
            <a:ext cx="30225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hemólisis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intravascular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toxicidad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directa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375" name="Google Shape;375;p2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40625" y="2303115"/>
            <a:ext cx="3022699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29"/>
          <p:cNvSpPr txBox="1"/>
          <p:nvPr/>
        </p:nvSpPr>
        <p:spPr>
          <a:xfrm>
            <a:off x="8340625" y="2750790"/>
            <a:ext cx="3173834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Hipotermia</a:t>
            </a:r>
            <a:endParaRPr/>
          </a:p>
        </p:txBody>
      </p:sp>
      <p:sp>
        <p:nvSpPr>
          <p:cNvPr id="377" name="Google Shape;377;p29"/>
          <p:cNvSpPr txBox="1"/>
          <p:nvPr/>
        </p:nvSpPr>
        <p:spPr>
          <a:xfrm>
            <a:off x="8340625" y="3141315"/>
            <a:ext cx="302269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Iatrogénica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prolongado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fría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grandes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superficies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0"/>
          <p:cNvSpPr txBox="1"/>
          <p:nvPr/>
        </p:nvSpPr>
        <p:spPr>
          <a:xfrm>
            <a:off x="11477625" y="6486525"/>
            <a:ext cx="4191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18 / 39</a:t>
            </a:r>
            <a:endParaRPr/>
          </a:p>
        </p:txBody>
      </p:sp>
      <p:pic>
        <p:nvPicPr>
          <p:cNvPr id="384" name="Google Shape;384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389882"/>
            <a:ext cx="110299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0"/>
          <p:cNvSpPr txBox="1"/>
          <p:nvPr/>
        </p:nvSpPr>
        <p:spPr>
          <a:xfrm>
            <a:off x="305276" y="3342382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Contexto</a:t>
            </a:r>
            <a:r>
              <a:rPr lang="en-US" sz="28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285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Epidemiología</a:t>
            </a:r>
            <a:endParaRPr dirty="0"/>
          </a:p>
        </p:txBody>
      </p:sp>
      <p:sp>
        <p:nvSpPr>
          <p:cNvPr id="386" name="Google Shape;386;p30"/>
          <p:cNvSpPr/>
          <p:nvPr/>
        </p:nvSpPr>
        <p:spPr>
          <a:xfrm>
            <a:off x="581025" y="3866257"/>
            <a:ext cx="11029950" cy="28575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30"/>
          <p:cNvSpPr txBox="1"/>
          <p:nvPr/>
        </p:nvSpPr>
        <p:spPr>
          <a:xfrm>
            <a:off x="581025" y="4180582"/>
            <a:ext cx="1102995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Dimensionando la problemática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1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Epidemiología Mundial</a:t>
            </a:r>
            <a:endParaRPr/>
          </a:p>
        </p:txBody>
      </p:sp>
      <p:sp>
        <p:nvSpPr>
          <p:cNvPr id="394" name="Google Shape;394;p31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1"/>
          <p:cNvSpPr txBox="1"/>
          <p:nvPr/>
        </p:nvSpPr>
        <p:spPr>
          <a:xfrm>
            <a:off x="11477625" y="6486525"/>
            <a:ext cx="4191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19 / 39</a:t>
            </a:r>
            <a:endParaRPr/>
          </a:p>
        </p:txBody>
      </p:sp>
      <p:sp>
        <p:nvSpPr>
          <p:cNvPr id="396" name="Google Shape;396;p31"/>
          <p:cNvSpPr txBox="1"/>
          <p:nvPr/>
        </p:nvSpPr>
        <p:spPr>
          <a:xfrm>
            <a:off x="866775" y="1590008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Fenómeno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global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endémicos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397" name="Google Shape;397;p31"/>
          <p:cNvSpPr txBox="1"/>
          <p:nvPr/>
        </p:nvSpPr>
        <p:spPr>
          <a:xfrm>
            <a:off x="866775" y="2150715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Sur de Asia (India,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Pakistán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Bangladesh):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tasas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relacionadas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conflictos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dotes,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rechazo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matrimonial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disputas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tierras.</a:t>
            </a:r>
            <a:endParaRPr sz="2000" dirty="0"/>
          </a:p>
        </p:txBody>
      </p:sp>
      <p:sp>
        <p:nvSpPr>
          <p:cNvPr id="398" name="Google Shape;398;p31"/>
          <p:cNvSpPr txBox="1"/>
          <p:nvPr/>
        </p:nvSpPr>
        <p:spPr>
          <a:xfrm>
            <a:off x="866775" y="3386328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Reino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Unido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Aumento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alarmante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reciente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asociado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robos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pandillas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(hombres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jóvenes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frecuentes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399" name="Google Shape;399;p31"/>
          <p:cNvSpPr txBox="1"/>
          <p:nvPr/>
        </p:nvSpPr>
        <p:spPr>
          <a:xfrm>
            <a:off x="866775" y="4571238"/>
            <a:ext cx="107442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Género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Globalmente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las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constituyen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80% de las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contextos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doméstica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pic>
        <p:nvPicPr>
          <p:cNvPr id="400" name="Google Shape;400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762125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602" y="235379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0429" y="3626198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824413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24600" y="2540416"/>
            <a:ext cx="5286375" cy="387816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571500" y="333375"/>
            <a:ext cx="228028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CONTEXTO GLOBAL</a:t>
            </a:r>
            <a:endParaRPr/>
          </a:p>
        </p:txBody>
      </p:sp>
      <p:pic>
        <p:nvPicPr>
          <p:cNvPr id="98" name="Google Shape;98;p14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581025" y="2327686"/>
            <a:ext cx="5267325" cy="3155127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6334125" y="2577107"/>
            <a:ext cx="55506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El "</a:t>
            </a:r>
            <a:r>
              <a:rPr lang="en-US" sz="18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Cinturón</a:t>
            </a: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del </a:t>
            </a:r>
            <a:r>
              <a:rPr lang="en-US" sz="18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Ácido</a:t>
            </a: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"</a:t>
            </a:r>
            <a:endParaRPr sz="1800"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6334125" y="2986682"/>
            <a:ext cx="528637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Aunque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es un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fenómeno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global,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existe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una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concentración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crítica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sur de Asia y un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patrón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emergente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Latinoamérica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y Europa.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1391CA6-28A2-9E48-8A0D-D7E512B446C3}"/>
              </a:ext>
            </a:extLst>
          </p:cNvPr>
          <p:cNvSpPr txBox="1"/>
          <p:nvPr/>
        </p:nvSpPr>
        <p:spPr>
          <a:xfrm>
            <a:off x="581025" y="5482813"/>
            <a:ext cx="52673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6" tooltip="https://historiailion.wordpress.com/tag/geografia-politica/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7" tooltip="https://creativecommons.org/licenses/by-nc/3.0/"/>
              </a:rPr>
              <a:t>CC BY-NC</a:t>
            </a:r>
            <a:endParaRPr lang="es-CO" sz="9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5395912" cy="232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15062" y="1609725"/>
            <a:ext cx="5395912" cy="2327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4175670"/>
            <a:ext cx="5395912" cy="2053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15062" y="4175670"/>
            <a:ext cx="5395912" cy="205353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Objetivos de Aprendizaje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11534775" y="6486525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 / 39</a:t>
            </a:r>
            <a:endParaRPr/>
          </a:p>
        </p:txBody>
      </p:sp>
      <p:pic>
        <p:nvPicPr>
          <p:cNvPr id="124" name="Google Shape;124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8675" y="1885950"/>
            <a:ext cx="4900612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5"/>
          <p:cNvSpPr txBox="1"/>
          <p:nvPr/>
        </p:nvSpPr>
        <p:spPr>
          <a:xfrm>
            <a:off x="828675" y="2333625"/>
            <a:ext cx="514564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Cognitivos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828675" y="2724150"/>
            <a:ext cx="4900612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Comprender la fisiopatología de las quemaduras químicas y diferenciar entre ácidos y álcalis. Conocer el marco legal vigente (Ley 1773).</a:t>
            </a:r>
            <a:endParaRPr/>
          </a:p>
        </p:txBody>
      </p:sp>
      <p:pic>
        <p:nvPicPr>
          <p:cNvPr id="127" name="Google Shape;127;p15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62712" y="1885950"/>
            <a:ext cx="4900612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6462712" y="2333625"/>
            <a:ext cx="514564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Procedimentales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6462712" y="2724150"/>
            <a:ext cx="4900612" cy="822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Aplicar correctamente los protocolos de primeros auxilios (irrigación) y manejo hospitalario inicial. Realizar adecuada cadena de custodia.</a:t>
            </a:r>
            <a:endParaRPr/>
          </a:p>
        </p:txBody>
      </p:sp>
      <p:pic>
        <p:nvPicPr>
          <p:cNvPr id="130" name="Google Shape;130;p15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28675" y="4451895"/>
            <a:ext cx="4900612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5"/>
          <p:cNvSpPr txBox="1"/>
          <p:nvPr/>
        </p:nvSpPr>
        <p:spPr>
          <a:xfrm>
            <a:off x="828675" y="4899570"/>
            <a:ext cx="514564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Actitudinales</a:t>
            </a: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828675" y="5290095"/>
            <a:ext cx="4900612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Desarrollar una sensibilidad ética frente a la víctima, evitando la revictimización y comprendiendo el impacto psicosocial.</a:t>
            </a:r>
            <a:endParaRPr/>
          </a:p>
        </p:txBody>
      </p:sp>
      <p:pic>
        <p:nvPicPr>
          <p:cNvPr id="133" name="Google Shape;133;p15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62712" y="4451895"/>
            <a:ext cx="4900612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6462712" y="4899570"/>
            <a:ext cx="514564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Intensidad</a:t>
            </a:r>
            <a:endParaRPr/>
          </a:p>
        </p:txBody>
      </p:sp>
      <p:sp>
        <p:nvSpPr>
          <p:cNvPr id="135" name="Google Shape;135;p15"/>
          <p:cNvSpPr txBox="1"/>
          <p:nvPr/>
        </p:nvSpPr>
        <p:spPr>
          <a:xfrm>
            <a:off x="6462712" y="5290095"/>
            <a:ext cx="4900612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Duración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Módulo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135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10 Horas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333500"/>
            <a:ext cx="1104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 txBox="1"/>
          <p:nvPr/>
        </p:nvSpPr>
        <p:spPr>
          <a:xfrm>
            <a:off x="571500" y="333375"/>
            <a:ext cx="375046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LA BRECHA DE GÉNERO GLOBAL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545307" y="1814720"/>
            <a:ext cx="555069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Violencia</a:t>
            </a:r>
            <a:r>
              <a:rPr lang="en-US" sz="20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</a:t>
            </a:r>
            <a:r>
              <a:rPr lang="en-US" sz="20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Basada</a:t>
            </a:r>
            <a:r>
              <a:rPr lang="en-US" sz="20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</a:t>
            </a:r>
            <a:r>
              <a:rPr lang="en-US" sz="20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en</a:t>
            </a:r>
            <a:r>
              <a:rPr lang="en-US" sz="20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</a:t>
            </a:r>
            <a:r>
              <a:rPr lang="en-US" sz="20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Género</a:t>
            </a:r>
            <a:endParaRPr sz="2000" dirty="0"/>
          </a:p>
        </p:txBody>
      </p:sp>
      <p:sp>
        <p:nvSpPr>
          <p:cNvPr id="110" name="Google Shape;110;p15"/>
          <p:cNvSpPr txBox="1"/>
          <p:nvPr/>
        </p:nvSpPr>
        <p:spPr>
          <a:xfrm>
            <a:off x="571500" y="2357559"/>
            <a:ext cx="528637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la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mayoría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del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mundo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este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es un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delito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con un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sesgo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género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extremo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 Se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utiliza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como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mecanismo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control,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castigo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o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venganza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patriarcal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952500" y="4081016"/>
            <a:ext cx="490537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Mujeres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(80%):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Víctimas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contextos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pasionales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o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rechazo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sexual.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952500" y="5184710"/>
            <a:ext cx="49053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24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Hombres (20%):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Víctimas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contextos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riñas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robos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o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conflictos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tierras/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negocios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113" name="Google Shape;113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5825" y="4286040"/>
            <a:ext cx="1333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66775" y="5434012"/>
            <a:ext cx="1524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872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872579"/>
            <a:ext cx="12192000" cy="598542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571500" y="293340"/>
            <a:ext cx="4190523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COLOMBIA: CURVA EPIDEMIOLÓGICA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571500" y="1425029"/>
            <a:ext cx="110490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Impacto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la Ley 1773 de 2016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la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incidencia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casos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571500" y="6080819"/>
            <a:ext cx="110490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Fuente: Instituto Nacional de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Medicina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Legal y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Ciencias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Forenses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267408"/>
            <a:ext cx="1104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/>
        </p:nvSpPr>
        <p:spPr>
          <a:xfrm>
            <a:off x="571500" y="333375"/>
            <a:ext cx="444055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GEOGRAFÍA DEL DELITO EN COLOMBIA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6334125" y="2185736"/>
            <a:ext cx="55506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Análisis</a:t>
            </a: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Regional</a:t>
            </a:r>
            <a:endParaRPr sz="1800" dirty="0"/>
          </a:p>
        </p:txBody>
      </p:sp>
      <p:sp>
        <p:nvSpPr>
          <p:cNvPr id="132" name="Google Shape;132;p17"/>
          <p:cNvSpPr txBox="1"/>
          <p:nvPr/>
        </p:nvSpPr>
        <p:spPr>
          <a:xfrm>
            <a:off x="6334125" y="2972543"/>
            <a:ext cx="52863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La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incidencia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se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correlaciona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con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grandes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centros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urbanos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Factores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riesgo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: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34" name="Google Shape;134;p17"/>
          <p:cNvSpPr txBox="1"/>
          <p:nvPr/>
        </p:nvSpPr>
        <p:spPr>
          <a:xfrm>
            <a:off x="6715125" y="4081016"/>
            <a:ext cx="490537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Alta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densidad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poblacional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6715125" y="4523261"/>
            <a:ext cx="4905375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Facilidad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acceso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anónimo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químicos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industriales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38" name="Google Shape;138;p17"/>
          <p:cNvSpPr txBox="1"/>
          <p:nvPr/>
        </p:nvSpPr>
        <p:spPr>
          <a:xfrm>
            <a:off x="6715125" y="5356967"/>
            <a:ext cx="4905375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1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Conflictividad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social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urbana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7693" y="1381125"/>
            <a:ext cx="11049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286696"/>
            <a:ext cx="2547937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9937" y="4286696"/>
            <a:ext cx="2547937" cy="93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571500" y="333375"/>
            <a:ext cx="3330416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COLOMBIA: GÉNERO Y MÓVIL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597693" y="2414014"/>
            <a:ext cx="55506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Diferencia</a:t>
            </a: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con </a:t>
            </a:r>
            <a:r>
              <a:rPr lang="en-US" sz="18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el</a:t>
            </a:r>
            <a:r>
              <a:rPr lang="en-US" sz="18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Mundo</a:t>
            </a:r>
            <a:endParaRPr sz="1800" dirty="0"/>
          </a:p>
        </p:txBody>
      </p:sp>
      <p:sp>
        <p:nvSpPr>
          <p:cNvPr id="149" name="Google Shape;149;p18"/>
          <p:cNvSpPr txBox="1"/>
          <p:nvPr/>
        </p:nvSpPr>
        <p:spPr>
          <a:xfrm>
            <a:off x="571500" y="3178075"/>
            <a:ext cx="5286375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Aunque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las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mujeres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siguen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siendo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las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principales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víctimas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,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Colombia la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proporción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hombres es mayor que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Asia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debido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a la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violencia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común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50" name="Google Shape;150;p18"/>
          <p:cNvSpPr txBox="1"/>
          <p:nvPr/>
        </p:nvSpPr>
        <p:spPr>
          <a:xfrm>
            <a:off x="762000" y="4662933"/>
            <a:ext cx="2166937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rgbClr val="FB7185"/>
                </a:solidFill>
                <a:latin typeface="Barlow"/>
                <a:ea typeface="Barlow"/>
                <a:cs typeface="Barlow"/>
                <a:sym typeface="Barlow"/>
              </a:rPr>
              <a:t>MUJERES</a:t>
            </a:r>
            <a:endParaRPr dirty="0"/>
          </a:p>
        </p:txBody>
      </p:sp>
      <p:sp>
        <p:nvSpPr>
          <p:cNvPr id="151" name="Google Shape;151;p18"/>
          <p:cNvSpPr txBox="1"/>
          <p:nvPr/>
        </p:nvSpPr>
        <p:spPr>
          <a:xfrm>
            <a:off x="762000" y="5109001"/>
            <a:ext cx="216693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Móvil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Pasional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/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Violencia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Intrafamiliar</a:t>
            </a:r>
            <a:endParaRPr sz="1800" dirty="0">
              <a:solidFill>
                <a:schemeClr val="tx1"/>
              </a:solidFill>
            </a:endParaRPr>
          </a:p>
        </p:txBody>
      </p:sp>
      <p:sp>
        <p:nvSpPr>
          <p:cNvPr id="152" name="Google Shape;152;p18"/>
          <p:cNvSpPr txBox="1"/>
          <p:nvPr/>
        </p:nvSpPr>
        <p:spPr>
          <a:xfrm>
            <a:off x="3500437" y="4631364"/>
            <a:ext cx="216693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38BDF8"/>
                </a:solidFill>
                <a:latin typeface="Barlow"/>
                <a:ea typeface="Barlow"/>
                <a:cs typeface="Barlow"/>
                <a:sym typeface="Barlow"/>
              </a:rPr>
              <a:t>HOMBRES</a:t>
            </a:r>
            <a:endParaRPr dirty="0"/>
          </a:p>
        </p:txBody>
      </p:sp>
      <p:sp>
        <p:nvSpPr>
          <p:cNvPr id="153" name="Google Shape;153;p18"/>
          <p:cNvSpPr txBox="1"/>
          <p:nvPr/>
        </p:nvSpPr>
        <p:spPr>
          <a:xfrm>
            <a:off x="3500437" y="4970502"/>
            <a:ext cx="216693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Móvil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Atraco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/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Riñas</a:t>
            </a:r>
            <a:r>
              <a:rPr lang="en-US" sz="18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18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callejeras</a:t>
            </a:r>
            <a:endParaRPr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162050"/>
            <a:ext cx="5286375" cy="531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558193"/>
            <a:ext cx="5286375" cy="329862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/>
        </p:nvSpPr>
        <p:spPr>
          <a:xfrm>
            <a:off x="571500" y="247650"/>
            <a:ext cx="2710338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8FAFC"/>
                </a:solidFill>
                <a:latin typeface="Barlow ExtraBold"/>
                <a:ea typeface="Barlow ExtraBold"/>
                <a:cs typeface="Barlow ExtraBold"/>
                <a:sym typeface="Barlow ExtraBold"/>
              </a:rPr>
              <a:t>EDAD DE LAS VÍCTIMAS</a:t>
            </a:r>
            <a:endParaRPr/>
          </a:p>
        </p:txBody>
      </p:sp>
      <p:pic>
        <p:nvPicPr>
          <p:cNvPr id="162" name="Google Shape;162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1025" y="1171575"/>
            <a:ext cx="5267325" cy="529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6334125" y="1531440"/>
            <a:ext cx="55506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Población </a:t>
            </a:r>
            <a:r>
              <a:rPr lang="en-US" sz="24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Económicamente</a:t>
            </a:r>
            <a:r>
              <a:rPr lang="en-US" sz="2400" b="0" i="0" u="none" strike="noStrike" cap="none" dirty="0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 </a:t>
            </a:r>
            <a:r>
              <a:rPr lang="en-US" sz="2400" b="0" i="0" u="none" strike="noStrike" cap="none" dirty="0" err="1">
                <a:solidFill>
                  <a:srgbClr val="2DD4BF"/>
                </a:solidFill>
                <a:latin typeface="Roboto Mono SemiBold"/>
                <a:ea typeface="Roboto Mono SemiBold"/>
                <a:cs typeface="Roboto Mono SemiBold"/>
                <a:sym typeface="Roboto Mono SemiBold"/>
              </a:rPr>
              <a:t>Activa</a:t>
            </a:r>
            <a:endParaRPr sz="2400" dirty="0"/>
          </a:p>
        </p:txBody>
      </p:sp>
      <p:sp>
        <p:nvSpPr>
          <p:cNvPr id="164" name="Google Shape;164;p19"/>
          <p:cNvSpPr txBox="1"/>
          <p:nvPr/>
        </p:nvSpPr>
        <p:spPr>
          <a:xfrm>
            <a:off x="6334125" y="2758082"/>
            <a:ext cx="528637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El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ataque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busca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destruir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el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futuro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productivo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y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reproductivo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 de la </a:t>
            </a:r>
            <a:r>
              <a:rPr lang="en-US" sz="2000" b="0" i="0" u="none" strike="noStrike" cap="none" dirty="0" err="1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víctima</a:t>
            </a:r>
            <a:r>
              <a:rPr lang="en-US" sz="2000" b="0" i="0" u="none" strike="noStrike" cap="none" dirty="0">
                <a:solidFill>
                  <a:schemeClr val="tx1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3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527685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09725"/>
            <a:ext cx="5276850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32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Epidemiología en Colombia</a:t>
            </a:r>
            <a:endParaRPr/>
          </a:p>
        </p:txBody>
      </p:sp>
      <p:sp>
        <p:nvSpPr>
          <p:cNvPr id="412" name="Google Shape;412;p32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32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20 / 39</a:t>
            </a: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876300" y="2633013"/>
            <a:ext cx="49206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Cifras</a:t>
            </a:r>
            <a:r>
              <a:rPr lang="en-US" sz="24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Alarmantes</a:t>
            </a:r>
            <a:endParaRPr sz="2400" dirty="0"/>
          </a:p>
        </p:txBody>
      </p:sp>
      <p:sp>
        <p:nvSpPr>
          <p:cNvPr id="415" name="Google Shape;415;p32"/>
          <p:cNvSpPr txBox="1"/>
          <p:nvPr/>
        </p:nvSpPr>
        <p:spPr>
          <a:xfrm>
            <a:off x="876300" y="3447157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Colombia ha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llegado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tener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tasa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per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cápita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ciertos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aprox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2011-2012).</a:t>
            </a:r>
            <a:endParaRPr sz="2000" dirty="0"/>
          </a:p>
        </p:txBody>
      </p:sp>
      <p:sp>
        <p:nvSpPr>
          <p:cNvPr id="416" name="Google Shape;416;p32"/>
          <p:cNvSpPr txBox="1"/>
          <p:nvPr/>
        </p:nvSpPr>
        <p:spPr>
          <a:xfrm>
            <a:off x="876300" y="4924485"/>
            <a:ext cx="46863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Subregistro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estima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alto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debido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miedo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denunciar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amenazas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17" name="Google Shape;417;p32"/>
          <p:cNvSpPr txBox="1"/>
          <p:nvPr/>
        </p:nvSpPr>
        <p:spPr>
          <a:xfrm>
            <a:off x="6629400" y="2732260"/>
            <a:ext cx="49206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Perfil</a:t>
            </a:r>
            <a:r>
              <a:rPr lang="en-US" sz="24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Demográfico</a:t>
            </a:r>
            <a:endParaRPr sz="2400" dirty="0"/>
          </a:p>
        </p:txBody>
      </p:sp>
      <p:sp>
        <p:nvSpPr>
          <p:cNvPr id="418" name="Google Shape;418;p32"/>
          <p:cNvSpPr txBox="1"/>
          <p:nvPr/>
        </p:nvSpPr>
        <p:spPr>
          <a:xfrm>
            <a:off x="6915150" y="3085399"/>
            <a:ext cx="44005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joven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(18-35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estratos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1, 2 y 3.</a:t>
            </a:r>
            <a:endParaRPr sz="2000" dirty="0"/>
          </a:p>
        </p:txBody>
      </p:sp>
      <p:sp>
        <p:nvSpPr>
          <p:cNvPr id="419" name="Google Shape;419;p32"/>
          <p:cNvSpPr txBox="1"/>
          <p:nvPr/>
        </p:nvSpPr>
        <p:spPr>
          <a:xfrm>
            <a:off x="6915150" y="3944242"/>
            <a:ext cx="44005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Generalmente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conocido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(pareja,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expareja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420" name="Google Shape;420;p32"/>
          <p:cNvSpPr txBox="1"/>
          <p:nvPr/>
        </p:nvSpPr>
        <p:spPr>
          <a:xfrm>
            <a:off x="6915150" y="4984851"/>
            <a:ext cx="44005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Lugar: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Vía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pública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entrada de la residencia.</a:t>
            </a:r>
            <a:endParaRPr sz="2400" dirty="0"/>
          </a:p>
        </p:txBody>
      </p:sp>
      <p:pic>
        <p:nvPicPr>
          <p:cNvPr id="421" name="Google Shape;421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80835" y="3338096"/>
            <a:ext cx="139065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52177" y="4185821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9400" y="5248275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33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Anatomía del Ataque: El "Triángulo de Identidad"</a:t>
            </a:r>
            <a:endParaRPr/>
          </a:p>
        </p:txBody>
      </p:sp>
      <p:sp>
        <p:nvSpPr>
          <p:cNvPr id="430" name="Google Shape;430;p33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33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21 / 39</a:t>
            </a:r>
            <a:endParaRPr/>
          </a:p>
        </p:txBody>
      </p:sp>
      <p:sp>
        <p:nvSpPr>
          <p:cNvPr id="432" name="Google Shape;432;p33"/>
          <p:cNvSpPr txBox="1"/>
          <p:nvPr/>
        </p:nvSpPr>
        <p:spPr>
          <a:xfrm>
            <a:off x="771525" y="2195036"/>
            <a:ext cx="633219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apunta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deliberadamente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zonas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vitales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interacción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social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funcional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000" dirty="0"/>
          </a:p>
        </p:txBody>
      </p:sp>
      <p:pic>
        <p:nvPicPr>
          <p:cNvPr id="433" name="Google Shape;433;p3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37115" y="3429000"/>
            <a:ext cx="3726209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33"/>
          <p:cNvSpPr txBox="1"/>
          <p:nvPr/>
        </p:nvSpPr>
        <p:spPr>
          <a:xfrm>
            <a:off x="7637115" y="4225230"/>
            <a:ext cx="372620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Funcional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+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Estético</a:t>
            </a:r>
            <a:endParaRPr sz="2000" dirty="0"/>
          </a:p>
        </p:txBody>
      </p:sp>
      <p:sp>
        <p:nvSpPr>
          <p:cNvPr id="436" name="Google Shape;436;p33"/>
          <p:cNvSpPr txBox="1"/>
          <p:nvPr/>
        </p:nvSpPr>
        <p:spPr>
          <a:xfrm>
            <a:off x="962025" y="3331251"/>
            <a:ext cx="595119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1. Rostro y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Cuello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(90%):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borrar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identidad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belleza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438" name="Google Shape;438;p33"/>
          <p:cNvSpPr txBox="1"/>
          <p:nvPr/>
        </p:nvSpPr>
        <p:spPr>
          <a:xfrm>
            <a:off x="962025" y="4273570"/>
            <a:ext cx="595119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2. Manos y Brazos: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Lesiones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defensivas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intentar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cubrirse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rostro.</a:t>
            </a:r>
            <a:endParaRPr sz="2000" dirty="0"/>
          </a:p>
        </p:txBody>
      </p:sp>
      <p:sp>
        <p:nvSpPr>
          <p:cNvPr id="440" name="Google Shape;440;p33"/>
          <p:cNvSpPr txBox="1"/>
          <p:nvPr/>
        </p:nvSpPr>
        <p:spPr>
          <a:xfrm>
            <a:off x="962025" y="5260657"/>
            <a:ext cx="595119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3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3.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Tórax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anterior: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Frecuente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senos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afectando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feminidad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lactancia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026890"/>
            <a:ext cx="3517850" cy="400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7000" y="2026890"/>
            <a:ext cx="3517850" cy="400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975" y="2026890"/>
            <a:ext cx="3517999" cy="4002849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4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Dinámicas de Género: ¿Por qué?</a:t>
            </a:r>
            <a:endParaRPr/>
          </a:p>
        </p:txBody>
      </p:sp>
      <p:sp>
        <p:nvSpPr>
          <p:cNvPr id="450" name="Google Shape;450;p34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34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22 / 39</a:t>
            </a:r>
            <a:endParaRPr/>
          </a:p>
        </p:txBody>
      </p:sp>
      <p:sp>
        <p:nvSpPr>
          <p:cNvPr id="452" name="Google Shape;452;p34"/>
          <p:cNvSpPr txBox="1"/>
          <p:nvPr/>
        </p:nvSpPr>
        <p:spPr>
          <a:xfrm>
            <a:off x="581025" y="1268047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manifestación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extrema de la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Violencia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Basada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Género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(VBG)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453" name="Google Shape;453;p34"/>
          <p:cNvSpPr txBox="1"/>
          <p:nvPr/>
        </p:nvSpPr>
        <p:spPr>
          <a:xfrm>
            <a:off x="828675" y="2303115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Instrumentalización</a:t>
            </a:r>
            <a:endParaRPr/>
          </a:p>
        </p:txBody>
      </p:sp>
      <p:sp>
        <p:nvSpPr>
          <p:cNvPr id="454" name="Google Shape;454;p34"/>
          <p:cNvSpPr txBox="1"/>
          <p:nvPr/>
        </p:nvSpPr>
        <p:spPr>
          <a:xfrm>
            <a:off x="828675" y="2693640"/>
            <a:ext cx="30225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vista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propiedad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". Si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ella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rechaza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control,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busca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marcarla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 para que "no sea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nadie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".</a:t>
            </a:r>
            <a:endParaRPr sz="2000" dirty="0"/>
          </a:p>
        </p:txBody>
      </p:sp>
      <p:sp>
        <p:nvSpPr>
          <p:cNvPr id="455" name="Google Shape;455;p34"/>
          <p:cNvSpPr txBox="1"/>
          <p:nvPr/>
        </p:nvSpPr>
        <p:spPr>
          <a:xfrm>
            <a:off x="4584650" y="2303115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Castigo</a:t>
            </a:r>
            <a:endParaRPr/>
          </a:p>
        </p:txBody>
      </p:sp>
      <p:sp>
        <p:nvSpPr>
          <p:cNvPr id="456" name="Google Shape;456;p34"/>
          <p:cNvSpPr txBox="1"/>
          <p:nvPr/>
        </p:nvSpPr>
        <p:spPr>
          <a:xfrm>
            <a:off x="4584650" y="2693640"/>
            <a:ext cx="30225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Respuesta a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autonomía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terminar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relación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independencia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económica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457" name="Google Shape;457;p34"/>
          <p:cNvSpPr txBox="1"/>
          <p:nvPr/>
        </p:nvSpPr>
        <p:spPr>
          <a:xfrm>
            <a:off x="8340625" y="2303115"/>
            <a:ext cx="3173834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Muerte en Vida</a:t>
            </a:r>
            <a:endParaRPr/>
          </a:p>
        </p:txBody>
      </p:sp>
      <p:sp>
        <p:nvSpPr>
          <p:cNvPr id="458" name="Google Shape;458;p34"/>
          <p:cNvSpPr txBox="1"/>
          <p:nvPr/>
        </p:nvSpPr>
        <p:spPr>
          <a:xfrm>
            <a:off x="8340625" y="2693640"/>
            <a:ext cx="302269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objetivo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homicidio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sufrimiento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eterno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aislamiento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social.</a:t>
            </a:r>
            <a:endParaRPr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5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23 / 39</a:t>
            </a:r>
            <a:endParaRPr/>
          </a:p>
        </p:txBody>
      </p:sp>
      <p:pic>
        <p:nvPicPr>
          <p:cNvPr id="465" name="Google Shape;465;p3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389882"/>
            <a:ext cx="110299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35"/>
          <p:cNvSpPr txBox="1"/>
          <p:nvPr/>
        </p:nvSpPr>
        <p:spPr>
          <a:xfrm>
            <a:off x="305276" y="3342382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Impactos</a:t>
            </a:r>
            <a:r>
              <a:rPr lang="en-US" sz="28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Multidimensionales</a:t>
            </a:r>
            <a:endParaRPr dirty="0"/>
          </a:p>
        </p:txBody>
      </p:sp>
      <p:sp>
        <p:nvSpPr>
          <p:cNvPr id="467" name="Google Shape;467;p35"/>
          <p:cNvSpPr/>
          <p:nvPr/>
        </p:nvSpPr>
        <p:spPr>
          <a:xfrm>
            <a:off x="581025" y="3866257"/>
            <a:ext cx="11029950" cy="28575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35"/>
          <p:cNvSpPr txBox="1"/>
          <p:nvPr/>
        </p:nvSpPr>
        <p:spPr>
          <a:xfrm>
            <a:off x="581025" y="4180582"/>
            <a:ext cx="1102995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Físico, Psicológico y Social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5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6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Impacto Físico Agudo</a:t>
            </a:r>
            <a:endParaRPr/>
          </a:p>
        </p:txBody>
      </p:sp>
      <p:sp>
        <p:nvSpPr>
          <p:cNvPr id="475" name="Google Shape;475;p36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36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24 / 39</a:t>
            </a:r>
            <a:endParaRPr/>
          </a:p>
        </p:txBody>
      </p:sp>
      <p:sp>
        <p:nvSpPr>
          <p:cNvPr id="477" name="Google Shape;477;p36"/>
          <p:cNvSpPr txBox="1"/>
          <p:nvPr/>
        </p:nvSpPr>
        <p:spPr>
          <a:xfrm>
            <a:off x="866775" y="1587051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Dolor Intolerable: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Quemadura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activa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terminaciones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nerviosas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sin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destruirlas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inmediato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periferia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78" name="Google Shape;478;p36"/>
          <p:cNvSpPr txBox="1"/>
          <p:nvPr/>
        </p:nvSpPr>
        <p:spPr>
          <a:xfrm>
            <a:off x="866775" y="2567372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Pérdida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Fluidos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shock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hipovolémico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79" name="Google Shape;479;p36"/>
          <p:cNvSpPr txBox="1"/>
          <p:nvPr/>
        </p:nvSpPr>
        <p:spPr>
          <a:xfrm>
            <a:off x="866775" y="3182778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Compromiso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Vía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Aérea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Si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hubo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inhalación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ingestión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(edema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glotis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480" name="Google Shape;480;p36"/>
          <p:cNvSpPr txBox="1"/>
          <p:nvPr/>
        </p:nvSpPr>
        <p:spPr>
          <a:xfrm>
            <a:off x="866775" y="3798184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Infección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Pérdida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la barrera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cutánea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481" name="Google Shape;481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762125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733808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374190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001319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7393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9465" y="2276475"/>
            <a:ext cx="4221509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6"/>
          <p:cNvSpPr txBox="1"/>
          <p:nvPr/>
        </p:nvSpPr>
        <p:spPr>
          <a:xfrm>
            <a:off x="676275" y="558344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Definición del Evento</a:t>
            </a: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11525250" y="6486525"/>
            <a:ext cx="3714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4 / 39</a:t>
            </a:r>
            <a:endParaRPr/>
          </a:p>
        </p:txBody>
      </p:sp>
      <p:sp>
        <p:nvSpPr>
          <p:cNvPr id="145" name="Google Shape;145;p16"/>
          <p:cNvSpPr txBox="1"/>
          <p:nvPr/>
        </p:nvSpPr>
        <p:spPr>
          <a:xfrm>
            <a:off x="676275" y="1411962"/>
            <a:ext cx="633219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 define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modalidad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agresión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violenta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utiliza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sustancias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químicas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corrosivas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fuertes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álcalis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sustancias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inflamables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con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intención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premeditada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146" name="Google Shape;146;p16"/>
          <p:cNvSpPr txBox="1"/>
          <p:nvPr/>
        </p:nvSpPr>
        <p:spPr>
          <a:xfrm>
            <a:off x="771525" y="4645104"/>
            <a:ext cx="614169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"No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busca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necesariamente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muerte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biológica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inmediata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sino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muerte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civil y social a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través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desfiguración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1" u="none" strike="noStrike" cap="none" dirty="0" err="1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permanente</a:t>
            </a:r>
            <a:r>
              <a:rPr lang="en-US" sz="2400" b="0" i="1" u="none" strike="noStrike" cap="none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." </a:t>
            </a:r>
            <a:endParaRPr sz="2400" dirty="0"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7389465" y="2276475"/>
            <a:ext cx="4221509" cy="333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3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633219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3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89465" y="1609725"/>
            <a:ext cx="4221509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7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Emergencia Ocular: Prioridad Absoluta</a:t>
            </a:r>
            <a:endParaRPr/>
          </a:p>
        </p:txBody>
      </p:sp>
      <p:sp>
        <p:nvSpPr>
          <p:cNvPr id="493" name="Google Shape;493;p37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7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25 / 39</a:t>
            </a:r>
            <a:endParaRPr/>
          </a:p>
        </p:txBody>
      </p:sp>
      <p:sp>
        <p:nvSpPr>
          <p:cNvPr id="495" name="Google Shape;495;p37"/>
          <p:cNvSpPr txBox="1"/>
          <p:nvPr/>
        </p:nvSpPr>
        <p:spPr>
          <a:xfrm>
            <a:off x="876300" y="2783919"/>
            <a:ext cx="602872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Riesgo</a:t>
            </a:r>
            <a:r>
              <a:rPr lang="en-US" sz="24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 </a:t>
            </a: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Ceguera</a:t>
            </a:r>
            <a:endParaRPr sz="2400" dirty="0"/>
          </a:p>
        </p:txBody>
      </p:sp>
      <p:sp>
        <p:nvSpPr>
          <p:cNvPr id="496" name="Google Shape;496;p37"/>
          <p:cNvSpPr txBox="1"/>
          <p:nvPr/>
        </p:nvSpPr>
        <p:spPr>
          <a:xfrm>
            <a:off x="876300" y="3584227"/>
            <a:ext cx="574164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corneal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extremadamente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sensible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cambios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pH.</a:t>
            </a:r>
            <a:endParaRPr sz="2000" dirty="0"/>
          </a:p>
        </p:txBody>
      </p:sp>
      <p:sp>
        <p:nvSpPr>
          <p:cNvPr id="497" name="Google Shape;497;p37"/>
          <p:cNvSpPr txBox="1"/>
          <p:nvPr/>
        </p:nvSpPr>
        <p:spPr>
          <a:xfrm>
            <a:off x="876300" y="4665821"/>
            <a:ext cx="574164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Isquemia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Limbar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Destrucción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las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células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madre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limbo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esclerocorneal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impidiendo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regeneración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498" name="Google Shape;498;p37"/>
          <p:cNvSpPr txBox="1"/>
          <p:nvPr/>
        </p:nvSpPr>
        <p:spPr>
          <a:xfrm>
            <a:off x="7684740" y="2702480"/>
            <a:ext cx="3812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Manejo</a:t>
            </a:r>
            <a:r>
              <a:rPr lang="en-US" sz="24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Inmediato</a:t>
            </a:r>
            <a:endParaRPr sz="2400" dirty="0"/>
          </a:p>
        </p:txBody>
      </p:sp>
      <p:sp>
        <p:nvSpPr>
          <p:cNvPr id="499" name="Google Shape;499;p37"/>
          <p:cNvSpPr txBox="1"/>
          <p:nvPr/>
        </p:nvSpPr>
        <p:spPr>
          <a:xfrm>
            <a:off x="7684740" y="3309937"/>
            <a:ext cx="3926234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Irrigación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profusa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inmediata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Es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única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medida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salva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00" name="Google Shape;500;p37"/>
          <p:cNvSpPr txBox="1"/>
          <p:nvPr/>
        </p:nvSpPr>
        <p:spPr>
          <a:xfrm>
            <a:off x="7684740" y="4256296"/>
            <a:ext cx="3926234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Complicaciones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Perforación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ocular,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cataratas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glaucoma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secundario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ptosis,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simblefaron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párpados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globo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ocular).</a:t>
            </a:r>
            <a:endParaRPr sz="2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3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3517850" cy="317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7000" y="1609725"/>
            <a:ext cx="3517850" cy="3170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2975" y="1609725"/>
            <a:ext cx="3517999" cy="3128963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38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Impacto Físico Crónico (Secuelas)</a:t>
            </a:r>
            <a:endParaRPr/>
          </a:p>
        </p:txBody>
      </p:sp>
      <p:sp>
        <p:nvSpPr>
          <p:cNvPr id="510" name="Google Shape;510;p38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8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26 / 39</a:t>
            </a:r>
            <a:endParaRPr/>
          </a:p>
        </p:txBody>
      </p:sp>
      <p:sp>
        <p:nvSpPr>
          <p:cNvPr id="512" name="Google Shape;512;p38"/>
          <p:cNvSpPr txBox="1"/>
          <p:nvPr/>
        </p:nvSpPr>
        <p:spPr>
          <a:xfrm>
            <a:off x="828675" y="1885950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Retracciones</a:t>
            </a:r>
            <a:endParaRPr/>
          </a:p>
        </p:txBody>
      </p:sp>
      <p:sp>
        <p:nvSpPr>
          <p:cNvPr id="513" name="Google Shape;513;p38"/>
          <p:cNvSpPr txBox="1"/>
          <p:nvPr/>
        </p:nvSpPr>
        <p:spPr>
          <a:xfrm>
            <a:off x="828675" y="2276475"/>
            <a:ext cx="30225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Cicatrices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retráctiles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limitan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movimiento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microstomía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boca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pequeña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ectropión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párpados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evertidos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514" name="Google Shape;514;p38"/>
          <p:cNvSpPr txBox="1"/>
          <p:nvPr/>
        </p:nvSpPr>
        <p:spPr>
          <a:xfrm>
            <a:off x="4584650" y="1885950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Queloides</a:t>
            </a:r>
            <a:endParaRPr/>
          </a:p>
        </p:txBody>
      </p:sp>
      <p:sp>
        <p:nvSpPr>
          <p:cNvPr id="515" name="Google Shape;515;p38"/>
          <p:cNvSpPr txBox="1"/>
          <p:nvPr/>
        </p:nvSpPr>
        <p:spPr>
          <a:xfrm>
            <a:off x="4584650" y="2276475"/>
            <a:ext cx="30225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Cicatrización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hipertrófica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desfigurante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picazón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crónica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dolor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neuropático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16" name="Google Shape;516;p38"/>
          <p:cNvSpPr txBox="1"/>
          <p:nvPr/>
        </p:nvSpPr>
        <p:spPr>
          <a:xfrm>
            <a:off x="8340625" y="1885950"/>
            <a:ext cx="3173834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Cirugías Múltiples</a:t>
            </a:r>
            <a:endParaRPr/>
          </a:p>
        </p:txBody>
      </p:sp>
      <p:sp>
        <p:nvSpPr>
          <p:cNvPr id="517" name="Google Shape;517;p38"/>
          <p:cNvSpPr txBox="1"/>
          <p:nvPr/>
        </p:nvSpPr>
        <p:spPr>
          <a:xfrm>
            <a:off x="8340625" y="2276475"/>
            <a:ext cx="302269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requieren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entre 20 a 50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cirugías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reconstructivas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lo largo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28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39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Impacto Psicológico</a:t>
            </a:r>
            <a:endParaRPr/>
          </a:p>
        </p:txBody>
      </p:sp>
      <p:sp>
        <p:nvSpPr>
          <p:cNvPr id="524" name="Google Shape;524;p39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39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27 / 39</a:t>
            </a:r>
            <a:endParaRPr/>
          </a:p>
        </p:txBody>
      </p:sp>
      <p:sp>
        <p:nvSpPr>
          <p:cNvPr id="526" name="Google Shape;526;p39"/>
          <p:cNvSpPr txBox="1"/>
          <p:nvPr/>
        </p:nvSpPr>
        <p:spPr>
          <a:xfrm>
            <a:off x="581025" y="1651945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trauma es doble: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agresión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desfiguración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527" name="Google Shape;527;p39"/>
          <p:cNvSpPr txBox="1"/>
          <p:nvPr/>
        </p:nvSpPr>
        <p:spPr>
          <a:xfrm>
            <a:off x="866775" y="2429625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Trastorno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Estrés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Postraumático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(TEPT):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Pesadillas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flashbacks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momento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ataque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28" name="Google Shape;528;p39"/>
          <p:cNvSpPr txBox="1"/>
          <p:nvPr/>
        </p:nvSpPr>
        <p:spPr>
          <a:xfrm>
            <a:off x="866775" y="3298965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Duelo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Identidad Perdida: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reconocerse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espejo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Ruptura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proyecto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29" name="Google Shape;529;p39"/>
          <p:cNvSpPr txBox="1"/>
          <p:nvPr/>
        </p:nvSpPr>
        <p:spPr>
          <a:xfrm>
            <a:off x="933450" y="4318753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Ansiedad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Depresión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30" name="Google Shape;530;p39"/>
          <p:cNvSpPr txBox="1"/>
          <p:nvPr/>
        </p:nvSpPr>
        <p:spPr>
          <a:xfrm>
            <a:off x="866775" y="5282148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Ideación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Suicida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Alta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prevalencia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especialmente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primeros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reconstrucción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531" name="Google Shape;531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612" y="2667349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504400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600830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5528369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4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5276850" cy="4059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4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609725"/>
            <a:ext cx="5276850" cy="4059584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40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Impacto Social: "Muerte Civil"</a:t>
            </a:r>
            <a:endParaRPr/>
          </a:p>
        </p:txBody>
      </p:sp>
      <p:sp>
        <p:nvSpPr>
          <p:cNvPr id="543" name="Google Shape;543;p40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40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28 / 39</a:t>
            </a:r>
            <a:endParaRPr/>
          </a:p>
        </p:txBody>
      </p:sp>
      <p:sp>
        <p:nvSpPr>
          <p:cNvPr id="545" name="Google Shape;545;p40"/>
          <p:cNvSpPr txBox="1"/>
          <p:nvPr/>
        </p:nvSpPr>
        <p:spPr>
          <a:xfrm>
            <a:off x="581025" y="5859809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Dependencia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forzada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cuidadores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(a </a:t>
            </a: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veces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familia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400" b="1" i="0" u="none" strike="noStrike" cap="none" dirty="0" err="1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agresor</a:t>
            </a:r>
            <a:r>
              <a:rPr lang="en-US" sz="2400" b="1" i="0" u="none" strike="noStrike" cap="none" dirty="0">
                <a:solidFill>
                  <a:srgbClr val="BE123C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400" dirty="0"/>
          </a:p>
        </p:txBody>
      </p:sp>
      <p:sp>
        <p:nvSpPr>
          <p:cNvPr id="546" name="Google Shape;546;p40"/>
          <p:cNvSpPr txBox="1"/>
          <p:nvPr/>
        </p:nvSpPr>
        <p:spPr>
          <a:xfrm>
            <a:off x="876300" y="3098452"/>
            <a:ext cx="492061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Estigmatización</a:t>
            </a:r>
            <a:endParaRPr/>
          </a:p>
        </p:txBody>
      </p:sp>
      <p:sp>
        <p:nvSpPr>
          <p:cNvPr id="547" name="Google Shape;547;p40"/>
          <p:cNvSpPr txBox="1"/>
          <p:nvPr/>
        </p:nvSpPr>
        <p:spPr>
          <a:xfrm>
            <a:off x="876300" y="3488977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sociedad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suele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rechazar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visualmente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las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dificultando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integración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espacios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públicos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548" name="Google Shape;548;p40"/>
          <p:cNvSpPr txBox="1"/>
          <p:nvPr/>
        </p:nvSpPr>
        <p:spPr>
          <a:xfrm>
            <a:off x="6629400" y="3098452"/>
            <a:ext cx="492061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Pérdida Económica</a:t>
            </a:r>
            <a:endParaRPr/>
          </a:p>
        </p:txBody>
      </p:sp>
      <p:sp>
        <p:nvSpPr>
          <p:cNvPr id="549" name="Google Shape;549;p40"/>
          <p:cNvSpPr txBox="1"/>
          <p:nvPr/>
        </p:nvSpPr>
        <p:spPr>
          <a:xfrm>
            <a:off x="6629400" y="3488977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Despido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laboral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incapacidad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prolongada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costos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altísimos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tratamientos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siempre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cubiertos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totalmente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Google Shape;554;p4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5" name="Google Shape;555;p41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29 / 39</a:t>
            </a:r>
            <a:endParaRPr/>
          </a:p>
        </p:txBody>
      </p:sp>
      <p:pic>
        <p:nvPicPr>
          <p:cNvPr id="556" name="Google Shape;556;p4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389882"/>
            <a:ext cx="110299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41"/>
          <p:cNvSpPr txBox="1"/>
          <p:nvPr/>
        </p:nvSpPr>
        <p:spPr>
          <a:xfrm>
            <a:off x="305276" y="3342382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Marco </a:t>
            </a:r>
            <a:r>
              <a:rPr lang="en-US" sz="2850" b="1" i="0" u="none" strike="noStrike" cap="none" dirty="0" err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Normativo</a:t>
            </a:r>
            <a:endParaRPr dirty="0"/>
          </a:p>
        </p:txBody>
      </p:sp>
      <p:sp>
        <p:nvSpPr>
          <p:cNvPr id="558" name="Google Shape;558;p41"/>
          <p:cNvSpPr/>
          <p:nvPr/>
        </p:nvSpPr>
        <p:spPr>
          <a:xfrm>
            <a:off x="581025" y="3866257"/>
            <a:ext cx="11029950" cy="28575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1"/>
          <p:cNvSpPr txBox="1"/>
          <p:nvPr/>
        </p:nvSpPr>
        <p:spPr>
          <a:xfrm>
            <a:off x="581025" y="4180582"/>
            <a:ext cx="1102995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Ley 1773 de 2016 y Protocolos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4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42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Evolución Jurídica en Colombia</a:t>
            </a:r>
            <a:endParaRPr/>
          </a:p>
        </p:txBody>
      </p:sp>
      <p:sp>
        <p:nvSpPr>
          <p:cNvPr id="566" name="Google Shape;566;p42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2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30 / 39</a:t>
            </a:r>
            <a:endParaRPr/>
          </a:p>
        </p:txBody>
      </p:sp>
      <p:sp>
        <p:nvSpPr>
          <p:cNvPr id="569" name="Google Shape;569;p42"/>
          <p:cNvSpPr txBox="1"/>
          <p:nvPr/>
        </p:nvSpPr>
        <p:spPr>
          <a:xfrm>
            <a:off x="866775" y="1872454"/>
            <a:ext cx="10648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Antes de 2016: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tipificaba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Lesiones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Personales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". Las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eran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irrisorias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excarcelables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no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había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pérdida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funcional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total.</a:t>
            </a:r>
            <a:endParaRPr sz="2400" dirty="0"/>
          </a:p>
        </p:txBody>
      </p:sp>
      <p:sp>
        <p:nvSpPr>
          <p:cNvPr id="571" name="Google Shape;571;p42"/>
          <p:cNvSpPr txBox="1"/>
          <p:nvPr/>
        </p:nvSpPr>
        <p:spPr>
          <a:xfrm>
            <a:off x="866775" y="3231112"/>
            <a:ext cx="10648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caso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Natalia Ponce de León (2014):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Conmocionó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país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visibilizó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impunidad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Impulsó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cambio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legislativo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radical.</a:t>
            </a:r>
            <a:endParaRPr sz="2400" dirty="0"/>
          </a:p>
        </p:txBody>
      </p:sp>
      <p:sp>
        <p:nvSpPr>
          <p:cNvPr id="573" name="Google Shape;573;p42"/>
          <p:cNvSpPr txBox="1"/>
          <p:nvPr/>
        </p:nvSpPr>
        <p:spPr>
          <a:xfrm>
            <a:off x="866775" y="4536936"/>
            <a:ext cx="10648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Cambio de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Paradigma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El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ataque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dejó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ser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lesión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común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convertirse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un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delito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autónomo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gravísimo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11029950" cy="196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651517"/>
            <a:ext cx="11029950" cy="203021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43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Ley 1773 de 2016 ("Ley Natalia Ponce")</a:t>
            </a:r>
            <a:endParaRPr/>
          </a:p>
        </p:txBody>
      </p:sp>
      <p:sp>
        <p:nvSpPr>
          <p:cNvPr id="582" name="Google Shape;582;p43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43"/>
          <p:cNvSpPr txBox="1"/>
          <p:nvPr/>
        </p:nvSpPr>
        <p:spPr>
          <a:xfrm>
            <a:off x="11487150" y="6486525"/>
            <a:ext cx="4095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31 / 39</a:t>
            </a:r>
            <a:endParaRPr/>
          </a:p>
        </p:txBody>
      </p:sp>
      <p:sp>
        <p:nvSpPr>
          <p:cNvPr id="584" name="Google Shape;584;p43"/>
          <p:cNvSpPr txBox="1"/>
          <p:nvPr/>
        </p:nvSpPr>
        <p:spPr>
          <a:xfrm>
            <a:off x="828675" y="1885950"/>
            <a:ext cx="1106138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Artículo 116A C.P.: Lesiones con agentes químicos</a:t>
            </a:r>
            <a:endParaRPr/>
          </a:p>
        </p:txBody>
      </p:sp>
      <p:sp>
        <p:nvSpPr>
          <p:cNvPr id="585" name="Google Shape;585;p43"/>
          <p:cNvSpPr txBox="1"/>
          <p:nvPr/>
        </p:nvSpPr>
        <p:spPr>
          <a:xfrm>
            <a:off x="828675" y="2276475"/>
            <a:ext cx="105346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que cause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usando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cualquier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tipo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..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586" name="Google Shape;586;p43"/>
          <p:cNvSpPr txBox="1"/>
          <p:nvPr/>
        </p:nvSpPr>
        <p:spPr>
          <a:xfrm>
            <a:off x="828675" y="2909517"/>
            <a:ext cx="105346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PENA: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20 a 30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Multa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1.000 a 3.000 SMMLV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587" name="Google Shape;587;p43"/>
          <p:cNvSpPr txBox="1"/>
          <p:nvPr/>
        </p:nvSpPr>
        <p:spPr>
          <a:xfrm>
            <a:off x="828675" y="3825180"/>
            <a:ext cx="1106138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Eliminación de Beneficios</a:t>
            </a:r>
            <a:endParaRPr/>
          </a:p>
        </p:txBody>
      </p:sp>
      <p:sp>
        <p:nvSpPr>
          <p:cNvPr id="588" name="Google Shape;588;p43"/>
          <p:cNvSpPr txBox="1"/>
          <p:nvPr/>
        </p:nvSpPr>
        <p:spPr>
          <a:xfrm>
            <a:off x="828675" y="4215705"/>
            <a:ext cx="105346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proceden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subrogados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(no casa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cárcel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suspensión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Google Shape;593;p4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28" y="654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44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Agravantes Punitivos (Aumento de Pena)</a:t>
            </a:r>
            <a:endParaRPr/>
          </a:p>
        </p:txBody>
      </p:sp>
      <p:sp>
        <p:nvSpPr>
          <p:cNvPr id="595" name="Google Shape;595;p44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44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32 / 39</a:t>
            </a:r>
            <a:endParaRPr/>
          </a:p>
        </p:txBody>
      </p:sp>
      <p:sp>
        <p:nvSpPr>
          <p:cNvPr id="597" name="Google Shape;597;p44"/>
          <p:cNvSpPr txBox="1"/>
          <p:nvPr/>
        </p:nvSpPr>
        <p:spPr>
          <a:xfrm>
            <a:off x="581025" y="1609725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aumenta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tercera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parte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mitad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(hasta 50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años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400" dirty="0"/>
          </a:p>
        </p:txBody>
      </p:sp>
      <p:sp>
        <p:nvSpPr>
          <p:cNvPr id="598" name="Google Shape;598;p44"/>
          <p:cNvSpPr txBox="1"/>
          <p:nvPr/>
        </p:nvSpPr>
        <p:spPr>
          <a:xfrm>
            <a:off x="581025" y="5476333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Control </a:t>
            </a:r>
            <a:r>
              <a:rPr lang="en-US" sz="2000" b="1" i="0" u="none" strike="noStrike" cap="none" dirty="0" err="1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estricto</a:t>
            </a:r>
            <a:r>
              <a:rPr lang="en-US" sz="2000" b="1" i="0" u="none" strike="noStrike" cap="none" dirty="0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000" b="1" i="0" u="none" strike="noStrike" cap="none" dirty="0" err="1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2000" b="1" i="0" u="none" strike="noStrike" cap="none" dirty="0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1" i="0" u="none" strike="noStrike" cap="none" dirty="0" err="1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ácidos</a:t>
            </a:r>
            <a:r>
              <a:rPr lang="en-US" sz="2000" b="1" i="0" u="none" strike="noStrike" cap="none" dirty="0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1" i="0" u="none" strike="noStrike" cap="none" dirty="0" err="1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menudeo</a:t>
            </a:r>
            <a:r>
              <a:rPr lang="en-US" sz="2000" b="1" i="0" u="none" strike="noStrike" cap="none" dirty="0">
                <a:solidFill>
                  <a:srgbClr val="0891B2"/>
                </a:solidFill>
                <a:latin typeface="Lato"/>
                <a:ea typeface="Lato"/>
                <a:cs typeface="Lato"/>
                <a:sym typeface="Lato"/>
              </a:rPr>
              <a:t> (INVIMA).</a:t>
            </a:r>
            <a:endParaRPr sz="2000" dirty="0"/>
          </a:p>
        </p:txBody>
      </p:sp>
      <p:sp>
        <p:nvSpPr>
          <p:cNvPr id="599" name="Google Shape;599;p44"/>
          <p:cNvSpPr txBox="1"/>
          <p:nvPr/>
        </p:nvSpPr>
        <p:spPr>
          <a:xfrm>
            <a:off x="866775" y="2535730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afecta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rostro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600" name="Google Shape;600;p44"/>
          <p:cNvSpPr txBox="1"/>
          <p:nvPr/>
        </p:nvSpPr>
        <p:spPr>
          <a:xfrm>
            <a:off x="866775" y="3098838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mujer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601" name="Google Shape;601;p44"/>
          <p:cNvSpPr txBox="1"/>
          <p:nvPr/>
        </p:nvSpPr>
        <p:spPr>
          <a:xfrm>
            <a:off x="880027" y="3692146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menor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602" name="Google Shape;602;p44"/>
          <p:cNvSpPr txBox="1"/>
          <p:nvPr/>
        </p:nvSpPr>
        <p:spPr>
          <a:xfrm>
            <a:off x="880027" y="4249543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deformidad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pérdida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funcional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permanente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603" name="Google Shape;603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709375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28349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897373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431734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45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33 / 39</a:t>
            </a:r>
            <a:endParaRPr/>
          </a:p>
        </p:txBody>
      </p:sp>
      <p:pic>
        <p:nvPicPr>
          <p:cNvPr id="613" name="Google Shape;613;p4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389882"/>
            <a:ext cx="110299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45"/>
          <p:cNvSpPr txBox="1"/>
          <p:nvPr/>
        </p:nvSpPr>
        <p:spPr>
          <a:xfrm>
            <a:off x="305276" y="3342382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Protocolo de Atención en Salud</a:t>
            </a:r>
            <a:endParaRPr/>
          </a:p>
        </p:txBody>
      </p:sp>
      <p:sp>
        <p:nvSpPr>
          <p:cNvPr id="615" name="Google Shape;615;p45"/>
          <p:cNvSpPr/>
          <p:nvPr/>
        </p:nvSpPr>
        <p:spPr>
          <a:xfrm>
            <a:off x="581025" y="3866257"/>
            <a:ext cx="11029950" cy="28575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45"/>
          <p:cNvSpPr txBox="1"/>
          <p:nvPr/>
        </p:nvSpPr>
        <p:spPr>
          <a:xfrm>
            <a:off x="581025" y="4180582"/>
            <a:ext cx="1102995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94A3B8"/>
                </a:solidFill>
                <a:latin typeface="Lato"/>
                <a:ea typeface="Lato"/>
                <a:cs typeface="Lato"/>
                <a:sym typeface="Lato"/>
              </a:rPr>
              <a:t>Resolución 4568 de 2014 (Minsalud)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Google Shape;621;p4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4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5"/>
            <a:ext cx="633219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4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89465" y="1609725"/>
            <a:ext cx="4221509" cy="466725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46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La "Hora Dorada": Primeros Auxilios</a:t>
            </a:r>
            <a:endParaRPr/>
          </a:p>
        </p:txBody>
      </p:sp>
      <p:sp>
        <p:nvSpPr>
          <p:cNvPr id="625" name="Google Shape;625;p46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46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34 / 39</a:t>
            </a:r>
            <a:endParaRPr/>
          </a:p>
        </p:txBody>
      </p:sp>
      <p:sp>
        <p:nvSpPr>
          <p:cNvPr id="627" name="Google Shape;627;p46"/>
          <p:cNvSpPr txBox="1"/>
          <p:nvPr/>
        </p:nvSpPr>
        <p:spPr>
          <a:xfrm>
            <a:off x="876300" y="3539430"/>
            <a:ext cx="602872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Objetivo Único</a:t>
            </a:r>
            <a:endParaRPr/>
          </a:p>
        </p:txBody>
      </p:sp>
      <p:sp>
        <p:nvSpPr>
          <p:cNvPr id="628" name="Google Shape;628;p46"/>
          <p:cNvSpPr txBox="1"/>
          <p:nvPr/>
        </p:nvSpPr>
        <p:spPr>
          <a:xfrm>
            <a:off x="876300" y="4356650"/>
            <a:ext cx="574164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Remover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detener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corrosión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629" name="Google Shape;629;p46"/>
          <p:cNvSpPr txBox="1"/>
          <p:nvPr/>
        </p:nvSpPr>
        <p:spPr>
          <a:xfrm>
            <a:off x="7684740" y="2076538"/>
            <a:ext cx="3812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Acción</a:t>
            </a:r>
            <a:r>
              <a:rPr lang="en-US" sz="24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: IRRIGACIÓN</a:t>
            </a:r>
            <a:endParaRPr sz="2400" dirty="0"/>
          </a:p>
        </p:txBody>
      </p:sp>
      <p:sp>
        <p:nvSpPr>
          <p:cNvPr id="630" name="Google Shape;630;p46"/>
          <p:cNvSpPr txBox="1"/>
          <p:nvPr/>
        </p:nvSpPr>
        <p:spPr>
          <a:xfrm>
            <a:off x="7684739" y="2443652"/>
            <a:ext cx="363095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Agua,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631" name="Google Shape;631;p46"/>
          <p:cNvSpPr txBox="1"/>
          <p:nvPr/>
        </p:nvSpPr>
        <p:spPr>
          <a:xfrm>
            <a:off x="7970489" y="2944124"/>
            <a:ext cx="334520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Mínimo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20-30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minutos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continuos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632" name="Google Shape;632;p46"/>
          <p:cNvSpPr txBox="1"/>
          <p:nvPr/>
        </p:nvSpPr>
        <p:spPr>
          <a:xfrm>
            <a:off x="7970490" y="3878609"/>
            <a:ext cx="334520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baja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presión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(para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más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633" name="Google Shape;633;p46"/>
          <p:cNvSpPr txBox="1"/>
          <p:nvPr/>
        </p:nvSpPr>
        <p:spPr>
          <a:xfrm>
            <a:off x="7970490" y="4917489"/>
            <a:ext cx="35267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Retirar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ropa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impregnada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cortarla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arrastrarla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pic>
        <p:nvPicPr>
          <p:cNvPr id="634" name="Google Shape;634;p4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32365" y="3189309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4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25459" y="4107301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4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98955" y="5161628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303115"/>
            <a:ext cx="3517850" cy="3353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27475" y="2303115"/>
            <a:ext cx="3517850" cy="3353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3925" y="2332732"/>
            <a:ext cx="3517999" cy="332394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El Agente Químico como Arma</a:t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7"/>
          <p:cNvSpPr txBox="1"/>
          <p:nvPr/>
        </p:nvSpPr>
        <p:spPr>
          <a:xfrm>
            <a:off x="11534775" y="6486525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5 / 39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581025" y="1609725"/>
            <a:ext cx="110299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¿Por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qué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eligen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sustancias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2400" dirty="0"/>
          </a:p>
        </p:txBody>
      </p:sp>
      <p:sp>
        <p:nvSpPr>
          <p:cNvPr id="161" name="Google Shape;161;p17"/>
          <p:cNvSpPr txBox="1"/>
          <p:nvPr/>
        </p:nvSpPr>
        <p:spPr>
          <a:xfrm>
            <a:off x="828675" y="2444019"/>
            <a:ext cx="3173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Accesibilidad</a:t>
            </a:r>
            <a:endParaRPr sz="2000" dirty="0"/>
          </a:p>
        </p:txBody>
      </p:sp>
      <p:sp>
        <p:nvSpPr>
          <p:cNvPr id="162" name="Google Shape;162;p17"/>
          <p:cNvSpPr txBox="1"/>
          <p:nvPr/>
        </p:nvSpPr>
        <p:spPr>
          <a:xfrm>
            <a:off x="828675" y="2693640"/>
            <a:ext cx="30225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Productos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limpieza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domésticos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industriales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venta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libre y bajo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costo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muriático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soda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cáustica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163" name="Google Shape;163;p17"/>
          <p:cNvSpPr txBox="1"/>
          <p:nvPr/>
        </p:nvSpPr>
        <p:spPr>
          <a:xfrm>
            <a:off x="4584650" y="2529173"/>
            <a:ext cx="3173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Portabilidad</a:t>
            </a:r>
            <a:endParaRPr sz="2000" dirty="0"/>
          </a:p>
        </p:txBody>
      </p:sp>
      <p:sp>
        <p:nvSpPr>
          <p:cNvPr id="164" name="Google Shape;164;p17"/>
          <p:cNvSpPr txBox="1"/>
          <p:nvPr/>
        </p:nvSpPr>
        <p:spPr>
          <a:xfrm>
            <a:off x="4575125" y="2836950"/>
            <a:ext cx="30225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Fáciles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ocultar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botellas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envases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comunes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detectados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armas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tradicionales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165" name="Google Shape;165;p17"/>
          <p:cNvSpPr txBox="1"/>
          <p:nvPr/>
        </p:nvSpPr>
        <p:spPr>
          <a:xfrm>
            <a:off x="8353877" y="2437012"/>
            <a:ext cx="3173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Efectividad</a:t>
            </a:r>
            <a:r>
              <a:rPr lang="en-US" sz="20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Dañina</a:t>
            </a:r>
            <a:endParaRPr sz="2000" dirty="0"/>
          </a:p>
        </p:txBody>
      </p:sp>
      <p:sp>
        <p:nvSpPr>
          <p:cNvPr id="166" name="Google Shape;166;p17"/>
          <p:cNvSpPr txBox="1"/>
          <p:nvPr/>
        </p:nvSpPr>
        <p:spPr>
          <a:xfrm>
            <a:off x="8321574" y="2836950"/>
            <a:ext cx="302269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irreversible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segundos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continúan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actuando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hasta ser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retirados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completamente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4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4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1609724"/>
            <a:ext cx="3517850" cy="4190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4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7000" y="1609724"/>
            <a:ext cx="3517850" cy="414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" name="Google Shape;644;p4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2975" y="1609724"/>
            <a:ext cx="3517999" cy="4143374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47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Lo que NUNCA se debe hacer</a:t>
            </a:r>
            <a:endParaRPr/>
          </a:p>
        </p:txBody>
      </p:sp>
      <p:sp>
        <p:nvSpPr>
          <p:cNvPr id="646" name="Google Shape;646;p47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47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35 / 39</a:t>
            </a:r>
            <a:endParaRPr/>
          </a:p>
        </p:txBody>
      </p:sp>
      <p:pic>
        <p:nvPicPr>
          <p:cNvPr id="648" name="Google Shape;648;p4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8675" y="1885950"/>
            <a:ext cx="30225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47"/>
          <p:cNvSpPr txBox="1"/>
          <p:nvPr/>
        </p:nvSpPr>
        <p:spPr>
          <a:xfrm>
            <a:off x="828675" y="2333625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Neutralizar</a:t>
            </a:r>
            <a:endParaRPr/>
          </a:p>
        </p:txBody>
      </p:sp>
      <p:sp>
        <p:nvSpPr>
          <p:cNvPr id="650" name="Google Shape;650;p47"/>
          <p:cNvSpPr txBox="1"/>
          <p:nvPr/>
        </p:nvSpPr>
        <p:spPr>
          <a:xfrm>
            <a:off x="828675" y="2724150"/>
            <a:ext cx="302255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usar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vinagre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bicarbonato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ni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leche.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neutralización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produce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CALOR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agrava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quemadura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651" name="Google Shape;651;p4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84650" y="1885950"/>
            <a:ext cx="302255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47"/>
          <p:cNvSpPr txBox="1"/>
          <p:nvPr/>
        </p:nvSpPr>
        <p:spPr>
          <a:xfrm>
            <a:off x="4584650" y="2333625"/>
            <a:ext cx="3173677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Cremas</a:t>
            </a:r>
            <a:endParaRPr/>
          </a:p>
        </p:txBody>
      </p:sp>
      <p:sp>
        <p:nvSpPr>
          <p:cNvPr id="653" name="Google Shape;653;p47"/>
          <p:cNvSpPr txBox="1"/>
          <p:nvPr/>
        </p:nvSpPr>
        <p:spPr>
          <a:xfrm>
            <a:off x="4584650" y="2724150"/>
            <a:ext cx="3022550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aplicar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aceites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remedios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caseros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ni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sulfadiazina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plata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inicialmente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Dificultan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654" name="Google Shape;654;p4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40625" y="1885950"/>
            <a:ext cx="3022699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47"/>
          <p:cNvSpPr txBox="1"/>
          <p:nvPr/>
        </p:nvSpPr>
        <p:spPr>
          <a:xfrm>
            <a:off x="8340625" y="2333625"/>
            <a:ext cx="3173834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NO Arrastrar</a:t>
            </a:r>
            <a:endParaRPr/>
          </a:p>
        </p:txBody>
      </p:sp>
      <p:sp>
        <p:nvSpPr>
          <p:cNvPr id="656" name="Google Shape;656;p47"/>
          <p:cNvSpPr txBox="1"/>
          <p:nvPr/>
        </p:nvSpPr>
        <p:spPr>
          <a:xfrm>
            <a:off x="8340625" y="2724150"/>
            <a:ext cx="302269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quitar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ropa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evite que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tela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toque zonas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sanas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4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48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Manejo Hospitalario</a:t>
            </a:r>
            <a:endParaRPr/>
          </a:p>
        </p:txBody>
      </p:sp>
      <p:sp>
        <p:nvSpPr>
          <p:cNvPr id="663" name="Google Shape;663;p48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48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36 / 39</a:t>
            </a:r>
            <a:endParaRPr/>
          </a:p>
        </p:txBody>
      </p:sp>
      <p:sp>
        <p:nvSpPr>
          <p:cNvPr id="665" name="Google Shape;665;p48"/>
          <p:cNvSpPr txBox="1"/>
          <p:nvPr/>
        </p:nvSpPr>
        <p:spPr>
          <a:xfrm>
            <a:off x="866775" y="2462259"/>
            <a:ext cx="107442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ABCDE del Trauma: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Priorizar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aérea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riesgo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edema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glótico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400" dirty="0"/>
          </a:p>
        </p:txBody>
      </p:sp>
      <p:sp>
        <p:nvSpPr>
          <p:cNvPr id="666" name="Google Shape;666;p48"/>
          <p:cNvSpPr txBox="1"/>
          <p:nvPr/>
        </p:nvSpPr>
        <p:spPr>
          <a:xfrm>
            <a:off x="866775" y="3301789"/>
            <a:ext cx="107442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Continuar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Irrigación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Hasta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normalizar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pH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medir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tirillas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400" dirty="0"/>
          </a:p>
        </p:txBody>
      </p:sp>
      <p:sp>
        <p:nvSpPr>
          <p:cNvPr id="667" name="Google Shape;667;p48"/>
          <p:cNvSpPr txBox="1"/>
          <p:nvPr/>
        </p:nvSpPr>
        <p:spPr>
          <a:xfrm>
            <a:off x="866775" y="3957089"/>
            <a:ext cx="107442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Control del Dolor: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Opioides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potentes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Morfina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/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Fentanilo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 El dolor es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668" name="Google Shape;668;p48"/>
          <p:cNvSpPr txBox="1"/>
          <p:nvPr/>
        </p:nvSpPr>
        <p:spPr>
          <a:xfrm>
            <a:off x="866775" y="4641145"/>
            <a:ext cx="107442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Valoración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Oftalmológica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Urgente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Medición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pH ocular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exhaustivo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sp>
        <p:nvSpPr>
          <p:cNvPr id="669" name="Google Shape;669;p48"/>
          <p:cNvSpPr txBox="1"/>
          <p:nvPr/>
        </p:nvSpPr>
        <p:spPr>
          <a:xfrm>
            <a:off x="866775" y="5563835"/>
            <a:ext cx="107442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Unidad de </a:t>
            </a:r>
            <a:r>
              <a:rPr lang="en-US" sz="24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Quemados</a:t>
            </a:r>
            <a:r>
              <a:rPr lang="en-US" sz="24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Referencia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temprana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pic>
        <p:nvPicPr>
          <p:cNvPr id="670" name="Google Shape;670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689774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3568694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195821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84945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5807891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9" name="Google Shape;679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4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026890"/>
            <a:ext cx="5276850" cy="4250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4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026890"/>
            <a:ext cx="5276850" cy="4250084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49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Rol</a:t>
            </a:r>
            <a:r>
              <a:rPr lang="en-US" sz="2850" b="1" i="0" u="none" strike="noStrike" cap="none" dirty="0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Forense</a:t>
            </a:r>
            <a:r>
              <a:rPr lang="en-US" sz="2850" b="1" i="0" u="none" strike="noStrike" cap="none" dirty="0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dirty="0"/>
          </a:p>
        </p:txBody>
      </p:sp>
      <p:sp>
        <p:nvSpPr>
          <p:cNvPr id="683" name="Google Shape;683;p49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49"/>
          <p:cNvSpPr txBox="1"/>
          <p:nvPr/>
        </p:nvSpPr>
        <p:spPr>
          <a:xfrm>
            <a:off x="11458575" y="6486525"/>
            <a:ext cx="4381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37 / 39</a:t>
            </a:r>
            <a:endParaRPr/>
          </a:p>
        </p:txBody>
      </p:sp>
      <p:sp>
        <p:nvSpPr>
          <p:cNvPr id="685" name="Google Shape;685;p49"/>
          <p:cNvSpPr txBox="1"/>
          <p:nvPr/>
        </p:nvSpPr>
        <p:spPr>
          <a:xfrm>
            <a:off x="581025" y="1424374"/>
            <a:ext cx="1102995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Somos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primeros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tener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contacto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evidencia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686" name="Google Shape;686;p49"/>
          <p:cNvSpPr txBox="1"/>
          <p:nvPr/>
        </p:nvSpPr>
        <p:spPr>
          <a:xfrm>
            <a:off x="927983" y="2921852"/>
            <a:ext cx="492061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Cadena de Custodia</a:t>
            </a:r>
            <a:endParaRPr dirty="0"/>
          </a:p>
        </p:txBody>
      </p:sp>
      <p:sp>
        <p:nvSpPr>
          <p:cNvPr id="687" name="Google Shape;687;p49"/>
          <p:cNvSpPr txBox="1"/>
          <p:nvPr/>
        </p:nvSpPr>
        <p:spPr>
          <a:xfrm>
            <a:off x="876300" y="3308150"/>
            <a:ext cx="46863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ropa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recortada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las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muestras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fluido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cualquier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objeto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traído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son 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Material </a:t>
            </a:r>
            <a:r>
              <a:rPr lang="en-US" sz="18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Probatorio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688" name="Google Shape;688;p49"/>
          <p:cNvSpPr txBox="1"/>
          <p:nvPr/>
        </p:nvSpPr>
        <p:spPr>
          <a:xfrm>
            <a:off x="876300" y="4761593"/>
            <a:ext cx="4686300" cy="1329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Deben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embalarse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bolsas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papel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(no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plástico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para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degradación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y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rotularse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entregándose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Policía Judicial.</a:t>
            </a:r>
            <a:endParaRPr sz="1800" dirty="0"/>
          </a:p>
        </p:txBody>
      </p:sp>
      <p:sp>
        <p:nvSpPr>
          <p:cNvPr id="689" name="Google Shape;689;p49"/>
          <p:cNvSpPr txBox="1"/>
          <p:nvPr/>
        </p:nvSpPr>
        <p:spPr>
          <a:xfrm>
            <a:off x="6629400" y="3610867"/>
            <a:ext cx="49206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Historia </a:t>
            </a: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Clínica</a:t>
            </a:r>
            <a:endParaRPr sz="2000" dirty="0"/>
          </a:p>
        </p:txBody>
      </p:sp>
      <p:sp>
        <p:nvSpPr>
          <p:cNvPr id="690" name="Google Shape;690;p49"/>
          <p:cNvSpPr txBox="1"/>
          <p:nvPr/>
        </p:nvSpPr>
        <p:spPr>
          <a:xfrm>
            <a:off x="6629400" y="4001392"/>
            <a:ext cx="46863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Descripción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detallada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lesiones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Evitar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juicios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valor. Registrar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relato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textual de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entre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comillas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1" name="Google Shape;711;p5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2" name="Google Shape;712;p51"/>
          <p:cNvSpPr txBox="1"/>
          <p:nvPr/>
        </p:nvSpPr>
        <p:spPr>
          <a:xfrm>
            <a:off x="581025" y="581025"/>
            <a:ext cx="1158144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Referencias</a:t>
            </a:r>
            <a:r>
              <a:rPr lang="en-US" sz="2850" b="1" i="0" u="none" strike="noStrike" cap="none" dirty="0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50" b="1" i="0" u="none" strike="noStrike" cap="none" dirty="0" err="1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Bibliográficas</a:t>
            </a:r>
            <a:r>
              <a:rPr lang="en-US" sz="2850" b="1" dirty="0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/>
          </a:p>
        </p:txBody>
      </p:sp>
      <p:sp>
        <p:nvSpPr>
          <p:cNvPr id="713" name="Google Shape;713;p51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51"/>
          <p:cNvSpPr txBox="1"/>
          <p:nvPr/>
        </p:nvSpPr>
        <p:spPr>
          <a:xfrm>
            <a:off x="11449050" y="6486525"/>
            <a:ext cx="4476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39 / 39</a:t>
            </a:r>
            <a:endParaRPr/>
          </a:p>
        </p:txBody>
      </p:sp>
      <p:sp>
        <p:nvSpPr>
          <p:cNvPr id="716" name="Google Shape;716;p51"/>
          <p:cNvSpPr txBox="1"/>
          <p:nvPr/>
        </p:nvSpPr>
        <p:spPr>
          <a:xfrm>
            <a:off x="866775" y="1609725"/>
            <a:ext cx="107442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Congreso de la República de Colombia. (2016).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Ley 1773 de 2016: Por medio de la cual se crea el artículo 116A, se modifican los artículos 68A, 104, 113, 359, y 374 de la Ley 599 de 2000 y se modifica el artículo 351 de la Ley 906 de 2004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Diario Oficial No. 49.749.</a:t>
            </a:r>
            <a:endParaRPr/>
          </a:p>
        </p:txBody>
      </p:sp>
      <p:sp>
        <p:nvSpPr>
          <p:cNvPr id="717" name="Google Shape;717;p51"/>
          <p:cNvSpPr txBox="1"/>
          <p:nvPr/>
        </p:nvSpPr>
        <p:spPr>
          <a:xfrm>
            <a:off x="866775" y="2234505"/>
            <a:ext cx="107442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Guerrero, L. (2013). Burns due to chemical attacks in Colombia.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Burns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39(8), 1501-1502. https://doi.org/10.1016/j.burns.2013.04.020</a:t>
            </a:r>
            <a:endParaRPr/>
          </a:p>
        </p:txBody>
      </p:sp>
      <p:sp>
        <p:nvSpPr>
          <p:cNvPr id="718" name="Google Shape;718;p51"/>
          <p:cNvSpPr txBox="1"/>
          <p:nvPr/>
        </p:nvSpPr>
        <p:spPr>
          <a:xfrm>
            <a:off x="866775" y="2584995"/>
            <a:ext cx="1074420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Ministerio de Salud y Protección Social. (2014).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Resolución 4568 de 2014: Protocolo de atención integral de urgencias a víctimas de ataques con agentes químicos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Bogotá, D.C.</a:t>
            </a:r>
            <a:endParaRPr/>
          </a:p>
        </p:txBody>
      </p:sp>
      <p:sp>
        <p:nvSpPr>
          <p:cNvPr id="719" name="Google Shape;719;p51"/>
          <p:cNvSpPr txBox="1"/>
          <p:nvPr/>
        </p:nvSpPr>
        <p:spPr>
          <a:xfrm>
            <a:off x="866775" y="3209776"/>
            <a:ext cx="107442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Instituto Nacional de Medicina Legal y Ciencias Forenses. (2020).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Forensis: Datos para la vida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Grupo Centro de Referencia Nacional sobre Violencia.</a:t>
            </a:r>
            <a:endParaRPr/>
          </a:p>
        </p:txBody>
      </p:sp>
      <p:sp>
        <p:nvSpPr>
          <p:cNvPr id="720" name="Google Shape;720;p51"/>
          <p:cNvSpPr txBox="1"/>
          <p:nvPr/>
        </p:nvSpPr>
        <p:spPr>
          <a:xfrm>
            <a:off x="866775" y="3560266"/>
            <a:ext cx="107442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Organización Mundial de la Salud. (2019).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Violence against women: Intimate partner and sexual violence against women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OMS.</a:t>
            </a:r>
            <a:endParaRPr/>
          </a:p>
        </p:txBody>
      </p:sp>
      <p:sp>
        <p:nvSpPr>
          <p:cNvPr id="721" name="Google Shape;721;p51"/>
          <p:cNvSpPr txBox="1"/>
          <p:nvPr/>
        </p:nvSpPr>
        <p:spPr>
          <a:xfrm>
            <a:off x="866775" y="3910756"/>
            <a:ext cx="107442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Karim, S., &amp; Basu, A. (2018). Acid violence: A review of the medical and legal challenges. </a:t>
            </a:r>
            <a:r>
              <a:rPr lang="en-US" sz="1350" b="0" i="1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International Journal of Dermatology</a:t>
            </a: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57(3), 261-267.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Clasificación de Agentes</a:t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11525250" y="6486525"/>
            <a:ext cx="3714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6 / 39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81025" y="1609725"/>
            <a:ext cx="1102995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Desde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punto de vista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clínico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se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dividen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grandes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grupos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según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pH y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mecanismo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4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acción</a:t>
            </a:r>
            <a:r>
              <a:rPr lang="en-US" sz="24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2400" dirty="0"/>
          </a:p>
        </p:txBody>
      </p:sp>
      <p:graphicFrame>
        <p:nvGraphicFramePr>
          <p:cNvPr id="176" name="Google Shape;176;p18"/>
          <p:cNvGraphicFramePr/>
          <p:nvPr>
            <p:extLst>
              <p:ext uri="{D42A27DB-BD31-4B8C-83A1-F6EECF244321}">
                <p14:modId xmlns:p14="http://schemas.microsoft.com/office/powerpoint/2010/main" val="3664503493"/>
              </p:ext>
            </p:extLst>
          </p:nvPr>
        </p:nvGraphicFramePr>
        <p:xfrm>
          <a:off x="581025" y="2312640"/>
          <a:ext cx="11029950" cy="2049700"/>
        </p:xfrm>
        <a:graphic>
          <a:graphicData uri="http://schemas.openxmlformats.org/drawingml/2006/table">
            <a:tbl>
              <a:tblPr firstRow="1" bandRow="1">
                <a:noFill/>
                <a:tableStyleId>{1A5E9019-282F-4A86-9836-37327CFE4927}</a:tableStyleId>
              </a:tblPr>
              <a:tblGrid>
                <a:gridCol w="298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38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Grupo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Mecanismo Principal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FFFFFF"/>
                          </a:solidFill>
                          <a:latin typeface="Montserrat SemiBold"/>
                          <a:ea typeface="Montserrat SemiBold"/>
                          <a:cs typeface="Montserrat SemiBold"/>
                          <a:sym typeface="Montserrat SemiBold"/>
                        </a:rPr>
                        <a:t>Ejemplos Comunes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Ácidos (pH &lt; 7)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Necrosis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por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Coagulación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Ácido Sulfúrico, Nítrico, Clorhídrico.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Álcalis/Bases (pH &gt; 7)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Necrosis por Licuefacción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Soda Cáustica, Amoníaco, Cal.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1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Otros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Oxidación / Desecación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Fósforo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Blanco,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Gasolina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.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7" name="Google Shape;177;p18"/>
          <p:cNvSpPr/>
          <p:nvPr/>
        </p:nvSpPr>
        <p:spPr>
          <a:xfrm>
            <a:off x="581025" y="2810767"/>
            <a:ext cx="29878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8"/>
          <p:cNvSpPr/>
          <p:nvPr/>
        </p:nvSpPr>
        <p:spPr>
          <a:xfrm>
            <a:off x="3568898" y="2810767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8"/>
          <p:cNvSpPr/>
          <p:nvPr/>
        </p:nvSpPr>
        <p:spPr>
          <a:xfrm>
            <a:off x="6972895" y="2810767"/>
            <a:ext cx="463807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8"/>
          <p:cNvSpPr/>
          <p:nvPr/>
        </p:nvSpPr>
        <p:spPr>
          <a:xfrm>
            <a:off x="581025" y="3323183"/>
            <a:ext cx="29878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8"/>
          <p:cNvSpPr/>
          <p:nvPr/>
        </p:nvSpPr>
        <p:spPr>
          <a:xfrm>
            <a:off x="3568898" y="3323183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6972895" y="3323183"/>
            <a:ext cx="463807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8"/>
          <p:cNvSpPr/>
          <p:nvPr/>
        </p:nvSpPr>
        <p:spPr>
          <a:xfrm>
            <a:off x="581025" y="3835598"/>
            <a:ext cx="29878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8"/>
          <p:cNvSpPr/>
          <p:nvPr/>
        </p:nvSpPr>
        <p:spPr>
          <a:xfrm>
            <a:off x="3568898" y="3835598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18"/>
          <p:cNvSpPr/>
          <p:nvPr/>
        </p:nvSpPr>
        <p:spPr>
          <a:xfrm>
            <a:off x="6972895" y="3835598"/>
            <a:ext cx="463807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581025" y="4348013"/>
            <a:ext cx="2987873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/>
          <p:nvPr/>
        </p:nvSpPr>
        <p:spPr>
          <a:xfrm>
            <a:off x="3568898" y="4348013"/>
            <a:ext cx="3403996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/>
          <p:nvPr/>
        </p:nvSpPr>
        <p:spPr>
          <a:xfrm>
            <a:off x="6972895" y="4348013"/>
            <a:ext cx="463807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34425" y="2305942"/>
            <a:ext cx="476250" cy="285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9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La Escala de pH y el Daño Tisular</a:t>
            </a:r>
            <a:endParaRPr/>
          </a:p>
        </p:txBody>
      </p:sp>
      <p:sp>
        <p:nvSpPr>
          <p:cNvPr id="196" name="Google Shape;196;p19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11534775" y="6486525"/>
            <a:ext cx="36195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7 / 39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6334125" y="5163442"/>
            <a:ext cx="527685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 (Rojo) --- Neutro --- Alcalino (Violeta)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866775" y="1609874"/>
            <a:ext cx="49911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 pH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fisiológico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~7.4.</a:t>
            </a:r>
            <a:endParaRPr sz="1800" dirty="0"/>
          </a:p>
        </p:txBody>
      </p:sp>
      <p:sp>
        <p:nvSpPr>
          <p:cNvPr id="200" name="Google Shape;200;p19"/>
          <p:cNvSpPr txBox="1"/>
          <p:nvPr/>
        </p:nvSpPr>
        <p:spPr>
          <a:xfrm>
            <a:off x="866775" y="2198483"/>
            <a:ext cx="4991100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Sustancias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pH &lt; 2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18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pH &gt; 11.5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son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altamente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corrosivas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01" name="Google Shape;201;p19"/>
          <p:cNvSpPr txBox="1"/>
          <p:nvPr/>
        </p:nvSpPr>
        <p:spPr>
          <a:xfrm>
            <a:off x="866775" y="3051718"/>
            <a:ext cx="49911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severidad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quemadura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depende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de:</a:t>
            </a:r>
            <a:endParaRPr sz="1800" dirty="0"/>
          </a:p>
        </p:txBody>
      </p:sp>
      <p:pic>
        <p:nvPicPr>
          <p:cNvPr id="202" name="Google Shape;202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1703189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2331693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1025" y="3248025"/>
            <a:ext cx="19050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9"/>
          <p:cNvSpPr txBox="1"/>
          <p:nvPr/>
        </p:nvSpPr>
        <p:spPr>
          <a:xfrm>
            <a:off x="1533525" y="3748980"/>
            <a:ext cx="43243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Concentración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06" name="Google Shape;206;p19"/>
          <p:cNvSpPr txBox="1"/>
          <p:nvPr/>
        </p:nvSpPr>
        <p:spPr>
          <a:xfrm>
            <a:off x="1533525" y="4137570"/>
            <a:ext cx="43243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Volumen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07" name="Google Shape;207;p19"/>
          <p:cNvSpPr txBox="1"/>
          <p:nvPr/>
        </p:nvSpPr>
        <p:spPr>
          <a:xfrm>
            <a:off x="1533525" y="4536653"/>
            <a:ext cx="43243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Duración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contacto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sp>
        <p:nvSpPr>
          <p:cNvPr id="208" name="Google Shape;208;p19"/>
          <p:cNvSpPr txBox="1"/>
          <p:nvPr/>
        </p:nvSpPr>
        <p:spPr>
          <a:xfrm>
            <a:off x="1533525" y="4914751"/>
            <a:ext cx="43243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Penetración</a:t>
            </a:r>
            <a:r>
              <a:rPr lang="en-US" sz="18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 dirty="0"/>
          </a:p>
        </p:txBody>
      </p:sp>
      <p:pic>
        <p:nvPicPr>
          <p:cNvPr id="209" name="Google Shape;209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7775" y="3989430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835" y="4362017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7775" y="4733776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7775" y="5143150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0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Mecanismo: Necrosis por Coagulación (Ácidos)</a:t>
            </a:r>
            <a:endParaRPr/>
          </a:p>
        </p:txBody>
      </p:sp>
      <p:sp>
        <p:nvSpPr>
          <p:cNvPr id="219" name="Google Shape;219;p20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0"/>
          <p:cNvSpPr txBox="1"/>
          <p:nvPr/>
        </p:nvSpPr>
        <p:spPr>
          <a:xfrm>
            <a:off x="11525250" y="6486525"/>
            <a:ext cx="3714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8 / 39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713547" y="1701626"/>
            <a:ext cx="664879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Fisiopatología</a:t>
            </a:r>
            <a:endParaRPr sz="2000" dirty="0"/>
          </a:p>
        </p:txBody>
      </p:sp>
      <p:sp>
        <p:nvSpPr>
          <p:cNvPr id="222" name="Google Shape;222;p20"/>
          <p:cNvSpPr txBox="1"/>
          <p:nvPr/>
        </p:nvSpPr>
        <p:spPr>
          <a:xfrm>
            <a:off x="581025" y="2679395"/>
            <a:ext cx="633219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iones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hidrógeno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(H+)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desecan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tejido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desnaturalizan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las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proteínas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celulares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23" name="Google Shape;223;p20"/>
          <p:cNvSpPr txBox="1"/>
          <p:nvPr/>
        </p:nvSpPr>
        <p:spPr>
          <a:xfrm>
            <a:off x="581025" y="3864322"/>
            <a:ext cx="633219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Resultado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Clínico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forma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costra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dura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paradójicamente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puede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actuar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barrera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física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que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limita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parcialmente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penetración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profunda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inicial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224" name="Google Shape;224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37115" y="3250852"/>
            <a:ext cx="3726209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0"/>
          <p:cNvSpPr txBox="1"/>
          <p:nvPr/>
        </p:nvSpPr>
        <p:spPr>
          <a:xfrm>
            <a:off x="7637115" y="3698527"/>
            <a:ext cx="3726209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Clave: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Aunque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escara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limita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exotérmica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calor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 produce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daño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térmico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adicional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severo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1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Agente: Ácido Sulfúrico (H₂SO₄)</a:t>
            </a:r>
            <a:endParaRPr/>
          </a:p>
        </p:txBody>
      </p:sp>
      <p:sp>
        <p:nvSpPr>
          <p:cNvPr id="232" name="Google Shape;232;p21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1"/>
          <p:cNvSpPr txBox="1"/>
          <p:nvPr/>
        </p:nvSpPr>
        <p:spPr>
          <a:xfrm>
            <a:off x="11525250" y="6486525"/>
            <a:ext cx="3714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9 / 39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866775" y="2227837"/>
            <a:ext cx="107442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Nombres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comunes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Vitriolo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Ácido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batería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35" name="Google Shape;235;p21"/>
          <p:cNvSpPr txBox="1"/>
          <p:nvPr/>
        </p:nvSpPr>
        <p:spPr>
          <a:xfrm>
            <a:off x="866775" y="2720280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Características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Líquido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aceitoso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incoloro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marrón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Extremadamente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higroscópico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avidez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236" name="Google Shape;236;p21"/>
          <p:cNvSpPr txBox="1"/>
          <p:nvPr/>
        </p:nvSpPr>
        <p:spPr>
          <a:xfrm>
            <a:off x="866775" y="3575787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Efecto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Deshidratación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extrema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inmediata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torna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negra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marrón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oscura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carbonización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</a:t>
            </a:r>
            <a:endParaRPr sz="2000" dirty="0"/>
          </a:p>
        </p:txBody>
      </p:sp>
      <p:sp>
        <p:nvSpPr>
          <p:cNvPr id="237" name="Google Shape;237;p21"/>
          <p:cNvSpPr txBox="1"/>
          <p:nvPr/>
        </p:nvSpPr>
        <p:spPr>
          <a:xfrm>
            <a:off x="866775" y="4560672"/>
            <a:ext cx="1074420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Peligro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contacto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durante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genera CALOR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intenso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exotérmica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). 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Nota: A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pesar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esto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lavado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agua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abundante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es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obligatorio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barrer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1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agente</a:t>
            </a:r>
            <a:r>
              <a:rPr lang="en-US" sz="2000" b="0" i="1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238" name="Google Shape;238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691" y="2508658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2971163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4691" y="3859759"/>
            <a:ext cx="1905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25" y="4745254"/>
            <a:ext cx="190500" cy="18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" y="-110490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3003202"/>
            <a:ext cx="5276850" cy="188014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2"/>
          <p:cNvSpPr txBox="1"/>
          <p:nvPr/>
        </p:nvSpPr>
        <p:spPr>
          <a:xfrm>
            <a:off x="581025" y="581025"/>
            <a:ext cx="11581447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50" b="1" i="0" u="none" strike="noStrike" cap="none">
                <a:solidFill>
                  <a:srgbClr val="1E293B"/>
                </a:solidFill>
                <a:latin typeface="Montserrat"/>
                <a:ea typeface="Montserrat"/>
                <a:cs typeface="Montserrat"/>
                <a:sym typeface="Montserrat"/>
              </a:rPr>
              <a:t>Agente: Ácido Nítrico (HNO₃)</a:t>
            </a:r>
            <a:endParaRPr/>
          </a:p>
        </p:txBody>
      </p:sp>
      <p:sp>
        <p:nvSpPr>
          <p:cNvPr id="249" name="Google Shape;249;p22"/>
          <p:cNvSpPr/>
          <p:nvPr/>
        </p:nvSpPr>
        <p:spPr>
          <a:xfrm>
            <a:off x="581025" y="1104900"/>
            <a:ext cx="11029950" cy="28575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2"/>
          <p:cNvSpPr txBox="1"/>
          <p:nvPr/>
        </p:nvSpPr>
        <p:spPr>
          <a:xfrm>
            <a:off x="11477625" y="6486525"/>
            <a:ext cx="4191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4A3B8"/>
                </a:solidFill>
                <a:latin typeface="Montserrat"/>
                <a:ea typeface="Montserrat"/>
                <a:cs typeface="Montserrat"/>
                <a:sym typeface="Montserrat"/>
              </a:rPr>
              <a:t>10 / 39</a:t>
            </a:r>
            <a:endParaRPr/>
          </a:p>
        </p:txBody>
      </p:sp>
      <p:sp>
        <p:nvSpPr>
          <p:cNvPr id="251" name="Google Shape;251;p22"/>
          <p:cNvSpPr txBox="1"/>
          <p:nvPr/>
        </p:nvSpPr>
        <p:spPr>
          <a:xfrm>
            <a:off x="570672" y="1861805"/>
            <a:ext cx="52768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Utilizado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fertilizantes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explosivos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grabado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metales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52" name="Google Shape;252;p22"/>
          <p:cNvSpPr txBox="1"/>
          <p:nvPr/>
        </p:nvSpPr>
        <p:spPr>
          <a:xfrm>
            <a:off x="581025" y="3402359"/>
            <a:ext cx="554069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Signo</a:t>
            </a:r>
            <a:r>
              <a:rPr lang="en-US" sz="20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Patognomónico</a:t>
            </a:r>
            <a:endParaRPr sz="2000" dirty="0"/>
          </a:p>
        </p:txBody>
      </p:sp>
      <p:sp>
        <p:nvSpPr>
          <p:cNvPr id="253" name="Google Shape;253;p22"/>
          <p:cNvSpPr txBox="1"/>
          <p:nvPr/>
        </p:nvSpPr>
        <p:spPr>
          <a:xfrm>
            <a:off x="581025" y="3792884"/>
            <a:ext cx="52768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Produce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coloración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amarilla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intensa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piel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tejidos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afectados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254" name="Google Shape;254;p22"/>
          <p:cNvSpPr txBox="1"/>
          <p:nvPr/>
        </p:nvSpPr>
        <p:spPr>
          <a:xfrm>
            <a:off x="581025" y="4742657"/>
            <a:ext cx="5276850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¿Por </a:t>
            </a:r>
            <a:r>
              <a:rPr lang="en-US" sz="2000" b="1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qué</a:t>
            </a:r>
            <a:r>
              <a:rPr lang="en-US" sz="2000" b="1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Reacción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xantoproteica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con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aminoácidos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aromáticos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queratina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255" name="Google Shape;255;p22"/>
          <p:cNvSpPr txBox="1"/>
          <p:nvPr/>
        </p:nvSpPr>
        <p:spPr>
          <a:xfrm>
            <a:off x="6597967" y="3213199"/>
            <a:ext cx="502062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Riesgo</a:t>
            </a:r>
            <a:r>
              <a:rPr lang="en-US" sz="2000" b="0" i="0" u="none" strike="noStrike" cap="none" dirty="0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2000" b="0" i="0" u="none" strike="noStrike" cap="none" dirty="0" err="1">
                <a:solidFill>
                  <a:srgbClr val="0891B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Respiratorio</a:t>
            </a:r>
            <a:endParaRPr sz="2000" dirty="0"/>
          </a:p>
        </p:txBody>
      </p:sp>
      <p:sp>
        <p:nvSpPr>
          <p:cNvPr id="256" name="Google Shape;256;p22"/>
          <p:cNvSpPr txBox="1"/>
          <p:nvPr/>
        </p:nvSpPr>
        <p:spPr>
          <a:xfrm>
            <a:off x="6581775" y="3669952"/>
            <a:ext cx="4781550" cy="1969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Libera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vapores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nitrosos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aire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pudiendo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causar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neumonitis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química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o edema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pulmonar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víctima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primeros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respondedores</a:t>
            </a:r>
            <a:r>
              <a:rPr lang="en-US" sz="200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2691</Words>
  <Application>Microsoft Macintosh PowerPoint</Application>
  <PresentationFormat>Panorámica</PresentationFormat>
  <Paragraphs>298</Paragraphs>
  <Slides>43</Slides>
  <Notes>43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3" baseType="lpstr">
      <vt:lpstr>Barlow</vt:lpstr>
      <vt:lpstr>Montserrat SemiBold</vt:lpstr>
      <vt:lpstr>Arial</vt:lpstr>
      <vt:lpstr>Lato Light</vt:lpstr>
      <vt:lpstr>Montserrat</vt:lpstr>
      <vt:lpstr>Calibri</vt:lpstr>
      <vt:lpstr>Lato</vt:lpstr>
      <vt:lpstr>Roboto Mono SemiBold</vt:lpstr>
      <vt:lpstr>Barlow ExtraBold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5</cp:revision>
  <dcterms:modified xsi:type="dcterms:W3CDTF">2026-01-12T18:41:31Z</dcterms:modified>
</cp:coreProperties>
</file>