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Lato" panose="020F0502020204030203" pitchFamily="34" charset="0"/>
      <p:regular r:id="rId38"/>
      <p:bold r:id="rId39"/>
      <p:italic r:id="rId40"/>
      <p:boldItalic r:id="rId41"/>
    </p:embeddedFont>
    <p:embeddedFont>
      <p:font typeface="Playfair Display" pitchFamily="2" charset="77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AD4B347-8DB3-406F-BBE9-447B6582DBA9}">
  <a:tblStyle styleId="{CAD4B347-8DB3-406F-BBE9-447B6582DBA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/>
    <p:restoredTop sz="94613"/>
  </p:normalViewPr>
  <p:slideViewPr>
    <p:cSldViewPr snapToGrid="0">
      <p:cViewPr varScale="1">
        <p:scale>
          <a:sx n="96" d="100"/>
          <a:sy n="96" d="100"/>
        </p:scale>
        <p:origin x="912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14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3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1009650" y="1528911"/>
            <a:ext cx="11131391" cy="117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Rehabilitación Integral, Reintegración y Prevención en Quemaduras Químicas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2"/>
          <p:cNvSpPr txBox="1"/>
          <p:nvPr/>
        </p:nvSpPr>
        <p:spPr>
          <a:xfrm>
            <a:off x="1140380" y="2464147"/>
            <a:ext cx="9911238" cy="866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Módulo II: Reintegración Social</a:t>
            </a:r>
            <a:endParaRPr/>
          </a:p>
        </p:txBody>
      </p:sp>
      <p:sp>
        <p:nvSpPr>
          <p:cNvPr id="228" name="Google Shape;228;p22"/>
          <p:cNvSpPr txBox="1"/>
          <p:nvPr/>
        </p:nvSpPr>
        <p:spPr>
          <a:xfrm>
            <a:off x="1376362" y="3864322"/>
            <a:ext cx="9439275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1" u="none" strike="noStrike" cap="none">
                <a:solidFill>
                  <a:srgbClr val="C2982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Reconstruyendo el Proyecto de Vida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3153816"/>
            <a:ext cx="5229225" cy="1512391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3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El Concepto de "Muerte Social"</a:t>
            </a:r>
            <a:endParaRPr/>
          </a:p>
        </p:txBody>
      </p:sp>
      <p:sp>
        <p:nvSpPr>
          <p:cNvPr id="237" name="Google Shape;237;p23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3"/>
          <p:cNvSpPr txBox="1"/>
          <p:nvPr/>
        </p:nvSpPr>
        <p:spPr>
          <a:xfrm>
            <a:off x="581025" y="1588703"/>
            <a:ext cx="522922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agresor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con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ácido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busca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borrar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identidad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víctima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condenándola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al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aislamiento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sp>
        <p:nvSpPr>
          <p:cNvPr id="239" name="Google Shape;239;p23"/>
          <p:cNvSpPr txBox="1"/>
          <p:nvPr/>
        </p:nvSpPr>
        <p:spPr>
          <a:xfrm>
            <a:off x="6667500" y="3668166"/>
            <a:ext cx="465772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"La </a:t>
            </a:r>
            <a:r>
              <a:rPr lang="en-US" sz="1800" b="0" i="1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verdadera</a:t>
            </a:r>
            <a:r>
              <a:rPr lang="en-US" sz="1800" b="0" i="1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1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discapacidad</a:t>
            </a:r>
            <a:r>
              <a:rPr lang="en-US" sz="1800" b="0" i="1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no </a:t>
            </a:r>
            <a:r>
              <a:rPr lang="en-US" sz="1800" b="0" i="1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está</a:t>
            </a:r>
            <a:r>
              <a:rPr lang="en-US" sz="1800" b="0" i="1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1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1800" b="0" i="1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1800" b="0" i="1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piel</a:t>
            </a:r>
            <a:r>
              <a:rPr lang="en-US" sz="1800" b="0" i="1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1800" b="0" i="1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sino</a:t>
            </a:r>
            <a:r>
              <a:rPr lang="en-US" sz="1800" b="0" i="1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1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1800" b="0" i="1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las barreras </a:t>
            </a:r>
            <a:r>
              <a:rPr lang="en-US" sz="1800" b="0" i="1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actitudinales</a:t>
            </a:r>
            <a:r>
              <a:rPr lang="en-US" sz="1800" b="0" i="1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1800" b="0" i="1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sociedad</a:t>
            </a:r>
            <a:r>
              <a:rPr lang="en-US" sz="1800" b="0" i="1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."</a:t>
            </a:r>
            <a:endParaRPr sz="1800" dirty="0"/>
          </a:p>
        </p:txBody>
      </p:sp>
      <p:sp>
        <p:nvSpPr>
          <p:cNvPr id="241" name="Google Shape;241;p23"/>
          <p:cNvSpPr txBox="1"/>
          <p:nvPr/>
        </p:nvSpPr>
        <p:spPr>
          <a:xfrm>
            <a:off x="973414" y="2750176"/>
            <a:ext cx="484822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Estigma</a:t>
            </a:r>
            <a:r>
              <a:rPr lang="en-US" sz="18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Visible: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cicatriz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facial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rompe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las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normas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sociales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interacción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mirada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simetría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1800" dirty="0"/>
          </a:p>
        </p:txBody>
      </p:sp>
      <p:sp>
        <p:nvSpPr>
          <p:cNvPr id="242" name="Google Shape;242;p23"/>
          <p:cNvSpPr txBox="1"/>
          <p:nvPr/>
        </p:nvSpPr>
        <p:spPr>
          <a:xfrm>
            <a:off x="857250" y="4002405"/>
            <a:ext cx="104775" cy="43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425" dirty="0">
              <a:solidFill>
                <a:srgbClr val="1E293B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3" name="Google Shape;243;p23"/>
          <p:cNvSpPr txBox="1"/>
          <p:nvPr/>
        </p:nvSpPr>
        <p:spPr>
          <a:xfrm>
            <a:off x="962025" y="4000500"/>
            <a:ext cx="484822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Auto-</a:t>
            </a:r>
            <a:r>
              <a:rPr lang="en-US" sz="18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exclusión</a:t>
            </a:r>
            <a:r>
              <a:rPr lang="en-US" sz="18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víctima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evita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salir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para no ser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objeto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miradas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intrusivas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preguntas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morbosas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sp>
        <p:nvSpPr>
          <p:cNvPr id="245" name="Google Shape;245;p23"/>
          <p:cNvSpPr txBox="1"/>
          <p:nvPr/>
        </p:nvSpPr>
        <p:spPr>
          <a:xfrm>
            <a:off x="962025" y="5275522"/>
            <a:ext cx="484822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Reto</a:t>
            </a:r>
            <a:r>
              <a:rPr lang="en-US" sz="18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Clínico</a:t>
            </a:r>
            <a:r>
              <a:rPr lang="en-US" sz="18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Combatir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fobia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social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desde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hospitalización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3158579"/>
            <a:ext cx="3486150" cy="2884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52925" y="3158579"/>
            <a:ext cx="3486150" cy="2884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24825" y="3158579"/>
            <a:ext cx="3486150" cy="2884412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4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Dinámica Familiar y Soporte</a:t>
            </a:r>
            <a:endParaRPr/>
          </a:p>
        </p:txBody>
      </p:sp>
      <p:sp>
        <p:nvSpPr>
          <p:cNvPr id="256" name="Google Shape;256;p24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4"/>
          <p:cNvSpPr txBox="1"/>
          <p:nvPr/>
        </p:nvSpPr>
        <p:spPr>
          <a:xfrm>
            <a:off x="581025" y="1565820"/>
            <a:ext cx="11029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familia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puede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ser un factor protector o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riesgo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258" name="Google Shape;258;p24"/>
          <p:cNvSpPr txBox="1"/>
          <p:nvPr/>
        </p:nvSpPr>
        <p:spPr>
          <a:xfrm>
            <a:off x="866775" y="3491954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SOBREPROTECCIÓN</a:t>
            </a:r>
            <a:endParaRPr/>
          </a:p>
        </p:txBody>
      </p:sp>
      <p:sp>
        <p:nvSpPr>
          <p:cNvPr id="259" name="Google Shape;259;p24"/>
          <p:cNvSpPr txBox="1"/>
          <p:nvPr/>
        </p:nvSpPr>
        <p:spPr>
          <a:xfrm>
            <a:off x="866775" y="3977729"/>
            <a:ext cx="2914650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Evita que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víctima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enfrente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mundo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cronificando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discapacidad</a:t>
            </a:r>
            <a:r>
              <a:rPr lang="en-US" sz="1425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260" name="Google Shape;260;p24"/>
          <p:cNvSpPr txBox="1"/>
          <p:nvPr/>
        </p:nvSpPr>
        <p:spPr>
          <a:xfrm>
            <a:off x="4638675" y="3491954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RECHAZO</a:t>
            </a:r>
            <a:endParaRPr/>
          </a:p>
        </p:txBody>
      </p:sp>
      <p:sp>
        <p:nvSpPr>
          <p:cNvPr id="261" name="Google Shape;261;p24"/>
          <p:cNvSpPr txBox="1"/>
          <p:nvPr/>
        </p:nvSpPr>
        <p:spPr>
          <a:xfrm>
            <a:off x="4638675" y="3688766"/>
            <a:ext cx="2914650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Ocultamiento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víctima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vergüenza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familiar.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Requiere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intervención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Trabajo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Social.</a:t>
            </a:r>
            <a:endParaRPr sz="2000" dirty="0"/>
          </a:p>
        </p:txBody>
      </p:sp>
      <p:sp>
        <p:nvSpPr>
          <p:cNvPr id="262" name="Google Shape;262;p24"/>
          <p:cNvSpPr txBox="1"/>
          <p:nvPr/>
        </p:nvSpPr>
        <p:spPr>
          <a:xfrm>
            <a:off x="8410575" y="3491954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ACEPTACIÓN</a:t>
            </a:r>
            <a:endParaRPr/>
          </a:p>
        </p:txBody>
      </p:sp>
      <p:sp>
        <p:nvSpPr>
          <p:cNvPr id="263" name="Google Shape;263;p24"/>
          <p:cNvSpPr txBox="1"/>
          <p:nvPr/>
        </p:nvSpPr>
        <p:spPr>
          <a:xfrm>
            <a:off x="8410575" y="3977729"/>
            <a:ext cx="2914650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Validación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nueva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imagen y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apoyo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autonomía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 Es la meta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terapéutica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5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Inclusión Educativa</a:t>
            </a:r>
            <a:endParaRPr/>
          </a:p>
        </p:txBody>
      </p:sp>
      <p:sp>
        <p:nvSpPr>
          <p:cNvPr id="271" name="Google Shape;271;p25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5"/>
          <p:cNvSpPr txBox="1"/>
          <p:nvPr/>
        </p:nvSpPr>
        <p:spPr>
          <a:xfrm>
            <a:off x="581025" y="1559762"/>
            <a:ext cx="11029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Para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víctimas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menores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edad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universitarias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retorno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al aula es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crítico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274" name="Google Shape;274;p25"/>
          <p:cNvSpPr txBox="1"/>
          <p:nvPr/>
        </p:nvSpPr>
        <p:spPr>
          <a:xfrm>
            <a:off x="962025" y="2485787"/>
            <a:ext cx="1064895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Preparación</a:t>
            </a:r>
            <a:r>
              <a:rPr lang="en-US" sz="18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18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Entorno</a:t>
            </a:r>
            <a:r>
              <a:rPr lang="en-US" sz="18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Charlas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sensibilización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compañeros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1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antes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reingreso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víctima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sp>
        <p:nvSpPr>
          <p:cNvPr id="276" name="Google Shape;276;p25"/>
          <p:cNvSpPr txBox="1"/>
          <p:nvPr/>
        </p:nvSpPr>
        <p:spPr>
          <a:xfrm>
            <a:off x="962025" y="3212296"/>
            <a:ext cx="10648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Protocolos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Anti-Bullying: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Tolerancia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cero al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acoso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apariencia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física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278" name="Google Shape;278;p25"/>
          <p:cNvSpPr txBox="1"/>
          <p:nvPr/>
        </p:nvSpPr>
        <p:spPr>
          <a:xfrm>
            <a:off x="962025" y="3992762"/>
            <a:ext cx="10648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Ajustes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Razonables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Flexibilidad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horaria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asistir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terapias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cirugías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sin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perder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año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escolar.</a:t>
            </a:r>
            <a:endParaRPr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1274399"/>
            <a:ext cx="11029950" cy="270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6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Reintegración Laboral: Marco Legal</a:t>
            </a:r>
            <a:endParaRPr/>
          </a:p>
        </p:txBody>
      </p:sp>
      <p:sp>
        <p:nvSpPr>
          <p:cNvPr id="287" name="Google Shape;287;p26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6"/>
          <p:cNvSpPr txBox="1"/>
          <p:nvPr/>
        </p:nvSpPr>
        <p:spPr>
          <a:xfrm>
            <a:off x="870109" y="1953995"/>
            <a:ext cx="109313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LEY 1639 DE 2013 (COLOMBIA)</a:t>
            </a:r>
            <a:endParaRPr sz="2400" dirty="0"/>
          </a:p>
        </p:txBody>
      </p:sp>
      <p:sp>
        <p:nvSpPr>
          <p:cNvPr id="289" name="Google Shape;289;p26"/>
          <p:cNvSpPr txBox="1"/>
          <p:nvPr/>
        </p:nvSpPr>
        <p:spPr>
          <a:xfrm>
            <a:off x="909637" y="2670454"/>
            <a:ext cx="10410825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 Estado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debe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garantizar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acceso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a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oferta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pública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empleo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fomentar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incentivos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para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empresa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privada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que contrate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víctimas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290" name="Google Shape;290;p26"/>
          <p:cNvSpPr txBox="1"/>
          <p:nvPr/>
        </p:nvSpPr>
        <p:spPr>
          <a:xfrm>
            <a:off x="857250" y="4040848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dirty="0"/>
          </a:p>
        </p:txBody>
      </p:sp>
      <p:sp>
        <p:nvSpPr>
          <p:cNvPr id="291" name="Google Shape;291;p26"/>
          <p:cNvSpPr txBox="1"/>
          <p:nvPr/>
        </p:nvSpPr>
        <p:spPr>
          <a:xfrm>
            <a:off x="962025" y="3871893"/>
            <a:ext cx="1064895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Estabilidad</a:t>
            </a:r>
            <a:r>
              <a:rPr lang="en-US" sz="24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Laboral </a:t>
            </a:r>
            <a:r>
              <a:rPr lang="en-US" sz="24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Reforzada</a:t>
            </a:r>
            <a:r>
              <a:rPr lang="en-US" sz="24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Prohibición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despido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causa de la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discapacidad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adquirida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sp>
        <p:nvSpPr>
          <p:cNvPr id="292" name="Google Shape;292;p26"/>
          <p:cNvSpPr txBox="1"/>
          <p:nvPr/>
        </p:nvSpPr>
        <p:spPr>
          <a:xfrm>
            <a:off x="857250" y="5152782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dirty="0"/>
          </a:p>
        </p:txBody>
      </p:sp>
      <p:sp>
        <p:nvSpPr>
          <p:cNvPr id="293" name="Google Shape;293;p26"/>
          <p:cNvSpPr txBox="1"/>
          <p:nvPr/>
        </p:nvSpPr>
        <p:spPr>
          <a:xfrm>
            <a:off x="962025" y="4917141"/>
            <a:ext cx="1064895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Reubicación</a:t>
            </a:r>
            <a:r>
              <a:rPr lang="en-US" sz="24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Si la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víctima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no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puede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ejercer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su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cargo anterior (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ej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recepcionista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),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debe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ser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reubicada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un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puesto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compatible con sus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capacidades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7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Ajustes Razonables en el Trabajo</a:t>
            </a:r>
            <a:endParaRPr/>
          </a:p>
        </p:txBody>
      </p:sp>
      <p:sp>
        <p:nvSpPr>
          <p:cNvPr id="301" name="Google Shape;301;p27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02" name="Google Shape;302;p27"/>
          <p:cNvGraphicFramePr/>
          <p:nvPr>
            <p:extLst>
              <p:ext uri="{D42A27DB-BD31-4B8C-83A1-F6EECF244321}">
                <p14:modId xmlns:p14="http://schemas.microsoft.com/office/powerpoint/2010/main" val="1358128267"/>
              </p:ext>
            </p:extLst>
          </p:nvPr>
        </p:nvGraphicFramePr>
        <p:xfrm>
          <a:off x="581025" y="2552848"/>
          <a:ext cx="11029950" cy="2904700"/>
        </p:xfrm>
        <a:graphic>
          <a:graphicData uri="http://schemas.openxmlformats.org/drawingml/2006/table">
            <a:tbl>
              <a:tblPr firstRow="1" bandRow="1">
                <a:noFill/>
                <a:tableStyleId>{CAD4B347-8DB3-406F-BBE9-447B6582DBA9}</a:tableStyleId>
              </a:tblPr>
              <a:tblGrid>
                <a:gridCol w="452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8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6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Barrera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Ajuste Razonable Sugerido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6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Intolerancia al calor (falta de glándulas sudoríparas en cicatriz)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Ubicación en oficinas con aire acondicionado o ventilación adecuada. Evitar trabajo de campo.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6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Fotosensibilidad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Puestos lejos de ventanas directas o permiso para uso de sombreros/gafas oscuras.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6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Limitación manual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 dirty="0" err="1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Uso</a:t>
                      </a:r>
                      <a:r>
                        <a:rPr lang="en-US" sz="1425" b="0" i="0" u="none" strike="noStrike" cap="none" dirty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de software de </a:t>
                      </a:r>
                      <a:r>
                        <a:rPr lang="en-US" sz="1425" b="0" i="0" u="none" strike="noStrike" cap="none" dirty="0" err="1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dictado</a:t>
                      </a:r>
                      <a:r>
                        <a:rPr lang="en-US" sz="1425" b="0" i="0" u="none" strike="noStrike" cap="none" dirty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por</a:t>
                      </a:r>
                      <a:r>
                        <a:rPr lang="en-US" sz="1425" b="0" i="0" u="none" strike="noStrike" cap="none" dirty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voz</a:t>
                      </a:r>
                      <a:r>
                        <a:rPr lang="en-US" sz="1425" b="0" i="0" u="none" strike="noStrike" cap="none" dirty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o </a:t>
                      </a:r>
                      <a:r>
                        <a:rPr lang="en-US" sz="1425" b="0" i="0" u="none" strike="noStrike" cap="none" dirty="0" err="1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teclados</a:t>
                      </a:r>
                      <a:r>
                        <a:rPr lang="en-US" sz="1425" b="0" i="0" u="none" strike="noStrike" cap="none" dirty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adaptados</a:t>
                      </a:r>
                      <a:r>
                        <a:rPr lang="en-US" sz="1425" b="0" i="0" u="none" strike="noStrike" cap="none" dirty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.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03" name="Google Shape;303;p27"/>
          <p:cNvSpPr/>
          <p:nvPr/>
        </p:nvSpPr>
        <p:spPr>
          <a:xfrm>
            <a:off x="581025" y="3984277"/>
            <a:ext cx="45211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7"/>
          <p:cNvSpPr/>
          <p:nvPr/>
        </p:nvSpPr>
        <p:spPr>
          <a:xfrm>
            <a:off x="5102125" y="3984277"/>
            <a:ext cx="6508849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7"/>
          <p:cNvSpPr/>
          <p:nvPr/>
        </p:nvSpPr>
        <p:spPr>
          <a:xfrm>
            <a:off x="581025" y="4858494"/>
            <a:ext cx="45211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7"/>
          <p:cNvSpPr/>
          <p:nvPr/>
        </p:nvSpPr>
        <p:spPr>
          <a:xfrm>
            <a:off x="5102125" y="4858494"/>
            <a:ext cx="6508849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7"/>
          <p:cNvSpPr/>
          <p:nvPr/>
        </p:nvSpPr>
        <p:spPr>
          <a:xfrm>
            <a:off x="581025" y="5443239"/>
            <a:ext cx="45211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7"/>
          <p:cNvSpPr/>
          <p:nvPr/>
        </p:nvSpPr>
        <p:spPr>
          <a:xfrm>
            <a:off x="5102125" y="5443239"/>
            <a:ext cx="6508849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2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9525"/>
            <a:ext cx="4869060" cy="7003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28"/>
          <p:cNvSpPr txBox="1"/>
          <p:nvPr/>
        </p:nvSpPr>
        <p:spPr>
          <a:xfrm>
            <a:off x="676275" y="676275"/>
            <a:ext cx="371233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C2982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El "Efecto Espejo" y Grupos de Apoyo</a:t>
            </a:r>
            <a:endParaRPr/>
          </a:p>
        </p:txBody>
      </p:sp>
      <p:sp>
        <p:nvSpPr>
          <p:cNvPr id="317" name="Google Shape;317;p28"/>
          <p:cNvSpPr/>
          <p:nvPr/>
        </p:nvSpPr>
        <p:spPr>
          <a:xfrm>
            <a:off x="676275" y="1781175"/>
            <a:ext cx="3535560" cy="28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8"/>
          <p:cNvSpPr txBox="1"/>
          <p:nvPr/>
        </p:nvSpPr>
        <p:spPr>
          <a:xfrm>
            <a:off x="676275" y="2324100"/>
            <a:ext cx="353556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Nadie entiende a un sobreviviente como otro sobreviviente.</a:t>
            </a:r>
            <a:endParaRPr/>
          </a:p>
        </p:txBody>
      </p:sp>
      <p:pic>
        <p:nvPicPr>
          <p:cNvPr id="319" name="Google Shape;319;p2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78585" y="9525"/>
            <a:ext cx="7303740" cy="7003702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8"/>
          <p:cNvSpPr txBox="1"/>
          <p:nvPr/>
        </p:nvSpPr>
        <p:spPr>
          <a:xfrm>
            <a:off x="952500" y="3190696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321" name="Google Shape;321;p28"/>
          <p:cNvSpPr txBox="1"/>
          <p:nvPr/>
        </p:nvSpPr>
        <p:spPr>
          <a:xfrm>
            <a:off x="1057275" y="3188791"/>
            <a:ext cx="315456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Validación de Pares:</a:t>
            </a: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Compartir "trucos" para el manejo de cicatrices o maquillaje correctivo.</a:t>
            </a:r>
            <a:endParaRPr/>
          </a:p>
        </p:txBody>
      </p:sp>
      <p:sp>
        <p:nvSpPr>
          <p:cNvPr id="322" name="Google Shape;322;p28"/>
          <p:cNvSpPr txBox="1"/>
          <p:nvPr/>
        </p:nvSpPr>
        <p:spPr>
          <a:xfrm>
            <a:off x="952500" y="4192458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323" name="Google Shape;323;p28"/>
          <p:cNvSpPr txBox="1"/>
          <p:nvPr/>
        </p:nvSpPr>
        <p:spPr>
          <a:xfrm>
            <a:off x="1057275" y="4190553"/>
            <a:ext cx="315456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Modelo de Rol:</a:t>
            </a: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Ver a veteranos que han rehecho su vida inspira esperanza a los pacientes agudos.</a:t>
            </a:r>
            <a:endParaRPr/>
          </a:p>
        </p:txBody>
      </p:sp>
      <p:sp>
        <p:nvSpPr>
          <p:cNvPr id="324" name="Google Shape;324;p28"/>
          <p:cNvSpPr txBox="1"/>
          <p:nvPr/>
        </p:nvSpPr>
        <p:spPr>
          <a:xfrm>
            <a:off x="952500" y="5194220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325" name="Google Shape;325;p28"/>
          <p:cNvSpPr txBox="1"/>
          <p:nvPr/>
        </p:nvSpPr>
        <p:spPr>
          <a:xfrm>
            <a:off x="1057275" y="5192315"/>
            <a:ext cx="315456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Fundaciones:</a:t>
            </a: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El rol de las ONG en Colombia ha sido vital para el empoderamiento legal y social.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2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9"/>
          <p:cNvSpPr txBox="1"/>
          <p:nvPr/>
        </p:nvSpPr>
        <p:spPr>
          <a:xfrm>
            <a:off x="305276" y="2030759"/>
            <a:ext cx="11581447" cy="173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Módulo III: Prevención y Salud Pública</a:t>
            </a:r>
            <a:endParaRPr/>
          </a:p>
        </p:txBody>
      </p:sp>
      <p:sp>
        <p:nvSpPr>
          <p:cNvPr id="333" name="Google Shape;333;p29"/>
          <p:cNvSpPr txBox="1"/>
          <p:nvPr/>
        </p:nvSpPr>
        <p:spPr>
          <a:xfrm>
            <a:off x="581025" y="4297709"/>
            <a:ext cx="11029950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1" u="none" strike="noStrike" cap="none">
                <a:solidFill>
                  <a:srgbClr val="C2982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Estrategias Poblacionales y Comunitarias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3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2856607"/>
            <a:ext cx="3486150" cy="3515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52925" y="2856606"/>
            <a:ext cx="3486150" cy="3515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3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24825" y="2856607"/>
            <a:ext cx="3486150" cy="3515616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30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La Pirámide de Prevención</a:t>
            </a:r>
            <a:endParaRPr/>
          </a:p>
        </p:txBody>
      </p:sp>
      <p:sp>
        <p:nvSpPr>
          <p:cNvPr id="344" name="Google Shape;344;p30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0"/>
          <p:cNvSpPr txBox="1"/>
          <p:nvPr/>
        </p:nvSpPr>
        <p:spPr>
          <a:xfrm>
            <a:off x="866775" y="3189982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PRIMARIA</a:t>
            </a:r>
            <a:endParaRPr/>
          </a:p>
        </p:txBody>
      </p:sp>
      <p:sp>
        <p:nvSpPr>
          <p:cNvPr id="346" name="Google Shape;346;p30"/>
          <p:cNvSpPr txBox="1"/>
          <p:nvPr/>
        </p:nvSpPr>
        <p:spPr>
          <a:xfrm>
            <a:off x="866775" y="3675757"/>
            <a:ext cx="2914650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Evitar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que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ocurra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 Control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venta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ácidos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educación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resolución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conflictos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cambio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cultural.</a:t>
            </a:r>
            <a:endParaRPr sz="2000" dirty="0"/>
          </a:p>
        </p:txBody>
      </p:sp>
      <p:sp>
        <p:nvSpPr>
          <p:cNvPr id="347" name="Google Shape;347;p30"/>
          <p:cNvSpPr txBox="1"/>
          <p:nvPr/>
        </p:nvSpPr>
        <p:spPr>
          <a:xfrm>
            <a:off x="4638675" y="3189982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SECUNDARIA</a:t>
            </a:r>
            <a:endParaRPr/>
          </a:p>
        </p:txBody>
      </p:sp>
      <p:sp>
        <p:nvSpPr>
          <p:cNvPr id="348" name="Google Shape;348;p30"/>
          <p:cNvSpPr txBox="1"/>
          <p:nvPr/>
        </p:nvSpPr>
        <p:spPr>
          <a:xfrm>
            <a:off x="4638675" y="3675757"/>
            <a:ext cx="2914650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Diagnóstico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tratamiento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precoz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Protocolo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Urgencias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(Res. 4568) para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minimizar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daño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agudo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349" name="Google Shape;349;p30"/>
          <p:cNvSpPr txBox="1"/>
          <p:nvPr/>
        </p:nvSpPr>
        <p:spPr>
          <a:xfrm>
            <a:off x="8410575" y="3189982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TERCIARIA</a:t>
            </a:r>
            <a:endParaRPr/>
          </a:p>
        </p:txBody>
      </p:sp>
      <p:sp>
        <p:nvSpPr>
          <p:cNvPr id="350" name="Google Shape;350;p30"/>
          <p:cNvSpPr txBox="1"/>
          <p:nvPr/>
        </p:nvSpPr>
        <p:spPr>
          <a:xfrm>
            <a:off x="8410575" y="3675757"/>
            <a:ext cx="291465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Rehabilitación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Evitar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muerte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social y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discapacidad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permanente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9528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31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Epidemiología del Ataque</a:t>
            </a:r>
            <a:endParaRPr/>
          </a:p>
        </p:txBody>
      </p:sp>
      <p:sp>
        <p:nvSpPr>
          <p:cNvPr id="358" name="Google Shape;358;p31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31"/>
          <p:cNvSpPr txBox="1"/>
          <p:nvPr/>
        </p:nvSpPr>
        <p:spPr>
          <a:xfrm>
            <a:off x="581025" y="1498955"/>
            <a:ext cx="1102995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Para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prevenir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debemos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entender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4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patrón</a:t>
            </a:r>
            <a:r>
              <a:rPr lang="en-US" sz="1425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361" name="Google Shape;361;p31"/>
          <p:cNvSpPr txBox="1"/>
          <p:nvPr/>
        </p:nvSpPr>
        <p:spPr>
          <a:xfrm>
            <a:off x="909637" y="2466929"/>
            <a:ext cx="10648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Agresor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Usualmente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conocido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(ex-pareja),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motivado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celos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rechazo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venganza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363" name="Google Shape;363;p31"/>
          <p:cNvSpPr txBox="1"/>
          <p:nvPr/>
        </p:nvSpPr>
        <p:spPr>
          <a:xfrm>
            <a:off x="909637" y="3166192"/>
            <a:ext cx="10648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Perfil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Víctima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Mujer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18-35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años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estratos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socioeconómicos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1, 2 y 3.</a:t>
            </a:r>
            <a:endParaRPr sz="2000" dirty="0"/>
          </a:p>
        </p:txBody>
      </p:sp>
      <p:sp>
        <p:nvSpPr>
          <p:cNvPr id="365" name="Google Shape;365;p31"/>
          <p:cNvSpPr txBox="1"/>
          <p:nvPr/>
        </p:nvSpPr>
        <p:spPr>
          <a:xfrm>
            <a:off x="909637" y="3865334"/>
            <a:ext cx="10648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Agentes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Ácido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sulfúrico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nítrico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clorhídrico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("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Muriático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"),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venta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libre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ferreterías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2691854"/>
            <a:ext cx="3486150" cy="2436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52925" y="2691854"/>
            <a:ext cx="3486150" cy="2436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24825" y="2691854"/>
            <a:ext cx="3486150" cy="2436316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Estructura del Módulo Académico</a:t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6775" y="3025229"/>
            <a:ext cx="428625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4"/>
          <p:cNvSpPr txBox="1"/>
          <p:nvPr/>
        </p:nvSpPr>
        <p:spPr>
          <a:xfrm>
            <a:off x="866775" y="3644354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I. REHABILITACIÓN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866775" y="4130129"/>
            <a:ext cx="29146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Manejo de secuelas físicas, terapia ocupacional y estética funcional.</a:t>
            </a:r>
            <a:endParaRPr/>
          </a:p>
        </p:txBody>
      </p:sp>
      <p:pic>
        <p:nvPicPr>
          <p:cNvPr id="106" name="Google Shape;106;p1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38675" y="3025229"/>
            <a:ext cx="533400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4"/>
          <p:cNvSpPr txBox="1"/>
          <p:nvPr/>
        </p:nvSpPr>
        <p:spPr>
          <a:xfrm>
            <a:off x="4638675" y="3644354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II. REINTEGRACIÓN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4638675" y="4130129"/>
            <a:ext cx="29146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Estrategias psicosociales, inclusión laboral y educativa.</a:t>
            </a:r>
            <a:endParaRPr/>
          </a:p>
        </p:txBody>
      </p:sp>
      <p:pic>
        <p:nvPicPr>
          <p:cNvPr id="109" name="Google Shape;109;p14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10575" y="3025229"/>
            <a:ext cx="428625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4"/>
          <p:cNvSpPr txBox="1"/>
          <p:nvPr/>
        </p:nvSpPr>
        <p:spPr>
          <a:xfrm>
            <a:off x="8410575" y="3644354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III. PREVENCIÓN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8410575" y="4130129"/>
            <a:ext cx="29146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Salud pública, legislación y cuidado del talento humano.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3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1750" y="2880419"/>
            <a:ext cx="5229225" cy="20590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370" name="Google Shape;370;p3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2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Regulación y Control de Sustancias</a:t>
            </a:r>
            <a:endParaRPr/>
          </a:p>
        </p:txBody>
      </p:sp>
      <p:sp>
        <p:nvSpPr>
          <p:cNvPr id="374" name="Google Shape;374;p32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32"/>
          <p:cNvSpPr txBox="1"/>
          <p:nvPr/>
        </p:nvSpPr>
        <p:spPr>
          <a:xfrm>
            <a:off x="640794" y="1898205"/>
            <a:ext cx="549068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REGISTRO DE CONTROL</a:t>
            </a:r>
            <a:endParaRPr dirty="0"/>
          </a:p>
        </p:txBody>
      </p:sp>
      <p:sp>
        <p:nvSpPr>
          <p:cNvPr id="376" name="Google Shape;376;p32"/>
          <p:cNvSpPr txBox="1"/>
          <p:nvPr/>
        </p:nvSpPr>
        <p:spPr>
          <a:xfrm>
            <a:off x="581025" y="2596626"/>
            <a:ext cx="522922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legislación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colombiana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busca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restringir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venta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al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menudeo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ácidos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fuertes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sp>
        <p:nvSpPr>
          <p:cNvPr id="377" name="Google Shape;377;p32"/>
          <p:cNvSpPr txBox="1"/>
          <p:nvPr/>
        </p:nvSpPr>
        <p:spPr>
          <a:xfrm>
            <a:off x="6667500" y="3166169"/>
            <a:ext cx="4890611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EL RETO</a:t>
            </a:r>
            <a:endParaRPr/>
          </a:p>
        </p:txBody>
      </p:sp>
      <p:sp>
        <p:nvSpPr>
          <p:cNvPr id="378" name="Google Shape;378;p32"/>
          <p:cNvSpPr txBox="1"/>
          <p:nvPr/>
        </p:nvSpPr>
        <p:spPr>
          <a:xfrm>
            <a:off x="6667500" y="3651944"/>
            <a:ext cx="4657725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sz="2000" b="0" i="0" u="none" strike="noStrike" cap="non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El mercado negro y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uso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productos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limpieza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doméstica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adulterados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siguen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siendo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 un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desafío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 control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policial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380" name="Google Shape;380;p32"/>
          <p:cNvSpPr txBox="1"/>
          <p:nvPr/>
        </p:nvSpPr>
        <p:spPr>
          <a:xfrm>
            <a:off x="952500" y="3870489"/>
            <a:ext cx="4848225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Exigencia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cédula para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compra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sp>
        <p:nvSpPr>
          <p:cNvPr id="382" name="Google Shape;382;p32"/>
          <p:cNvSpPr txBox="1"/>
          <p:nvPr/>
        </p:nvSpPr>
        <p:spPr>
          <a:xfrm>
            <a:off x="962025" y="4297560"/>
            <a:ext cx="484822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Registro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compradores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base de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datos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(INVIMA/Policía).</a:t>
            </a:r>
            <a:endParaRPr sz="1800" dirty="0"/>
          </a:p>
        </p:txBody>
      </p:sp>
      <p:sp>
        <p:nvSpPr>
          <p:cNvPr id="384" name="Google Shape;384;p32"/>
          <p:cNvSpPr txBox="1"/>
          <p:nvPr/>
        </p:nvSpPr>
        <p:spPr>
          <a:xfrm>
            <a:off x="962025" y="5220727"/>
            <a:ext cx="4848225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Prohibición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venta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menores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edad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3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3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75" y="9525"/>
            <a:ext cx="4869060" cy="8920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3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33"/>
          <p:cNvSpPr txBox="1"/>
          <p:nvPr/>
        </p:nvSpPr>
        <p:spPr>
          <a:xfrm>
            <a:off x="587886" y="570940"/>
            <a:ext cx="371233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 err="1">
                <a:solidFill>
                  <a:srgbClr val="C2982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Campañas</a:t>
            </a:r>
            <a:r>
              <a:rPr lang="en-US" sz="3000" b="1" i="0" u="none" strike="noStrike" cap="none" dirty="0">
                <a:solidFill>
                  <a:srgbClr val="C2982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b="1" i="0" u="none" strike="noStrike" cap="none" dirty="0" err="1">
                <a:solidFill>
                  <a:srgbClr val="C2982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Comunitarias</a:t>
            </a:r>
            <a:endParaRPr dirty="0"/>
          </a:p>
        </p:txBody>
      </p:sp>
      <p:sp>
        <p:nvSpPr>
          <p:cNvPr id="393" name="Google Shape;393;p33"/>
          <p:cNvSpPr/>
          <p:nvPr/>
        </p:nvSpPr>
        <p:spPr>
          <a:xfrm>
            <a:off x="676275" y="2594818"/>
            <a:ext cx="3535560" cy="28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33"/>
          <p:cNvSpPr txBox="1"/>
          <p:nvPr/>
        </p:nvSpPr>
        <p:spPr>
          <a:xfrm>
            <a:off x="587886" y="1736996"/>
            <a:ext cx="353556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La </a:t>
            </a:r>
            <a:r>
              <a:rPr lang="en-US" sz="18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educación</a:t>
            </a:r>
            <a:r>
              <a:rPr lang="en-US" sz="18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debe</a:t>
            </a:r>
            <a:r>
              <a:rPr lang="en-US" sz="18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salir</a:t>
            </a:r>
            <a:r>
              <a:rPr lang="en-US" sz="18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del hospital e </a:t>
            </a:r>
            <a:r>
              <a:rPr lang="en-US" sz="18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ir</a:t>
            </a:r>
            <a:r>
              <a:rPr lang="en-US" sz="18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18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18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barrios.</a:t>
            </a:r>
            <a:endParaRPr sz="1800" dirty="0"/>
          </a:p>
        </p:txBody>
      </p:sp>
      <p:pic>
        <p:nvPicPr>
          <p:cNvPr id="395" name="Google Shape;395;p3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78585" y="9525"/>
            <a:ext cx="7303740" cy="892046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33"/>
          <p:cNvSpPr txBox="1"/>
          <p:nvPr/>
        </p:nvSpPr>
        <p:spPr>
          <a:xfrm>
            <a:off x="676275" y="2760972"/>
            <a:ext cx="3154560" cy="1575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Desmitificación</a:t>
            </a:r>
            <a:r>
              <a:rPr lang="en-US" sz="1600" b="1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"No es un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crimen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pasional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, es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violencia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género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".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Cambiar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lenguaje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periodístico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y social.</a:t>
            </a:r>
            <a:endParaRPr sz="1600" dirty="0"/>
          </a:p>
        </p:txBody>
      </p:sp>
      <p:sp>
        <p:nvSpPr>
          <p:cNvPr id="399" name="Google Shape;399;p33"/>
          <p:cNvSpPr txBox="1"/>
          <p:nvPr/>
        </p:nvSpPr>
        <p:spPr>
          <a:xfrm>
            <a:off x="721458" y="4336788"/>
            <a:ext cx="315456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Rutas</a:t>
            </a:r>
            <a:r>
              <a:rPr lang="en-US" sz="1600" b="1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600" b="1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Ayuda</a:t>
            </a:r>
            <a:r>
              <a:rPr lang="en-US" sz="1600" b="1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Enseñar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a la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comunidad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dónde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acudir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Línea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155,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Fiscalía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, Hospital).</a:t>
            </a:r>
            <a:endParaRPr sz="1600" dirty="0"/>
          </a:p>
        </p:txBody>
      </p:sp>
      <p:sp>
        <p:nvSpPr>
          <p:cNvPr id="401" name="Google Shape;401;p33"/>
          <p:cNvSpPr txBox="1"/>
          <p:nvPr/>
        </p:nvSpPr>
        <p:spPr>
          <a:xfrm>
            <a:off x="721458" y="5635655"/>
            <a:ext cx="315456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Solidaridad</a:t>
            </a:r>
            <a:r>
              <a:rPr lang="en-US" sz="1600" b="1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Fomentar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una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cultura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de no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tolerancia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a la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violencia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contra la </a:t>
            </a:r>
            <a:r>
              <a:rPr lang="en-US" sz="1600" b="0" i="0" u="none" strike="noStrike" cap="none" dirty="0" err="1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mujer</a:t>
            </a:r>
            <a:r>
              <a:rPr lang="en-US" sz="1600" b="0" i="0" u="none" strike="noStrike" cap="none" dirty="0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3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3029991"/>
            <a:ext cx="11029950" cy="2363837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34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Educación al Primer Respondiente Civil</a:t>
            </a:r>
            <a:endParaRPr/>
          </a:p>
        </p:txBody>
      </p:sp>
      <p:sp>
        <p:nvSpPr>
          <p:cNvPr id="410" name="Google Shape;410;p34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34"/>
          <p:cNvSpPr txBox="1"/>
          <p:nvPr/>
        </p:nvSpPr>
        <p:spPr>
          <a:xfrm>
            <a:off x="581025" y="1504950"/>
            <a:ext cx="11029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pronóstico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depende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lo que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ocurra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primeros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15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minutos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calle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412" name="Google Shape;412;p34"/>
          <p:cNvSpPr txBox="1"/>
          <p:nvPr/>
        </p:nvSpPr>
        <p:spPr>
          <a:xfrm>
            <a:off x="914400" y="3363366"/>
            <a:ext cx="1093136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MENSAJE CLAVE: "AGUA, AGUA Y MÁS AGUA"</a:t>
            </a:r>
            <a:endParaRPr/>
          </a:p>
        </p:txBody>
      </p:sp>
      <p:sp>
        <p:nvSpPr>
          <p:cNvPr id="413" name="Google Shape;413;p34"/>
          <p:cNvSpPr txBox="1"/>
          <p:nvPr/>
        </p:nvSpPr>
        <p:spPr>
          <a:xfrm>
            <a:off x="1190625" y="3822471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414" name="Google Shape;414;p34"/>
          <p:cNvSpPr txBox="1"/>
          <p:nvPr/>
        </p:nvSpPr>
        <p:spPr>
          <a:xfrm>
            <a:off x="1295400" y="3820566"/>
            <a:ext cx="10029825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NO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usar remedios caseros (leche, aceite, sábila, bicarbonato). Generan reacción exotérmica o infección.</a:t>
            </a:r>
            <a:endParaRPr/>
          </a:p>
        </p:txBody>
      </p:sp>
      <p:sp>
        <p:nvSpPr>
          <p:cNvPr id="415" name="Google Shape;415;p34"/>
          <p:cNvSpPr txBox="1"/>
          <p:nvPr/>
        </p:nvSpPr>
        <p:spPr>
          <a:xfrm>
            <a:off x="1190625" y="4245292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416" name="Google Shape;416;p34"/>
          <p:cNvSpPr txBox="1"/>
          <p:nvPr/>
        </p:nvSpPr>
        <p:spPr>
          <a:xfrm>
            <a:off x="1295400" y="4243387"/>
            <a:ext cx="10029825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LAVAR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con agua corriente continua por 20-30 minutos.</a:t>
            </a:r>
            <a:endParaRPr/>
          </a:p>
        </p:txBody>
      </p:sp>
      <p:sp>
        <p:nvSpPr>
          <p:cNvPr id="417" name="Google Shape;417;p34"/>
          <p:cNvSpPr txBox="1"/>
          <p:nvPr/>
        </p:nvSpPr>
        <p:spPr>
          <a:xfrm>
            <a:off x="1190625" y="4668113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418" name="Google Shape;418;p34"/>
          <p:cNvSpPr txBox="1"/>
          <p:nvPr/>
        </p:nvSpPr>
        <p:spPr>
          <a:xfrm>
            <a:off x="1295400" y="4666208"/>
            <a:ext cx="10029825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CORTAR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ropa contaminada, no retirarla por la cabeza.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3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3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35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Prevención desde la Perspectiva de Género</a:t>
            </a:r>
            <a:endParaRPr/>
          </a:p>
        </p:txBody>
      </p:sp>
      <p:sp>
        <p:nvSpPr>
          <p:cNvPr id="426" name="Google Shape;426;p35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35"/>
          <p:cNvSpPr txBox="1"/>
          <p:nvPr/>
        </p:nvSpPr>
        <p:spPr>
          <a:xfrm>
            <a:off x="581025" y="2017394"/>
            <a:ext cx="11029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ataque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químico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es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manifestación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extrema de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posesividad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patriarcal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429" name="Google Shape;429;p35"/>
          <p:cNvSpPr txBox="1"/>
          <p:nvPr/>
        </p:nvSpPr>
        <p:spPr>
          <a:xfrm>
            <a:off x="909637" y="3015615"/>
            <a:ext cx="10648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Educación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Temprana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Programas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colegios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sobre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relaciones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sanas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resolución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conflictos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431" name="Google Shape;431;p35"/>
          <p:cNvSpPr txBox="1"/>
          <p:nvPr/>
        </p:nvSpPr>
        <p:spPr>
          <a:xfrm>
            <a:off x="962025" y="4000500"/>
            <a:ext cx="10648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Señales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Alerta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Identificar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celos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excesivos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y control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coercitivo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como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precursores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violencia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física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grave</a:t>
            </a:r>
            <a:r>
              <a:rPr lang="en-US" sz="1425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433" name="Google Shape;433;p35"/>
          <p:cNvSpPr txBox="1"/>
          <p:nvPr/>
        </p:nvSpPr>
        <p:spPr>
          <a:xfrm>
            <a:off x="962025" y="4920067"/>
            <a:ext cx="10648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Empoderamiento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Fortalecer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autonomía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económica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mujer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reduce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dependencia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agresor</a:t>
            </a:r>
            <a:r>
              <a:rPr lang="en-US" sz="1425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p3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3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36"/>
          <p:cNvSpPr txBox="1"/>
          <p:nvPr/>
        </p:nvSpPr>
        <p:spPr>
          <a:xfrm>
            <a:off x="965358" y="2464147"/>
            <a:ext cx="10261282" cy="866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Módulo IV: Salud del Profesional</a:t>
            </a:r>
            <a:endParaRPr/>
          </a:p>
        </p:txBody>
      </p:sp>
      <p:sp>
        <p:nvSpPr>
          <p:cNvPr id="441" name="Google Shape;441;p36"/>
          <p:cNvSpPr txBox="1"/>
          <p:nvPr/>
        </p:nvSpPr>
        <p:spPr>
          <a:xfrm>
            <a:off x="1209675" y="3864322"/>
            <a:ext cx="9772650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1" u="none" strike="noStrike" cap="none">
                <a:solidFill>
                  <a:srgbClr val="C2982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Cuidando a Quienes Cuidan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3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3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9525"/>
            <a:ext cx="4869060" cy="7003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3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37"/>
          <p:cNvSpPr txBox="1"/>
          <p:nvPr/>
        </p:nvSpPr>
        <p:spPr>
          <a:xfrm>
            <a:off x="676275" y="676275"/>
            <a:ext cx="371233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C2982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El Costo Oculto de Cuidar</a:t>
            </a:r>
            <a:endParaRPr/>
          </a:p>
        </p:txBody>
      </p:sp>
      <p:sp>
        <p:nvSpPr>
          <p:cNvPr id="450" name="Google Shape;450;p37"/>
          <p:cNvSpPr/>
          <p:nvPr/>
        </p:nvSpPr>
        <p:spPr>
          <a:xfrm>
            <a:off x="676275" y="1781175"/>
            <a:ext cx="3535560" cy="28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37"/>
          <p:cNvSpPr txBox="1"/>
          <p:nvPr/>
        </p:nvSpPr>
        <p:spPr>
          <a:xfrm>
            <a:off x="676275" y="2324100"/>
            <a:ext cx="353556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Trabajar con víctimas de gran trauma físico y emocional tiene un precio psicológico para el equipo de salud.</a:t>
            </a:r>
            <a:endParaRPr/>
          </a:p>
        </p:txBody>
      </p:sp>
      <p:pic>
        <p:nvPicPr>
          <p:cNvPr id="452" name="Google Shape;452;p3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78585" y="9525"/>
            <a:ext cx="7303740" cy="7003702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37"/>
          <p:cNvSpPr txBox="1"/>
          <p:nvPr/>
        </p:nvSpPr>
        <p:spPr>
          <a:xfrm>
            <a:off x="952500" y="3480167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454" name="Google Shape;454;p37"/>
          <p:cNvSpPr txBox="1"/>
          <p:nvPr/>
        </p:nvSpPr>
        <p:spPr>
          <a:xfrm>
            <a:off x="1057275" y="3478262"/>
            <a:ext cx="315456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Exposición Continua:</a:t>
            </a: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Enfrentar diariamente dolor extremo, deformidad y relatos de violencia.</a:t>
            </a:r>
            <a:endParaRPr/>
          </a:p>
        </p:txBody>
      </p:sp>
      <p:sp>
        <p:nvSpPr>
          <p:cNvPr id="455" name="Google Shape;455;p37"/>
          <p:cNvSpPr txBox="1"/>
          <p:nvPr/>
        </p:nvSpPr>
        <p:spPr>
          <a:xfrm>
            <a:off x="952500" y="4481929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456" name="Google Shape;456;p37"/>
          <p:cNvSpPr txBox="1"/>
          <p:nvPr/>
        </p:nvSpPr>
        <p:spPr>
          <a:xfrm>
            <a:off x="1057275" y="4480024"/>
            <a:ext cx="315456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Impotencia:</a:t>
            </a: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Sensación de fracaso cuando las cirugías no logran restaurar la apariencia deseada.</a:t>
            </a:r>
            <a:endParaRPr/>
          </a:p>
        </p:txBody>
      </p:sp>
      <p:sp>
        <p:nvSpPr>
          <p:cNvPr id="457" name="Google Shape;457;p37"/>
          <p:cNvSpPr txBox="1"/>
          <p:nvPr/>
        </p:nvSpPr>
        <p:spPr>
          <a:xfrm>
            <a:off x="952500" y="5483691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458" name="Google Shape;458;p37"/>
          <p:cNvSpPr txBox="1"/>
          <p:nvPr/>
        </p:nvSpPr>
        <p:spPr>
          <a:xfrm>
            <a:off x="1057275" y="5481786"/>
            <a:ext cx="315456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Identificación:</a:t>
            </a: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"Podría ser mi hija, mi hermana".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p3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3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3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2704207"/>
            <a:ext cx="3486150" cy="2411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3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52925" y="2704207"/>
            <a:ext cx="3486150" cy="2411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3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24825" y="2704207"/>
            <a:ext cx="3486150" cy="2411462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38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Síndromes de Desgaste Profesional</a:t>
            </a:r>
            <a:endParaRPr/>
          </a:p>
        </p:txBody>
      </p:sp>
      <p:sp>
        <p:nvSpPr>
          <p:cNvPr id="469" name="Google Shape;469;p38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38"/>
          <p:cNvSpPr txBox="1"/>
          <p:nvPr/>
        </p:nvSpPr>
        <p:spPr>
          <a:xfrm>
            <a:off x="866775" y="3037582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BURNOUT</a:t>
            </a:r>
            <a:endParaRPr/>
          </a:p>
        </p:txBody>
      </p:sp>
      <p:sp>
        <p:nvSpPr>
          <p:cNvPr id="471" name="Google Shape;471;p38"/>
          <p:cNvSpPr txBox="1"/>
          <p:nvPr/>
        </p:nvSpPr>
        <p:spPr>
          <a:xfrm>
            <a:off x="866775" y="3523357"/>
            <a:ext cx="2914650" cy="1157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Agotamiento emocional, despersonalización (cinismo) y baja realización personal. Es estrés laboral crónico.</a:t>
            </a:r>
            <a:endParaRPr/>
          </a:p>
        </p:txBody>
      </p:sp>
      <p:sp>
        <p:nvSpPr>
          <p:cNvPr id="472" name="Google Shape;472;p38"/>
          <p:cNvSpPr txBox="1"/>
          <p:nvPr/>
        </p:nvSpPr>
        <p:spPr>
          <a:xfrm>
            <a:off x="4638675" y="3037582"/>
            <a:ext cx="3060382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FATIGA POR COMPASIÓN</a:t>
            </a:r>
            <a:endParaRPr/>
          </a:p>
        </p:txBody>
      </p:sp>
      <p:sp>
        <p:nvSpPr>
          <p:cNvPr id="473" name="Google Shape;473;p38"/>
          <p:cNvSpPr txBox="1"/>
          <p:nvPr/>
        </p:nvSpPr>
        <p:spPr>
          <a:xfrm>
            <a:off x="4638675" y="3828157"/>
            <a:ext cx="291465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Pérdida de la capacidad de sentir empatía debido al uso excesivo de la misma. "Ya no me importa".</a:t>
            </a:r>
            <a:endParaRPr/>
          </a:p>
        </p:txBody>
      </p:sp>
      <p:sp>
        <p:nvSpPr>
          <p:cNvPr id="474" name="Google Shape;474;p38"/>
          <p:cNvSpPr txBox="1"/>
          <p:nvPr/>
        </p:nvSpPr>
        <p:spPr>
          <a:xfrm>
            <a:off x="8410575" y="3037582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TRAUMA VICARIO</a:t>
            </a:r>
            <a:endParaRPr/>
          </a:p>
        </p:txBody>
      </p:sp>
      <p:sp>
        <p:nvSpPr>
          <p:cNvPr id="475" name="Google Shape;475;p38"/>
          <p:cNvSpPr txBox="1"/>
          <p:nvPr/>
        </p:nvSpPr>
        <p:spPr>
          <a:xfrm>
            <a:off x="8410575" y="3523357"/>
            <a:ext cx="2914650" cy="1157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 profesional desarrolla síntomas de estrés postraumático (pesadillas, ansiedad) por escuchar el trauma del paciente.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3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528" y="9926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39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Estrategias Institucionales de Protección</a:t>
            </a:r>
            <a:endParaRPr/>
          </a:p>
        </p:txBody>
      </p:sp>
      <p:sp>
        <p:nvSpPr>
          <p:cNvPr id="483" name="Google Shape;483;p39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39"/>
          <p:cNvSpPr txBox="1"/>
          <p:nvPr/>
        </p:nvSpPr>
        <p:spPr>
          <a:xfrm>
            <a:off x="857250" y="1768943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dirty="0"/>
          </a:p>
        </p:txBody>
      </p:sp>
      <p:sp>
        <p:nvSpPr>
          <p:cNvPr id="485" name="Google Shape;485;p39"/>
          <p:cNvSpPr txBox="1"/>
          <p:nvPr/>
        </p:nvSpPr>
        <p:spPr>
          <a:xfrm>
            <a:off x="962025" y="1636125"/>
            <a:ext cx="10648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Debriefing (Defusing):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Reuniones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estructuradas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post-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turno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tras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casos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difíciles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para "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ventilar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"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emociones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validar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reacciones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equipo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486" name="Google Shape;486;p39"/>
          <p:cNvSpPr txBox="1"/>
          <p:nvPr/>
        </p:nvSpPr>
        <p:spPr>
          <a:xfrm>
            <a:off x="857250" y="2931809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dirty="0"/>
          </a:p>
        </p:txBody>
      </p:sp>
      <p:sp>
        <p:nvSpPr>
          <p:cNvPr id="487" name="Google Shape;487;p39"/>
          <p:cNvSpPr txBox="1"/>
          <p:nvPr/>
        </p:nvSpPr>
        <p:spPr>
          <a:xfrm>
            <a:off x="962025" y="2758440"/>
            <a:ext cx="10648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Rotación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Servicios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Evitar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que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mismo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personal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permanezca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años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Unidad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Quemados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sin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pausas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áreas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menor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carga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emocional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488" name="Google Shape;488;p39"/>
          <p:cNvSpPr txBox="1"/>
          <p:nvPr/>
        </p:nvSpPr>
        <p:spPr>
          <a:xfrm>
            <a:off x="870502" y="4081424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dirty="0"/>
          </a:p>
        </p:txBody>
      </p:sp>
      <p:sp>
        <p:nvSpPr>
          <p:cNvPr id="489" name="Google Shape;489;p39"/>
          <p:cNvSpPr txBox="1"/>
          <p:nvPr/>
        </p:nvSpPr>
        <p:spPr>
          <a:xfrm>
            <a:off x="962025" y="3908926"/>
            <a:ext cx="10648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Grupos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Balint: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Espacios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supervisión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clínica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centrados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relación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médico-paciente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Google Shape;494;p4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4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4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1909762"/>
            <a:ext cx="5229225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40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Estrategias de Autocuidado Personal</a:t>
            </a:r>
            <a:endParaRPr/>
          </a:p>
        </p:txBody>
      </p:sp>
      <p:sp>
        <p:nvSpPr>
          <p:cNvPr id="498" name="Google Shape;498;p40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40"/>
          <p:cNvSpPr txBox="1"/>
          <p:nvPr/>
        </p:nvSpPr>
        <p:spPr>
          <a:xfrm>
            <a:off x="581025" y="2603450"/>
            <a:ext cx="549068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HIGIENE MENTAL</a:t>
            </a:r>
            <a:endParaRPr/>
          </a:p>
        </p:txBody>
      </p:sp>
      <p:pic>
        <p:nvPicPr>
          <p:cNvPr id="500" name="Google Shape;500;p4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91275" y="1919287"/>
            <a:ext cx="5210175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40"/>
          <p:cNvSpPr txBox="1"/>
          <p:nvPr/>
        </p:nvSpPr>
        <p:spPr>
          <a:xfrm>
            <a:off x="857250" y="3062555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502" name="Google Shape;502;p40"/>
          <p:cNvSpPr txBox="1"/>
          <p:nvPr/>
        </p:nvSpPr>
        <p:spPr>
          <a:xfrm>
            <a:off x="962025" y="3060650"/>
            <a:ext cx="48482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Límites: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Aprender a "dejar el trabajo en el trabajo". Rituales de desconexión al salir del turno.</a:t>
            </a:r>
            <a:endParaRPr/>
          </a:p>
        </p:txBody>
      </p:sp>
      <p:sp>
        <p:nvSpPr>
          <p:cNvPr id="503" name="Google Shape;503;p40"/>
          <p:cNvSpPr txBox="1"/>
          <p:nvPr/>
        </p:nvSpPr>
        <p:spPr>
          <a:xfrm>
            <a:off x="857250" y="3774846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504" name="Google Shape;504;p40"/>
          <p:cNvSpPr txBox="1"/>
          <p:nvPr/>
        </p:nvSpPr>
        <p:spPr>
          <a:xfrm>
            <a:off x="962025" y="3772941"/>
            <a:ext cx="48482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Red de Apoyo: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Mantener amistades fuera del ámbito médico.</a:t>
            </a:r>
            <a:endParaRPr/>
          </a:p>
        </p:txBody>
      </p:sp>
      <p:sp>
        <p:nvSpPr>
          <p:cNvPr id="505" name="Google Shape;505;p40"/>
          <p:cNvSpPr txBox="1"/>
          <p:nvPr/>
        </p:nvSpPr>
        <p:spPr>
          <a:xfrm>
            <a:off x="857250" y="4487138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506" name="Google Shape;506;p40"/>
          <p:cNvSpPr txBox="1"/>
          <p:nvPr/>
        </p:nvSpPr>
        <p:spPr>
          <a:xfrm>
            <a:off x="962025" y="4485233"/>
            <a:ext cx="48482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Terapia Personal: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El sanador también necesita sanar. No es debilidad, es responsabilidad ética.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511;p4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4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4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3303240"/>
            <a:ext cx="11029950" cy="1817191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41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Construyendo Resiliencia en el Equipo</a:t>
            </a:r>
            <a:endParaRPr/>
          </a:p>
        </p:txBody>
      </p:sp>
      <p:sp>
        <p:nvSpPr>
          <p:cNvPr id="515" name="Google Shape;515;p41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41"/>
          <p:cNvSpPr txBox="1"/>
          <p:nvPr/>
        </p:nvSpPr>
        <p:spPr>
          <a:xfrm>
            <a:off x="581025" y="2880419"/>
            <a:ext cx="110299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 pesar del dolor, trabajar en quemados también ofrece </a:t>
            </a: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Satisfacción por Compasión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</p:txBody>
      </p:sp>
      <p:sp>
        <p:nvSpPr>
          <p:cNvPr id="517" name="Google Shape;517;p41"/>
          <p:cNvSpPr txBox="1"/>
          <p:nvPr/>
        </p:nvSpPr>
        <p:spPr>
          <a:xfrm>
            <a:off x="914400" y="3636615"/>
            <a:ext cx="1093136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CRECIMIENTO POSTRAUMÁTICO</a:t>
            </a:r>
            <a:endParaRPr/>
          </a:p>
        </p:txBody>
      </p:sp>
      <p:sp>
        <p:nvSpPr>
          <p:cNvPr id="518" name="Google Shape;518;p41"/>
          <p:cNvSpPr txBox="1"/>
          <p:nvPr/>
        </p:nvSpPr>
        <p:spPr>
          <a:xfrm>
            <a:off x="914400" y="4122390"/>
            <a:ext cx="104108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Ver la recuperación de un paciente, su reintegración y su fuerza inspira al equipo y da sentido profundo a la vocación de servicio. Enfocarse en los éxitos, no solo en las pérdidas, es vital para la salud mental del equipo.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5"/>
          <p:cNvSpPr txBox="1"/>
          <p:nvPr/>
        </p:nvSpPr>
        <p:spPr>
          <a:xfrm>
            <a:off x="895350" y="2464147"/>
            <a:ext cx="10401300" cy="866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Módulo I: Rehabilitación Integral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1143000" y="3864322"/>
            <a:ext cx="9906000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1" u="none" strike="noStrike" cap="none">
                <a:solidFill>
                  <a:srgbClr val="C2982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De la Supervivencia a la Funcionalidad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4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4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4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1881633"/>
            <a:ext cx="11029950" cy="4056757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42"/>
          <p:cNvSpPr txBox="1"/>
          <p:nvPr/>
        </p:nvSpPr>
        <p:spPr>
          <a:xfrm>
            <a:off x="581025" y="485775"/>
            <a:ext cx="115814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 err="1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Referencias</a:t>
            </a:r>
            <a:r>
              <a:rPr lang="en-US" sz="3000" b="1" i="0" u="none" strike="noStrike" cap="none" dirty="0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b="1" i="0" u="none" strike="noStrike" cap="none" dirty="0" err="1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Bibliográficas</a:t>
            </a:r>
            <a:r>
              <a:rPr lang="en-US" sz="3000" b="1" i="0" u="none" strike="noStrike" cap="none" dirty="0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.</a:t>
            </a:r>
            <a:endParaRPr dirty="0"/>
          </a:p>
        </p:txBody>
      </p:sp>
      <p:sp>
        <p:nvSpPr>
          <p:cNvPr id="527" name="Google Shape;527;p42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42"/>
          <p:cNvSpPr txBox="1"/>
          <p:nvPr/>
        </p:nvSpPr>
        <p:spPr>
          <a:xfrm>
            <a:off x="1000125" y="2224533"/>
            <a:ext cx="104203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Congreso de la República de Colombia. (2013). </a:t>
            </a:r>
            <a:r>
              <a:rPr lang="en-US" sz="1425" b="0" i="1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Ley 1639 de 2013: Por medio de la cual se fortalecen las medidas de protección a la integridad de las víctimas de crímenes con ácido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 Diario Oficial No. 48.839.</a:t>
            </a:r>
            <a:endParaRPr/>
          </a:p>
        </p:txBody>
      </p:sp>
      <p:sp>
        <p:nvSpPr>
          <p:cNvPr id="529" name="Google Shape;529;p42"/>
          <p:cNvSpPr txBox="1"/>
          <p:nvPr/>
        </p:nvSpPr>
        <p:spPr>
          <a:xfrm>
            <a:off x="1000125" y="2898725"/>
            <a:ext cx="104203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Figley, C. R. (2002). </a:t>
            </a:r>
            <a:r>
              <a:rPr lang="en-US" sz="1425" b="0" i="1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Compassion fatigue: Psychotherapists' chronic lack of self care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 Journal of Clinical Psychology, 58(11), 1433–1441. https://doi.org/10.1002/jclp.10090</a:t>
            </a:r>
            <a:endParaRPr/>
          </a:p>
        </p:txBody>
      </p:sp>
      <p:sp>
        <p:nvSpPr>
          <p:cNvPr id="530" name="Google Shape;530;p42"/>
          <p:cNvSpPr txBox="1"/>
          <p:nvPr/>
        </p:nvSpPr>
        <p:spPr>
          <a:xfrm>
            <a:off x="1000125" y="3572916"/>
            <a:ext cx="104203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Ministerio de Salud y Protección Social. (2014). </a:t>
            </a:r>
            <a:r>
              <a:rPr lang="en-US" sz="1425" b="0" i="1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Resolución 4568 de 2014: Por la cual se adopta el Protocolo de Atención de Urgencias a Víctimas de Ataques con Agentes Químicos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 Bogotá D.C.: Minsalud.</a:t>
            </a:r>
            <a:endParaRPr/>
          </a:p>
        </p:txBody>
      </p:sp>
      <p:sp>
        <p:nvSpPr>
          <p:cNvPr id="531" name="Google Shape;531;p42"/>
          <p:cNvSpPr txBox="1"/>
          <p:nvPr/>
        </p:nvSpPr>
        <p:spPr>
          <a:xfrm>
            <a:off x="1000125" y="4247108"/>
            <a:ext cx="104203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Organización Mundial de la Salud. (2018). </a:t>
            </a:r>
            <a:r>
              <a:rPr lang="en-US" sz="1425" b="0" i="1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Rehabilitación en sistemas de salud: Guía de acción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 Ginebra: OMS.</a:t>
            </a:r>
            <a:endParaRPr/>
          </a:p>
        </p:txBody>
      </p:sp>
      <p:sp>
        <p:nvSpPr>
          <p:cNvPr id="532" name="Google Shape;532;p42"/>
          <p:cNvSpPr txBox="1"/>
          <p:nvPr/>
        </p:nvSpPr>
        <p:spPr>
          <a:xfrm>
            <a:off x="1000125" y="4631828"/>
            <a:ext cx="104203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Restrepo, D. A. (2016). </a:t>
            </a:r>
            <a:r>
              <a:rPr lang="en-US" sz="1425" b="0" i="1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Reconstrucción de tejido social en sobrevivientes de quemaduras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 Revista Colombiana de Psiquiatría, 45(3), 122-130.</a:t>
            </a:r>
            <a:endParaRPr/>
          </a:p>
        </p:txBody>
      </p:sp>
      <p:sp>
        <p:nvSpPr>
          <p:cNvPr id="533" name="Google Shape;533;p42"/>
          <p:cNvSpPr txBox="1"/>
          <p:nvPr/>
        </p:nvSpPr>
        <p:spPr>
          <a:xfrm>
            <a:off x="1000125" y="5306020"/>
            <a:ext cx="104203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Secretaría Distrital de Salud. (2020). </a:t>
            </a:r>
            <a:r>
              <a:rPr lang="en-US" sz="1425" b="0" i="1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Lineamientos para la prevención del Síndrome de Burnout en personal asistencial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 Bogotá D.C.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4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43"/>
          <p:cNvSpPr txBox="1"/>
          <p:nvPr/>
        </p:nvSpPr>
        <p:spPr>
          <a:xfrm>
            <a:off x="581025" y="400347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Image Sources</a:t>
            </a:r>
            <a:endParaRPr/>
          </a:p>
        </p:txBody>
      </p:sp>
      <p:sp>
        <p:nvSpPr>
          <p:cNvPr id="540" name="Google Shape;540;p43"/>
          <p:cNvSpPr/>
          <p:nvPr/>
        </p:nvSpPr>
        <p:spPr>
          <a:xfrm>
            <a:off x="581025" y="1000422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43"/>
          <p:cNvSpPr/>
          <p:nvPr/>
        </p:nvSpPr>
        <p:spPr>
          <a:xfrm>
            <a:off x="581025" y="1362372"/>
            <a:ext cx="1102995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43"/>
          <p:cNvSpPr/>
          <p:nvPr/>
        </p:nvSpPr>
        <p:spPr>
          <a:xfrm>
            <a:off x="581025" y="2147143"/>
            <a:ext cx="1102995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43"/>
          <p:cNvSpPr/>
          <p:nvPr/>
        </p:nvSpPr>
        <p:spPr>
          <a:xfrm>
            <a:off x="581025" y="2931914"/>
            <a:ext cx="11029950" cy="982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43"/>
          <p:cNvSpPr/>
          <p:nvPr/>
        </p:nvSpPr>
        <p:spPr>
          <a:xfrm>
            <a:off x="581025" y="3914775"/>
            <a:ext cx="1102995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43"/>
          <p:cNvSpPr/>
          <p:nvPr/>
        </p:nvSpPr>
        <p:spPr>
          <a:xfrm>
            <a:off x="581025" y="4699545"/>
            <a:ext cx="1102995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43"/>
          <p:cNvSpPr/>
          <p:nvPr/>
        </p:nvSpPr>
        <p:spPr>
          <a:xfrm>
            <a:off x="581025" y="2137618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43"/>
          <p:cNvSpPr/>
          <p:nvPr/>
        </p:nvSpPr>
        <p:spPr>
          <a:xfrm>
            <a:off x="581025" y="2137618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43"/>
          <p:cNvSpPr/>
          <p:nvPr/>
        </p:nvSpPr>
        <p:spPr>
          <a:xfrm>
            <a:off x="581025" y="2922389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43"/>
          <p:cNvSpPr/>
          <p:nvPr/>
        </p:nvSpPr>
        <p:spPr>
          <a:xfrm>
            <a:off x="581025" y="2922389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43"/>
          <p:cNvSpPr/>
          <p:nvPr/>
        </p:nvSpPr>
        <p:spPr>
          <a:xfrm>
            <a:off x="581025" y="3905250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43"/>
          <p:cNvSpPr/>
          <p:nvPr/>
        </p:nvSpPr>
        <p:spPr>
          <a:xfrm>
            <a:off x="581025" y="3905250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43"/>
          <p:cNvSpPr/>
          <p:nvPr/>
        </p:nvSpPr>
        <p:spPr>
          <a:xfrm>
            <a:off x="581025" y="4690020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43"/>
          <p:cNvSpPr/>
          <p:nvPr/>
        </p:nvSpPr>
        <p:spPr>
          <a:xfrm>
            <a:off x="581025" y="4690020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43"/>
          <p:cNvSpPr/>
          <p:nvPr/>
        </p:nvSpPr>
        <p:spPr>
          <a:xfrm>
            <a:off x="581025" y="5474791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43"/>
          <p:cNvSpPr/>
          <p:nvPr/>
        </p:nvSpPr>
        <p:spPr>
          <a:xfrm>
            <a:off x="581025" y="5474791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6" name="Google Shape;556;p4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511796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43"/>
          <p:cNvSpPr txBox="1"/>
          <p:nvPr/>
        </p:nvSpPr>
        <p:spPr>
          <a:xfrm>
            <a:off x="1676400" y="1505247"/>
            <a:ext cx="993457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https://assets.healthpartners.com/is/image/healthpartners/brand-identity/photography/stock/lifestyle/work/getty200517530-737x415.jpg?wid=737</a:t>
            </a:r>
            <a:endParaRPr/>
          </a:p>
        </p:txBody>
      </p:sp>
      <p:sp>
        <p:nvSpPr>
          <p:cNvPr id="558" name="Google Shape;558;p43"/>
          <p:cNvSpPr txBox="1"/>
          <p:nvPr/>
        </p:nvSpPr>
        <p:spPr>
          <a:xfrm>
            <a:off x="1676400" y="1750962"/>
            <a:ext cx="993457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www.healthpartners.com</a:t>
            </a:r>
            <a:endParaRPr/>
          </a:p>
        </p:txBody>
      </p:sp>
      <p:pic>
        <p:nvPicPr>
          <p:cNvPr id="559" name="Google Shape;559;p4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2296566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43"/>
          <p:cNvSpPr txBox="1"/>
          <p:nvPr/>
        </p:nvSpPr>
        <p:spPr>
          <a:xfrm>
            <a:off x="1676400" y="2290018"/>
            <a:ext cx="993457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https://www.handtherapyacademy.com/wp-content/uploads/2021/01/Screenshot-2021-01-17-at-6.45.23-PM.png</a:t>
            </a:r>
            <a:endParaRPr/>
          </a:p>
        </p:txBody>
      </p:sp>
      <p:sp>
        <p:nvSpPr>
          <p:cNvPr id="561" name="Google Shape;561;p43"/>
          <p:cNvSpPr txBox="1"/>
          <p:nvPr/>
        </p:nvSpPr>
        <p:spPr>
          <a:xfrm>
            <a:off x="1676400" y="2535733"/>
            <a:ext cx="993457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www.handtherapyacademy.com</a:t>
            </a:r>
            <a:endParaRPr/>
          </a:p>
        </p:txBody>
      </p:sp>
      <p:pic>
        <p:nvPicPr>
          <p:cNvPr id="562" name="Google Shape;562;p4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1025" y="318045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43"/>
          <p:cNvSpPr txBox="1"/>
          <p:nvPr/>
        </p:nvSpPr>
        <p:spPr>
          <a:xfrm>
            <a:off x="1676400" y="3074789"/>
            <a:ext cx="9934575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https://img.freepik.com/premium-vector/group-therapy-circle-psychology-meeting-club-people-listening-conversation-help-support-groups-patient-community-psychotherapy-vector-concept-therapy-by-psychotherapist-illustration_543062-7058.jpg</a:t>
            </a:r>
            <a:endParaRPr/>
          </a:p>
        </p:txBody>
      </p:sp>
      <p:sp>
        <p:nvSpPr>
          <p:cNvPr id="564" name="Google Shape;564;p43"/>
          <p:cNvSpPr txBox="1"/>
          <p:nvPr/>
        </p:nvSpPr>
        <p:spPr>
          <a:xfrm>
            <a:off x="1676400" y="3518594"/>
            <a:ext cx="993457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www.freepik.com</a:t>
            </a:r>
            <a:endParaRPr/>
          </a:p>
        </p:txBody>
      </p:sp>
      <p:pic>
        <p:nvPicPr>
          <p:cNvPr id="565" name="Google Shape;565;p4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1025" y="4064198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43"/>
          <p:cNvSpPr txBox="1"/>
          <p:nvPr/>
        </p:nvSpPr>
        <p:spPr>
          <a:xfrm>
            <a:off x="1676400" y="4057650"/>
            <a:ext cx="993457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https://onlinepublichealth.gwu.edu/wp-content/uploads/sites/47/2021/03/GWU-MPH_PublicHealthCampaign_Final_Blog.jpeg</a:t>
            </a:r>
            <a:endParaRPr/>
          </a:p>
        </p:txBody>
      </p:sp>
      <p:sp>
        <p:nvSpPr>
          <p:cNvPr id="567" name="Google Shape;567;p43"/>
          <p:cNvSpPr txBox="1"/>
          <p:nvPr/>
        </p:nvSpPr>
        <p:spPr>
          <a:xfrm>
            <a:off x="1676400" y="4303365"/>
            <a:ext cx="993457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onlinepublichealth.gwu.edu</a:t>
            </a:r>
            <a:endParaRPr/>
          </a:p>
        </p:txBody>
      </p:sp>
      <p:pic>
        <p:nvPicPr>
          <p:cNvPr id="568" name="Google Shape;568;p4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1025" y="4848969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43"/>
          <p:cNvSpPr txBox="1"/>
          <p:nvPr/>
        </p:nvSpPr>
        <p:spPr>
          <a:xfrm>
            <a:off x="1676400" y="4842420"/>
            <a:ext cx="993457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https://www.cdc.gov/niosh/media/images/Overworkedhealthcareworkers.jpg</a:t>
            </a:r>
            <a:endParaRPr/>
          </a:p>
        </p:txBody>
      </p:sp>
      <p:sp>
        <p:nvSpPr>
          <p:cNvPr id="570" name="Google Shape;570;p43"/>
          <p:cNvSpPr txBox="1"/>
          <p:nvPr/>
        </p:nvSpPr>
        <p:spPr>
          <a:xfrm>
            <a:off x="1676400" y="5088135"/>
            <a:ext cx="993457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www.cdc.gov</a:t>
            </a:r>
            <a:endParaRPr/>
          </a:p>
        </p:txBody>
      </p:sp>
      <p:pic>
        <p:nvPicPr>
          <p:cNvPr id="571" name="Google Shape;571;p4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1025" y="5732859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43"/>
          <p:cNvSpPr txBox="1"/>
          <p:nvPr/>
        </p:nvSpPr>
        <p:spPr>
          <a:xfrm>
            <a:off x="1676400" y="5627191"/>
            <a:ext cx="9934575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https://media.istockphoto.com/id/1473155464/photo/empathy-trust-and-nurse-holding-hands-with-patient-for-help-consulting-support-and-healthcare.jpg?s=612x612&amp;w=0&amp;k=20&amp;c=6EDGRk4KEffy9pIrkVGVE2DKy0a08gZK5VoSLYOP1AE=</a:t>
            </a:r>
            <a:endParaRPr/>
          </a:p>
        </p:txBody>
      </p:sp>
      <p:sp>
        <p:nvSpPr>
          <p:cNvPr id="573" name="Google Shape;573;p43"/>
          <p:cNvSpPr txBox="1"/>
          <p:nvPr/>
        </p:nvSpPr>
        <p:spPr>
          <a:xfrm>
            <a:off x="1676400" y="6070996"/>
            <a:ext cx="993457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www.istockphoto.com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6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El Concepto de Prevención Terciaria</a:t>
            </a:r>
            <a:endParaRPr/>
          </a:p>
        </p:txBody>
      </p:sp>
      <p:sp>
        <p:nvSpPr>
          <p:cNvPr id="127" name="Google Shape;127;p16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6"/>
          <p:cNvSpPr txBox="1"/>
          <p:nvPr/>
        </p:nvSpPr>
        <p:spPr>
          <a:xfrm>
            <a:off x="581025" y="2857648"/>
            <a:ext cx="1102995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 Salud Pública, la prevención terciaria busca </a:t>
            </a: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reducir el impacto de una enfermedad ya establecida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restaurando la función y reduciendo las complicaciones.</a:t>
            </a:r>
            <a:endParaRPr/>
          </a:p>
        </p:txBody>
      </p:sp>
      <p:sp>
        <p:nvSpPr>
          <p:cNvPr id="129" name="Google Shape;129;p16"/>
          <p:cNvSpPr txBox="1"/>
          <p:nvPr/>
        </p:nvSpPr>
        <p:spPr>
          <a:xfrm>
            <a:off x="857250" y="3724245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962025" y="3722340"/>
            <a:ext cx="106489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Meta: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Maximizar las capacidades remanentes.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857250" y="4147065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32" name="Google Shape;132;p16"/>
          <p:cNvSpPr txBox="1"/>
          <p:nvPr/>
        </p:nvSpPr>
        <p:spPr>
          <a:xfrm>
            <a:off x="962025" y="4145160"/>
            <a:ext cx="106489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Desafío Químico: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El agente químico continúa actuando (necrosis progresiva), lo que hace que la cicatrización sea tórpida y retráctil.</a:t>
            </a:r>
            <a:endParaRPr/>
          </a:p>
        </p:txBody>
      </p:sp>
      <p:sp>
        <p:nvSpPr>
          <p:cNvPr id="133" name="Google Shape;133;p16"/>
          <p:cNvSpPr txBox="1"/>
          <p:nvPr/>
        </p:nvSpPr>
        <p:spPr>
          <a:xfrm>
            <a:off x="857250" y="4569886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34" name="Google Shape;134;p16"/>
          <p:cNvSpPr txBox="1"/>
          <p:nvPr/>
        </p:nvSpPr>
        <p:spPr>
          <a:xfrm>
            <a:off x="962025" y="4567981"/>
            <a:ext cx="106489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Cronología: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Inicia desde la UCI (Posicionamiento) hasta años después del alta.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1909762"/>
            <a:ext cx="5229225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1025" y="2740521"/>
            <a:ext cx="5229225" cy="323224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7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Fisiopatología de la Secuela: Cicatriz Retráctil</a:t>
            </a:r>
            <a:endParaRPr/>
          </a:p>
        </p:txBody>
      </p:sp>
      <p:sp>
        <p:nvSpPr>
          <p:cNvPr id="144" name="Google Shape;144;p17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7"/>
          <p:cNvSpPr txBox="1"/>
          <p:nvPr/>
        </p:nvSpPr>
        <p:spPr>
          <a:xfrm>
            <a:off x="581025" y="1352550"/>
            <a:ext cx="522922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Las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quemaduras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químicas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profundas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destruyen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dermis reticular,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generando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una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respuesta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fibroblástica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desordenada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pic>
        <p:nvPicPr>
          <p:cNvPr id="146" name="Google Shape;146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91275" y="1919287"/>
            <a:ext cx="5210175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7"/>
          <p:cNvSpPr txBox="1"/>
          <p:nvPr/>
        </p:nvSpPr>
        <p:spPr>
          <a:xfrm>
            <a:off x="866775" y="3073896"/>
            <a:ext cx="4890611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RIESGOS PRINCIPALES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1143000" y="3533001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1247775" y="3531096"/>
            <a:ext cx="42767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Cicatriz Hipertrófica: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Elevada, roja, pruriginosa, limitada a la herida.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1143000" y="4245292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1247775" y="4243387"/>
            <a:ext cx="42767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Queloide: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Crecimiento tumoral más allá de los bordes.</a:t>
            </a:r>
            <a:endParaRPr/>
          </a:p>
        </p:txBody>
      </p:sp>
      <p:sp>
        <p:nvSpPr>
          <p:cNvPr id="152" name="Google Shape;152;p17"/>
          <p:cNvSpPr txBox="1"/>
          <p:nvPr/>
        </p:nvSpPr>
        <p:spPr>
          <a:xfrm>
            <a:off x="1143000" y="4957583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1247775" y="4955678"/>
            <a:ext cx="4276725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Retracción: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Acortamiento tisular que limita el movimiento articular (cuello, axilas, manos).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8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Presoterapia: El "Gold Standard"</a:t>
            </a:r>
            <a:endParaRPr/>
          </a:p>
        </p:txBody>
      </p:sp>
      <p:sp>
        <p:nvSpPr>
          <p:cNvPr id="161" name="Google Shape;161;p18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8"/>
          <p:cNvSpPr txBox="1"/>
          <p:nvPr/>
        </p:nvSpPr>
        <p:spPr>
          <a:xfrm>
            <a:off x="581025" y="1989577"/>
            <a:ext cx="1102995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uso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prendas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elásticas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compresivas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es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intervención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no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quirúrgica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más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efectiva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sp>
        <p:nvSpPr>
          <p:cNvPr id="164" name="Google Shape;164;p18"/>
          <p:cNvSpPr txBox="1"/>
          <p:nvPr/>
        </p:nvSpPr>
        <p:spPr>
          <a:xfrm>
            <a:off x="962025" y="2791488"/>
            <a:ext cx="9016861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Mecanismo</a:t>
            </a:r>
            <a:r>
              <a:rPr lang="en-US" sz="18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presión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constante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(25 mmHg) induce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hipoxia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local,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reduciendo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proliferación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fibroblastos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aplanando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cicatriz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sp>
        <p:nvSpPr>
          <p:cNvPr id="166" name="Google Shape;166;p18"/>
          <p:cNvSpPr txBox="1"/>
          <p:nvPr/>
        </p:nvSpPr>
        <p:spPr>
          <a:xfrm>
            <a:off x="962025" y="3791869"/>
            <a:ext cx="10648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Adherencia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Debe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usarse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23 horas al día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durante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12 a 18 meses (hasta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maduración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cicatriz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  <p:sp>
        <p:nvSpPr>
          <p:cNvPr id="168" name="Google Shape;168;p18"/>
          <p:cNvSpPr txBox="1"/>
          <p:nvPr/>
        </p:nvSpPr>
        <p:spPr>
          <a:xfrm>
            <a:off x="962025" y="4780913"/>
            <a:ext cx="10648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Rol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1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Enfermería</a:t>
            </a:r>
            <a:r>
              <a:rPr lang="en-US" sz="20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Educación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sobre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higiene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prenda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detección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zonas de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roce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2711945"/>
            <a:ext cx="3486150" cy="3167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52925" y="2711946"/>
            <a:ext cx="3486150" cy="3167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24825" y="2711945"/>
            <a:ext cx="3486150" cy="313929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9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Rehabilitación Física y Movilidad</a:t>
            </a:r>
            <a:endParaRPr/>
          </a:p>
        </p:txBody>
      </p:sp>
      <p:sp>
        <p:nvSpPr>
          <p:cNvPr id="179" name="Google Shape;179;p19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9"/>
          <p:cNvSpPr txBox="1"/>
          <p:nvPr/>
        </p:nvSpPr>
        <p:spPr>
          <a:xfrm>
            <a:off x="866775" y="3045321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POSICIONAMIENTO</a:t>
            </a:r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866775" y="3531096"/>
            <a:ext cx="291465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fase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aguda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evitar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"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posición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confort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" (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flexión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) que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favorece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contracturas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 Usar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férulas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extensión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sp>
        <p:nvSpPr>
          <p:cNvPr id="182" name="Google Shape;182;p19"/>
          <p:cNvSpPr txBox="1"/>
          <p:nvPr/>
        </p:nvSpPr>
        <p:spPr>
          <a:xfrm>
            <a:off x="4638675" y="3045321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MOVILIZACIÓN</a:t>
            </a:r>
            <a:endParaRPr/>
          </a:p>
        </p:txBody>
      </p:sp>
      <p:sp>
        <p:nvSpPr>
          <p:cNvPr id="183" name="Google Shape;183;p19"/>
          <p:cNvSpPr txBox="1"/>
          <p:nvPr/>
        </p:nvSpPr>
        <p:spPr>
          <a:xfrm>
            <a:off x="4638675" y="3531096"/>
            <a:ext cx="291465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Ejercicios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pasivos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activos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diarios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para romper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adherencias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fibrosas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especialmente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cuello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y manos.</a:t>
            </a:r>
            <a:endParaRPr sz="1800" dirty="0"/>
          </a:p>
        </p:txBody>
      </p:sp>
      <p:sp>
        <p:nvSpPr>
          <p:cNvPr id="184" name="Google Shape;184;p19"/>
          <p:cNvSpPr txBox="1"/>
          <p:nvPr/>
        </p:nvSpPr>
        <p:spPr>
          <a:xfrm>
            <a:off x="8410575" y="3045321"/>
            <a:ext cx="30603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MASOTERAPIA</a:t>
            </a:r>
            <a:endParaRPr/>
          </a:p>
        </p:txBody>
      </p:sp>
      <p:sp>
        <p:nvSpPr>
          <p:cNvPr id="185" name="Google Shape;185;p19"/>
          <p:cNvSpPr txBox="1"/>
          <p:nvPr/>
        </p:nvSpPr>
        <p:spPr>
          <a:xfrm>
            <a:off x="8410575" y="3531096"/>
            <a:ext cx="2914650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Masaje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cicatriz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aumentar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elasticidad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desensibilizar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tejido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injertado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9525"/>
            <a:ext cx="4869060" cy="7003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0"/>
          <p:cNvSpPr txBox="1"/>
          <p:nvPr/>
        </p:nvSpPr>
        <p:spPr>
          <a:xfrm>
            <a:off x="676275" y="676275"/>
            <a:ext cx="371233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C2982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Terapia Ocupacional (TO)</a:t>
            </a:r>
            <a:endParaRPr/>
          </a:p>
        </p:txBody>
      </p:sp>
      <p:sp>
        <p:nvSpPr>
          <p:cNvPr id="194" name="Google Shape;194;p20"/>
          <p:cNvSpPr/>
          <p:nvPr/>
        </p:nvSpPr>
        <p:spPr>
          <a:xfrm>
            <a:off x="676275" y="1781175"/>
            <a:ext cx="3535560" cy="28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0"/>
          <p:cNvSpPr txBox="1"/>
          <p:nvPr/>
        </p:nvSpPr>
        <p:spPr>
          <a:xfrm>
            <a:off x="676275" y="2324100"/>
            <a:ext cx="353556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La TO se enfoca en la </a:t>
            </a:r>
            <a:r>
              <a:rPr lang="en-US" sz="1425" b="1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funcionalidad</a:t>
            </a: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para las Actividades de la Vida Diaria (AVD).</a:t>
            </a:r>
            <a:endParaRPr/>
          </a:p>
        </p:txBody>
      </p:sp>
      <p:pic>
        <p:nvPicPr>
          <p:cNvPr id="196" name="Google Shape;196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78585" y="9525"/>
            <a:ext cx="7303740" cy="7003702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0"/>
          <p:cNvSpPr txBox="1"/>
          <p:nvPr/>
        </p:nvSpPr>
        <p:spPr>
          <a:xfrm>
            <a:off x="952500" y="3190696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98" name="Google Shape;198;p20"/>
          <p:cNvSpPr txBox="1"/>
          <p:nvPr/>
        </p:nvSpPr>
        <p:spPr>
          <a:xfrm>
            <a:off x="1057275" y="3188791"/>
            <a:ext cx="315456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Mano Quemada:</a:t>
            </a: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La retracción en garra impide el agarre. Se requiere reeducación motriz fina.</a:t>
            </a:r>
            <a:endParaRPr/>
          </a:p>
        </p:txBody>
      </p:sp>
      <p:sp>
        <p:nvSpPr>
          <p:cNvPr id="199" name="Google Shape;199;p20"/>
          <p:cNvSpPr txBox="1"/>
          <p:nvPr/>
        </p:nvSpPr>
        <p:spPr>
          <a:xfrm>
            <a:off x="952500" y="4192458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00" name="Google Shape;200;p20"/>
          <p:cNvSpPr txBox="1"/>
          <p:nvPr/>
        </p:nvSpPr>
        <p:spPr>
          <a:xfrm>
            <a:off x="1057275" y="4190553"/>
            <a:ext cx="315456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Adaptaciones:</a:t>
            </a: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Diseño de mangos engrosados para cubiertos, cepillos de dientes y bolígrafos.</a:t>
            </a:r>
            <a:endParaRPr/>
          </a:p>
        </p:txBody>
      </p:sp>
      <p:sp>
        <p:nvSpPr>
          <p:cNvPr id="201" name="Google Shape;201;p20"/>
          <p:cNvSpPr txBox="1"/>
          <p:nvPr/>
        </p:nvSpPr>
        <p:spPr>
          <a:xfrm>
            <a:off x="952500" y="5194220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02" name="Google Shape;202;p20"/>
          <p:cNvSpPr txBox="1"/>
          <p:nvPr/>
        </p:nvSpPr>
        <p:spPr>
          <a:xfrm>
            <a:off x="1057275" y="5192315"/>
            <a:ext cx="315456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Independencia:</a:t>
            </a:r>
            <a:r>
              <a:rPr lang="en-US" sz="1425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 El objetivo final es que el paciente pueda alimentarse, vestirse y asearse sin ayuda.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6475" y="6372225"/>
            <a:ext cx="1905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1908125"/>
            <a:ext cx="11029950" cy="1817191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1"/>
          <p:cNvSpPr txBox="1"/>
          <p:nvPr/>
        </p:nvSpPr>
        <p:spPr>
          <a:xfrm>
            <a:off x="581025" y="485775"/>
            <a:ext cx="1158144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F17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Cirugía: ¿Estética o Funcional?</a:t>
            </a:r>
            <a:endParaRPr/>
          </a:p>
        </p:txBody>
      </p:sp>
      <p:sp>
        <p:nvSpPr>
          <p:cNvPr id="211" name="Google Shape;211;p21"/>
          <p:cNvSpPr/>
          <p:nvPr/>
        </p:nvSpPr>
        <p:spPr>
          <a:xfrm>
            <a:off x="581025" y="1085850"/>
            <a:ext cx="11029950" cy="28575"/>
          </a:xfrm>
          <a:prstGeom prst="rect">
            <a:avLst/>
          </a:prstGeom>
          <a:solidFill>
            <a:srgbClr val="C29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1"/>
          <p:cNvSpPr txBox="1"/>
          <p:nvPr/>
        </p:nvSpPr>
        <p:spPr>
          <a:xfrm>
            <a:off x="581025" y="3915816"/>
            <a:ext cx="110299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Procedimientos Comunes:</a:t>
            </a:r>
            <a:endParaRPr/>
          </a:p>
        </p:txBody>
      </p:sp>
      <p:sp>
        <p:nvSpPr>
          <p:cNvPr id="213" name="Google Shape;213;p21"/>
          <p:cNvSpPr txBox="1"/>
          <p:nvPr/>
        </p:nvSpPr>
        <p:spPr>
          <a:xfrm>
            <a:off x="914400" y="2241500"/>
            <a:ext cx="1093136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766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 FALSO DILEMA</a:t>
            </a:r>
            <a:endParaRPr/>
          </a:p>
        </p:txBody>
      </p:sp>
      <p:sp>
        <p:nvSpPr>
          <p:cNvPr id="214" name="Google Shape;214;p21"/>
          <p:cNvSpPr txBox="1"/>
          <p:nvPr/>
        </p:nvSpPr>
        <p:spPr>
          <a:xfrm>
            <a:off x="914400" y="2727275"/>
            <a:ext cx="1041082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quemaduras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faciales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, la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estética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1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función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 Un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párpado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retraído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ectropión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) causa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úlceras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corneales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ceguera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. Una boca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retraída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microstomía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) </a:t>
            </a:r>
            <a:r>
              <a:rPr lang="en-US" sz="1800" b="0" i="0" u="none" strike="noStrike" cap="none" dirty="0" err="1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impide</a:t>
            </a:r>
            <a:r>
              <a:rPr lang="en-US" sz="1800" b="0" i="0" u="none" strike="noStrike" cap="none" dirty="0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comer.</a:t>
            </a:r>
            <a:endParaRPr sz="1800" dirty="0"/>
          </a:p>
        </p:txBody>
      </p:sp>
      <p:sp>
        <p:nvSpPr>
          <p:cNvPr id="215" name="Google Shape;215;p21"/>
          <p:cNvSpPr txBox="1"/>
          <p:nvPr/>
        </p:nvSpPr>
        <p:spPr>
          <a:xfrm>
            <a:off x="857250" y="4492942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16" name="Google Shape;216;p21"/>
          <p:cNvSpPr txBox="1"/>
          <p:nvPr/>
        </p:nvSpPr>
        <p:spPr>
          <a:xfrm>
            <a:off x="962025" y="4491037"/>
            <a:ext cx="106489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Z-plastias: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Para liberar contracturas lineales.</a:t>
            </a:r>
            <a:endParaRPr/>
          </a:p>
        </p:txBody>
      </p:sp>
      <p:sp>
        <p:nvSpPr>
          <p:cNvPr id="217" name="Google Shape;217;p21"/>
          <p:cNvSpPr txBox="1"/>
          <p:nvPr/>
        </p:nvSpPr>
        <p:spPr>
          <a:xfrm>
            <a:off x="857250" y="4915763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18" name="Google Shape;218;p21"/>
          <p:cNvSpPr txBox="1"/>
          <p:nvPr/>
        </p:nvSpPr>
        <p:spPr>
          <a:xfrm>
            <a:off x="962025" y="4913858"/>
            <a:ext cx="106489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Expansores Tisulares: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Para generar piel sana adyacente.</a:t>
            </a:r>
            <a:endParaRPr/>
          </a:p>
        </p:txBody>
      </p:sp>
      <p:sp>
        <p:nvSpPr>
          <p:cNvPr id="219" name="Google Shape;219;p21"/>
          <p:cNvSpPr txBox="1"/>
          <p:nvPr/>
        </p:nvSpPr>
        <p:spPr>
          <a:xfrm>
            <a:off x="857250" y="5338583"/>
            <a:ext cx="1047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20" name="Google Shape;220;p21"/>
          <p:cNvSpPr txBox="1"/>
          <p:nvPr/>
        </p:nvSpPr>
        <p:spPr>
          <a:xfrm>
            <a:off x="962025" y="5336678"/>
            <a:ext cx="10648950" cy="28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75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Láser CO2 Fraccionado:</a:t>
            </a:r>
            <a:r>
              <a:rPr lang="en-US" sz="1425" b="0" i="0" u="none" strike="noStrike" cap="none">
                <a:solidFill>
                  <a:srgbClr val="1E293B"/>
                </a:solidFill>
                <a:latin typeface="Lato"/>
                <a:ea typeface="Lato"/>
                <a:cs typeface="Lato"/>
                <a:sym typeface="Lato"/>
              </a:rPr>
              <a:t> Para mejorar la textura y color de la cicatriz.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2058</Words>
  <Application>Microsoft Macintosh PowerPoint</Application>
  <PresentationFormat>Panorámica</PresentationFormat>
  <Paragraphs>199</Paragraphs>
  <Slides>31</Slides>
  <Notes>31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7" baseType="lpstr">
      <vt:lpstr>Playfair Display</vt:lpstr>
      <vt:lpstr>Arial</vt:lpstr>
      <vt:lpstr>Calibri</vt:lpstr>
      <vt:lpstr>Lato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Eduardo covelly</cp:lastModifiedBy>
  <cp:revision>2</cp:revision>
  <dcterms:modified xsi:type="dcterms:W3CDTF">2026-01-13T00:26:42Z</dcterms:modified>
</cp:coreProperties>
</file>