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32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</p:sldIdLst>
  <p:sldSz cx="12192000" cy="6858000"/>
  <p:notesSz cx="6858000" cy="9144000"/>
  <p:embeddedFontLst>
    <p:embeddedFont>
      <p:font typeface="Calibri" panose="020F0502020204030204" pitchFamily="34" charset="0"/>
      <p:regular r:id="rId33"/>
      <p:bold r:id="rId34"/>
      <p:italic r:id="rId35"/>
      <p:boldItalic r:id="rId36"/>
    </p:embeddedFont>
    <p:embeddedFont>
      <p:font typeface="DM Sans" pitchFamily="2" charset="77"/>
      <p:regular r:id="rId37"/>
      <p:bold r:id="rId38"/>
      <p:italic r:id="rId39"/>
      <p:boldItalic r:id="rId40"/>
    </p:embeddedFont>
    <p:embeddedFont>
      <p:font typeface="DM Sans Black" pitchFamily="2" charset="77"/>
      <p:bold r:id="rId41"/>
      <p:italic r:id="rId42"/>
      <p:boldItalic r:id="rId43"/>
    </p:embeddedFont>
    <p:embeddedFont>
      <p:font typeface="Merriweather" pitchFamily="2" charset="77"/>
      <p:regular r:id="rId44"/>
      <p:bold r:id="rId45"/>
      <p:italic r:id="rId46"/>
      <p:boldItalic r:id="rId47"/>
    </p:embeddedFont>
    <p:embeddedFont>
      <p:font typeface="Merriweather Black" panose="020F0502020204030204" pitchFamily="34" charset="0"/>
      <p:bold r:id="rId48"/>
      <p:italic r:id="rId49"/>
      <p:boldItalic r:id="rId5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CE9E05F-3DB6-4410-9FC5-9B2518D8729A}">
  <a:tblStyle styleId="{7CE9E05F-3DB6-4410-9FC5-9B2518D8729A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tcBdr/>
        <a:fill>
          <a:solidFill>
            <a:srgbClr val="CFD7E7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FD7E7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50"/>
    <p:restoredTop sz="94613"/>
  </p:normalViewPr>
  <p:slideViewPr>
    <p:cSldViewPr snapToGrid="0">
      <p:cViewPr varScale="1">
        <p:scale>
          <a:sx n="96" d="100"/>
          <a:sy n="96" d="100"/>
        </p:scale>
        <p:origin x="912" y="17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7.fntdata"/><Relationship Id="rId21" Type="http://schemas.openxmlformats.org/officeDocument/2006/relationships/slide" Target="slides/slide20.xml"/><Relationship Id="rId34" Type="http://schemas.openxmlformats.org/officeDocument/2006/relationships/font" Target="fonts/font2.fntdata"/><Relationship Id="rId42" Type="http://schemas.openxmlformats.org/officeDocument/2006/relationships/font" Target="fonts/font10.fntdata"/><Relationship Id="rId47" Type="http://schemas.openxmlformats.org/officeDocument/2006/relationships/font" Target="fonts/font15.fntdata"/><Relationship Id="rId50" Type="http://schemas.openxmlformats.org/officeDocument/2006/relationships/font" Target="fonts/font18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font" Target="fonts/font5.fntdata"/><Relationship Id="rId40" Type="http://schemas.openxmlformats.org/officeDocument/2006/relationships/font" Target="fonts/font8.fntdata"/><Relationship Id="rId45" Type="http://schemas.openxmlformats.org/officeDocument/2006/relationships/font" Target="fonts/font13.fntdata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12.fntdata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3.fntdata"/><Relationship Id="rId43" Type="http://schemas.openxmlformats.org/officeDocument/2006/relationships/font" Target="fonts/font11.fntdata"/><Relationship Id="rId48" Type="http://schemas.openxmlformats.org/officeDocument/2006/relationships/font" Target="fonts/font16.fntdata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1.fntdata"/><Relationship Id="rId38" Type="http://schemas.openxmlformats.org/officeDocument/2006/relationships/font" Target="fonts/font6.fntdata"/><Relationship Id="rId46" Type="http://schemas.openxmlformats.org/officeDocument/2006/relationships/font" Target="fonts/font14.fntdata"/><Relationship Id="rId20" Type="http://schemas.openxmlformats.org/officeDocument/2006/relationships/slide" Target="slides/slide19.xml"/><Relationship Id="rId41" Type="http://schemas.openxmlformats.org/officeDocument/2006/relationships/font" Target="fonts/font9.fntdata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4.fntdata"/><Relationship Id="rId49" Type="http://schemas.openxmlformats.org/officeDocument/2006/relationships/font" Target="fonts/font17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" name="Google Shape;235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9" name="Google Shape;249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6" name="Google Shape;266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9" name="Google Shape;279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3" name="Google Shape;293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" name="Google Shape;312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0" name="Google Shape;330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" name="Google Shape;348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6" name="Google Shape;356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2" name="Google Shape;372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5" name="Google Shape;385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1" name="Google Shape;401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9" name="Google Shape;409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7" name="Google Shape;427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6" name="Google Shape;446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0" name="Google Shape;470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5" name="Google Shape;485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Google Shape;500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1" name="Google Shape;501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8" name="Google Shape;518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6" name="Google Shape;526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3" name="Google Shape;543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" name="Google Shape;15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" name="Google Shape;177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Google Shape;190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" name="Google Shape;211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7" name="Google Shape;227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hyperlink" Target="https://www.freepik.es/fotos-premium/juez-martillo-balanza-justicia-ley-corte_42489469.htm" TargetMode="External"/><Relationship Id="rId4" Type="http://schemas.openxmlformats.org/officeDocument/2006/relationships/image" Target="../media/image22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1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salucity.com/c/escuela-madres-padres/escala-de-heces-de-bristol" TargetMode="External"/><Relationship Id="rId5" Type="http://schemas.openxmlformats.org/officeDocument/2006/relationships/image" Target="../media/image33.png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3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1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png"/><Relationship Id="rId5" Type="http://schemas.openxmlformats.org/officeDocument/2006/relationships/image" Target="../media/image7.png"/><Relationship Id="rId4" Type="http://schemas.openxmlformats.org/officeDocument/2006/relationships/image" Target="../media/image4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hyperlink" Target="https://creativecommons.org/licenses/by-nc-nd/3.0/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hyperlink" Target="https://archivodeinalbis.blogspot.com/2020/03/el-marco-legal-de-la-historia-clinica.html" TargetMode="External"/><Relationship Id="rId4" Type="http://schemas.openxmlformats.org/officeDocument/2006/relationships/image" Target="../media/image52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1.png"/><Relationship Id="rId7" Type="http://schemas.openxmlformats.org/officeDocument/2006/relationships/image" Target="../media/image6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Relationship Id="rId9" Type="http://schemas.openxmlformats.org/officeDocument/2006/relationships/image" Target="../media/image6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hyperlink" Target="https://creativecommons.org/licenses/by/3.0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hyperlink" Target="https://mail.cienciamx.com/index.php/ciencia/salud/11517-uno-de-cada-10-ninos-es-victima-de-maltrato-arturo-loredo-abdala" TargetMode="External"/><Relationship Id="rId4" Type="http://schemas.openxmlformats.org/officeDocument/2006/relationships/image" Target="../media/image15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16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3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3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619875" y="1047750"/>
            <a:ext cx="4762500" cy="4762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3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71500" y="5458569"/>
            <a:ext cx="5238750" cy="1129605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3"/>
          <p:cNvSpPr txBox="1"/>
          <p:nvPr/>
        </p:nvSpPr>
        <p:spPr>
          <a:xfrm>
            <a:off x="571500" y="803374"/>
            <a:ext cx="5500687" cy="33523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0" i="0" u="none" strike="noStrike" cap="none">
                <a:solidFill>
                  <a:srgbClr val="002845"/>
                </a:solidFill>
                <a:latin typeface="Merriweather Black"/>
                <a:ea typeface="Merriweather Black"/>
                <a:cs typeface="Merriweather Black"/>
                <a:sym typeface="Merriweather Black"/>
              </a:rPr>
              <a:t>Módulo 1: Atención Integral a Víctimas de Violencia Sexual</a:t>
            </a:r>
            <a:endParaRPr/>
          </a:p>
        </p:txBody>
      </p:sp>
      <p:sp>
        <p:nvSpPr>
          <p:cNvPr id="89" name="Google Shape;89;p13"/>
          <p:cNvSpPr txBox="1"/>
          <p:nvPr/>
        </p:nvSpPr>
        <p:spPr>
          <a:xfrm>
            <a:off x="571500" y="4346227"/>
            <a:ext cx="5238750" cy="7313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64748B"/>
                </a:solidFill>
                <a:latin typeface="DM Sans"/>
                <a:ea typeface="DM Sans"/>
                <a:cs typeface="DM Sans"/>
                <a:sym typeface="DM Sans"/>
              </a:rPr>
              <a:t>Marco Conceptual, Normatividad, Abordaje Inicial y Primeros Auxilios Psicológicos</a:t>
            </a:r>
            <a:endParaRPr/>
          </a:p>
        </p:txBody>
      </p:sp>
      <p:pic>
        <p:nvPicPr>
          <p:cNvPr id="90" name="Google Shape;90;p13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619875" y="1047750"/>
            <a:ext cx="4762500" cy="4762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7" name="Google Shape;237;p23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8" name="Google Shape;238;p23"/>
          <p:cNvSpPr txBox="1"/>
          <p:nvPr/>
        </p:nvSpPr>
        <p:spPr>
          <a:xfrm>
            <a:off x="571500" y="571500"/>
            <a:ext cx="11601450" cy="590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rgbClr val="005088"/>
                </a:solidFill>
                <a:latin typeface="Merriweather"/>
                <a:ea typeface="Merriweather"/>
                <a:cs typeface="Merriweather"/>
                <a:sym typeface="Merriweather"/>
              </a:rPr>
              <a:t>Marco Internacional de DDHH</a:t>
            </a:r>
            <a:endParaRPr/>
          </a:p>
        </p:txBody>
      </p:sp>
      <p:sp>
        <p:nvSpPr>
          <p:cNvPr id="239" name="Google Shape;239;p23"/>
          <p:cNvSpPr/>
          <p:nvPr/>
        </p:nvSpPr>
        <p:spPr>
          <a:xfrm>
            <a:off x="571500" y="1333500"/>
            <a:ext cx="11049000" cy="1905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240" name="Google Shape;240;p23"/>
          <p:cNvGraphicFramePr/>
          <p:nvPr/>
        </p:nvGraphicFramePr>
        <p:xfrm>
          <a:off x="571500" y="3119437"/>
          <a:ext cx="11049000" cy="1971700"/>
        </p:xfrm>
        <a:graphic>
          <a:graphicData uri="http://schemas.openxmlformats.org/drawingml/2006/table">
            <a:tbl>
              <a:tblPr firstRow="1" bandRow="1">
                <a:noFill/>
                <a:tableStyleId>{7CE9E05F-3DB6-4410-9FC5-9B2518D8729A}</a:tableStyleId>
              </a:tblPr>
              <a:tblGrid>
                <a:gridCol w="340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45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29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i="0" u="none" strike="noStrike" cap="none">
                          <a:solidFill>
                            <a:srgbClr val="FFFFFF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Normativa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508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i="0" u="none" strike="noStrike" cap="none">
                          <a:solidFill>
                            <a:srgbClr val="FFFFFF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Enfoque Principal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508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29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i="0" u="none" strike="noStrike" cap="none">
                          <a:solidFill>
                            <a:srgbClr val="000000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Convención Belém do Pará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>
                          <a:solidFill>
                            <a:srgbClr val="000000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Derecho de las mujeres a una vida libre de violencia.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29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i="0" u="none" strike="noStrike" cap="none">
                          <a:solidFill>
                            <a:srgbClr val="000000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CEDAW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>
                          <a:solidFill>
                            <a:srgbClr val="000000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Eliminación de todas las formas de discriminación contra la mujer.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29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i="0" u="none" strike="noStrike" cap="none">
                          <a:solidFill>
                            <a:srgbClr val="000000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Estatuto de Roma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>
                          <a:solidFill>
                            <a:srgbClr val="000000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Violencia sexual como crimen de lesa humanidad y crimen de guerra.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41" name="Google Shape;241;p23"/>
          <p:cNvSpPr/>
          <p:nvPr/>
        </p:nvSpPr>
        <p:spPr>
          <a:xfrm>
            <a:off x="571500" y="4086225"/>
            <a:ext cx="3403996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2" name="Google Shape;242;p23"/>
          <p:cNvSpPr/>
          <p:nvPr/>
        </p:nvSpPr>
        <p:spPr>
          <a:xfrm>
            <a:off x="3975496" y="4086225"/>
            <a:ext cx="7645003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3" name="Google Shape;243;p23"/>
          <p:cNvSpPr/>
          <p:nvPr/>
        </p:nvSpPr>
        <p:spPr>
          <a:xfrm>
            <a:off x="571500" y="4581525"/>
            <a:ext cx="3403996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4" name="Google Shape;244;p23"/>
          <p:cNvSpPr/>
          <p:nvPr/>
        </p:nvSpPr>
        <p:spPr>
          <a:xfrm>
            <a:off x="3975496" y="4581525"/>
            <a:ext cx="7645003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5" name="Google Shape;245;p23"/>
          <p:cNvSpPr/>
          <p:nvPr/>
        </p:nvSpPr>
        <p:spPr>
          <a:xfrm>
            <a:off x="571500" y="5076825"/>
            <a:ext cx="3403996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6" name="Google Shape;246;p23"/>
          <p:cNvSpPr/>
          <p:nvPr/>
        </p:nvSpPr>
        <p:spPr>
          <a:xfrm>
            <a:off x="3975496" y="5076825"/>
            <a:ext cx="7645003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1" name="Google Shape;251;p24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2" name="Google Shape;252;p24"/>
          <p:cNvPicPr preferRelativeResize="0"/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rcRect/>
          <a:stretch/>
        </p:blipFill>
        <p:spPr>
          <a:xfrm>
            <a:off x="0" y="1529644"/>
            <a:ext cx="6096000" cy="3798711"/>
          </a:xfrm>
          <a:prstGeom prst="rect">
            <a:avLst/>
          </a:prstGeom>
          <a:noFill/>
          <a:ln>
            <a:noFill/>
          </a:ln>
        </p:spPr>
      </p:pic>
      <p:sp>
        <p:nvSpPr>
          <p:cNvPr id="253" name="Google Shape;253;p24"/>
          <p:cNvSpPr txBox="1"/>
          <p:nvPr/>
        </p:nvSpPr>
        <p:spPr>
          <a:xfrm>
            <a:off x="6667500" y="762000"/>
            <a:ext cx="520065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rgbClr val="005088"/>
                </a:solidFill>
                <a:latin typeface="Merriweather"/>
                <a:ea typeface="Merriweather"/>
                <a:cs typeface="Merriweather"/>
                <a:sym typeface="Merriweather"/>
              </a:rPr>
              <a:t>Ley 1719 de 2014</a:t>
            </a:r>
            <a:endParaRPr/>
          </a:p>
        </p:txBody>
      </p:sp>
      <p:sp>
        <p:nvSpPr>
          <p:cNvPr id="254" name="Google Shape;254;p24"/>
          <p:cNvSpPr txBox="1"/>
          <p:nvPr/>
        </p:nvSpPr>
        <p:spPr>
          <a:xfrm>
            <a:off x="6667500" y="2095500"/>
            <a:ext cx="49530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005088"/>
                </a:solidFill>
                <a:latin typeface="DM Sans"/>
                <a:ea typeface="DM Sans"/>
                <a:cs typeface="DM Sans"/>
                <a:sym typeface="DM Sans"/>
              </a:rPr>
              <a:t>Acceso a la Justicia para Víctimas de Violencia Sexual</a:t>
            </a:r>
            <a:endParaRPr/>
          </a:p>
        </p:txBody>
      </p:sp>
      <p:sp>
        <p:nvSpPr>
          <p:cNvPr id="255" name="Google Shape;255;p24"/>
          <p:cNvSpPr txBox="1"/>
          <p:nvPr/>
        </p:nvSpPr>
        <p:spPr>
          <a:xfrm>
            <a:off x="6667500" y="3086100"/>
            <a:ext cx="49530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Esta ley modifica el Código Penal Colombiano y adopta medidas para garantizar el acceso a la justicia:</a:t>
            </a:r>
            <a:endParaRPr/>
          </a:p>
        </p:txBody>
      </p:sp>
      <p:sp>
        <p:nvSpPr>
          <p:cNvPr id="256" name="Google Shape;256;p24"/>
          <p:cNvSpPr txBox="1"/>
          <p:nvPr/>
        </p:nvSpPr>
        <p:spPr>
          <a:xfrm>
            <a:off x="7429500" y="4038600"/>
            <a:ext cx="41910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La violencia sexual NO es conciliable ni desistible.</a:t>
            </a:r>
            <a:endParaRPr/>
          </a:p>
        </p:txBody>
      </p:sp>
      <p:sp>
        <p:nvSpPr>
          <p:cNvPr id="257" name="Google Shape;257;p24"/>
          <p:cNvSpPr txBox="1"/>
          <p:nvPr/>
        </p:nvSpPr>
        <p:spPr>
          <a:xfrm>
            <a:off x="7429500" y="4838700"/>
            <a:ext cx="41910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Garantiza la gratuidad en el examen médico-legal.</a:t>
            </a:r>
            <a:endParaRPr/>
          </a:p>
        </p:txBody>
      </p:sp>
      <p:sp>
        <p:nvSpPr>
          <p:cNvPr id="258" name="Google Shape;258;p24"/>
          <p:cNvSpPr txBox="1"/>
          <p:nvPr/>
        </p:nvSpPr>
        <p:spPr>
          <a:xfrm>
            <a:off x="7429500" y="5638800"/>
            <a:ext cx="41910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Prioridad en la atención en salud (Urgencia Médica).</a:t>
            </a:r>
            <a:endParaRPr/>
          </a:p>
        </p:txBody>
      </p:sp>
      <p:sp>
        <p:nvSpPr>
          <p:cNvPr id="259" name="Google Shape;259;p24"/>
          <p:cNvSpPr txBox="1"/>
          <p:nvPr/>
        </p:nvSpPr>
        <p:spPr>
          <a:xfrm>
            <a:off x="7429500" y="6438900"/>
            <a:ext cx="41910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Tipifica nuevas conductas y aumenta penas.</a:t>
            </a:r>
            <a:endParaRPr/>
          </a:p>
        </p:txBody>
      </p:sp>
      <p:pic>
        <p:nvPicPr>
          <p:cNvPr id="260" name="Google Shape;260;p24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048500" y="4076700"/>
            <a:ext cx="228600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1" name="Google Shape;261;p24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048500" y="4876800"/>
            <a:ext cx="228600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2" name="Google Shape;262;p24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048500" y="5676900"/>
            <a:ext cx="228600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3" name="Google Shape;263;p24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048500" y="6477000"/>
            <a:ext cx="228600" cy="247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8" name="Google Shape;268;p25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9" name="Google Shape;269;p25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2871787"/>
            <a:ext cx="5238750" cy="2276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0" name="Google Shape;270;p25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381750" y="2871787"/>
            <a:ext cx="5238750" cy="2276475"/>
          </a:xfrm>
          <a:prstGeom prst="rect">
            <a:avLst/>
          </a:prstGeom>
          <a:noFill/>
          <a:ln>
            <a:noFill/>
          </a:ln>
        </p:spPr>
      </p:pic>
      <p:sp>
        <p:nvSpPr>
          <p:cNvPr id="271" name="Google Shape;271;p25"/>
          <p:cNvSpPr txBox="1"/>
          <p:nvPr/>
        </p:nvSpPr>
        <p:spPr>
          <a:xfrm>
            <a:off x="571500" y="571500"/>
            <a:ext cx="11601450" cy="590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rgbClr val="005088"/>
                </a:solidFill>
                <a:latin typeface="Merriweather"/>
                <a:ea typeface="Merriweather"/>
                <a:cs typeface="Merriweather"/>
                <a:sym typeface="Merriweather"/>
              </a:rPr>
              <a:t>Resolución 0459 de 2012 (Minsalud)</a:t>
            </a:r>
            <a:endParaRPr/>
          </a:p>
        </p:txBody>
      </p:sp>
      <p:sp>
        <p:nvSpPr>
          <p:cNvPr id="272" name="Google Shape;272;p25"/>
          <p:cNvSpPr/>
          <p:nvPr/>
        </p:nvSpPr>
        <p:spPr>
          <a:xfrm>
            <a:off x="571500" y="1333500"/>
            <a:ext cx="11049000" cy="1905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3" name="Google Shape;273;p25"/>
          <p:cNvSpPr txBox="1"/>
          <p:nvPr/>
        </p:nvSpPr>
        <p:spPr>
          <a:xfrm>
            <a:off x="1000125" y="3252787"/>
            <a:ext cx="4650581" cy="219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4" b="1" i="0" u="none" strike="noStrike" cap="none">
                <a:solidFill>
                  <a:srgbClr val="003366"/>
                </a:solidFill>
                <a:latin typeface="Merriweather"/>
                <a:ea typeface="Merriweather"/>
                <a:cs typeface="Merriweather"/>
                <a:sym typeface="Merriweather"/>
              </a:rPr>
              <a:t>Protocolo de Atención Integral</a:t>
            </a:r>
            <a:endParaRPr/>
          </a:p>
        </p:txBody>
      </p:sp>
      <p:sp>
        <p:nvSpPr>
          <p:cNvPr id="274" name="Google Shape;274;p25"/>
          <p:cNvSpPr txBox="1"/>
          <p:nvPr/>
        </p:nvSpPr>
        <p:spPr>
          <a:xfrm>
            <a:off x="1000125" y="3662362"/>
            <a:ext cx="4429125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Define la ruta de atención integral en salud para víctimas de violencia sexual. Es de </a:t>
            </a:r>
            <a:r>
              <a:rPr lang="en-US" sz="1500" b="1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obligatorio cumplimiento</a:t>
            </a:r>
            <a:r>
              <a:rPr lang="en-US" sz="150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 para todas las IPS y ESE del país.</a:t>
            </a:r>
            <a:endParaRPr/>
          </a:p>
        </p:txBody>
      </p:sp>
      <p:sp>
        <p:nvSpPr>
          <p:cNvPr id="275" name="Google Shape;275;p25"/>
          <p:cNvSpPr txBox="1"/>
          <p:nvPr/>
        </p:nvSpPr>
        <p:spPr>
          <a:xfrm>
            <a:off x="6810375" y="3252787"/>
            <a:ext cx="4650581" cy="219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4" b="1" i="0" u="none" strike="noStrike" cap="none">
                <a:solidFill>
                  <a:srgbClr val="003366"/>
                </a:solidFill>
                <a:latin typeface="Merriweather"/>
                <a:ea typeface="Merriweather"/>
                <a:cs typeface="Merriweather"/>
                <a:sym typeface="Merriweather"/>
              </a:rPr>
              <a:t>Objetivo</a:t>
            </a:r>
            <a:endParaRPr/>
          </a:p>
        </p:txBody>
      </p:sp>
      <p:sp>
        <p:nvSpPr>
          <p:cNvPr id="276" name="Google Shape;276;p25"/>
          <p:cNvSpPr txBox="1"/>
          <p:nvPr/>
        </p:nvSpPr>
        <p:spPr>
          <a:xfrm>
            <a:off x="6810375" y="3662362"/>
            <a:ext cx="4429125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Estandarizar la atención médica, de enfermería y psicosocial, garantizando la restitución de derechos y la mitigación del daño.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1" name="Google Shape;281;p26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2" name="Google Shape;282;p26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2944266"/>
            <a:ext cx="7112049" cy="2131516"/>
          </a:xfrm>
          <a:prstGeom prst="rect">
            <a:avLst/>
          </a:prstGeom>
          <a:noFill/>
          <a:ln>
            <a:noFill/>
          </a:ln>
        </p:spPr>
      </p:pic>
      <p:pic>
        <p:nvPicPr>
          <p:cNvPr id="283" name="Google Shape;283;p26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969299" y="2944266"/>
            <a:ext cx="3651200" cy="2131516"/>
          </a:xfrm>
          <a:prstGeom prst="rect">
            <a:avLst/>
          </a:prstGeom>
          <a:noFill/>
          <a:ln>
            <a:noFill/>
          </a:ln>
        </p:spPr>
      </p:pic>
      <p:sp>
        <p:nvSpPr>
          <p:cNvPr id="284" name="Google Shape;284;p26"/>
          <p:cNvSpPr txBox="1"/>
          <p:nvPr/>
        </p:nvSpPr>
        <p:spPr>
          <a:xfrm>
            <a:off x="571500" y="571500"/>
            <a:ext cx="11601450" cy="590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rgbClr val="005088"/>
                </a:solidFill>
                <a:latin typeface="Merriweather"/>
                <a:ea typeface="Merriweather"/>
                <a:cs typeface="Merriweather"/>
                <a:sym typeface="Merriweather"/>
              </a:rPr>
              <a:t>Violencia Sexual: Evento Centinela</a:t>
            </a:r>
            <a:endParaRPr/>
          </a:p>
        </p:txBody>
      </p:sp>
      <p:sp>
        <p:nvSpPr>
          <p:cNvPr id="285" name="Google Shape;285;p26"/>
          <p:cNvSpPr/>
          <p:nvPr/>
        </p:nvSpPr>
        <p:spPr>
          <a:xfrm>
            <a:off x="571500" y="1333500"/>
            <a:ext cx="11049000" cy="1905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6" name="Google Shape;286;p26"/>
          <p:cNvSpPr txBox="1"/>
          <p:nvPr/>
        </p:nvSpPr>
        <p:spPr>
          <a:xfrm>
            <a:off x="693736" y="3268116"/>
            <a:ext cx="6867577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>
                <a:solidFill>
                  <a:srgbClr val="003366"/>
                </a:solidFill>
                <a:latin typeface="DM Sans"/>
                <a:ea typeface="DM Sans"/>
                <a:cs typeface="DM Sans"/>
                <a:sym typeface="DM Sans"/>
              </a:rPr>
              <a:t>Definición Epidemiológica</a:t>
            </a:r>
            <a:endParaRPr/>
          </a:p>
        </p:txBody>
      </p:sp>
      <p:sp>
        <p:nvSpPr>
          <p:cNvPr id="287" name="Google Shape;287;p26"/>
          <p:cNvSpPr txBox="1"/>
          <p:nvPr/>
        </p:nvSpPr>
        <p:spPr>
          <a:xfrm>
            <a:off x="857250" y="3696741"/>
            <a:ext cx="6540549" cy="487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Es un evento cuya ocurrencia sirve de alarma y alerta sobre la calidad de la atención o la situación de salud pública. Requiere investigación y respuesta inmediata.</a:t>
            </a:r>
            <a:endParaRPr/>
          </a:p>
        </p:txBody>
      </p:sp>
      <p:sp>
        <p:nvSpPr>
          <p:cNvPr id="288" name="Google Shape;288;p26"/>
          <p:cNvSpPr txBox="1"/>
          <p:nvPr/>
        </p:nvSpPr>
        <p:spPr>
          <a:xfrm>
            <a:off x="8159799" y="3172866"/>
            <a:ext cx="32702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0" i="0" u="none" strike="noStrike" cap="none">
                <a:solidFill>
                  <a:srgbClr val="11CAA0"/>
                </a:solidFill>
                <a:latin typeface="DM Sans Black"/>
                <a:ea typeface="DM Sans Black"/>
                <a:cs typeface="DM Sans Black"/>
                <a:sym typeface="DM Sans Black"/>
              </a:rPr>
              <a:t>72h</a:t>
            </a:r>
            <a:endParaRPr/>
          </a:p>
        </p:txBody>
      </p:sp>
      <p:sp>
        <p:nvSpPr>
          <p:cNvPr id="289" name="Google Shape;289;p26"/>
          <p:cNvSpPr txBox="1"/>
          <p:nvPr/>
        </p:nvSpPr>
        <p:spPr>
          <a:xfrm>
            <a:off x="8159799" y="3934866"/>
            <a:ext cx="3270200" cy="295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005088"/>
                </a:solidFill>
                <a:latin typeface="DM Sans"/>
                <a:ea typeface="DM Sans"/>
                <a:cs typeface="DM Sans"/>
                <a:sym typeface="DM Sans"/>
              </a:rPr>
              <a:t>VENTANA VITAL</a:t>
            </a:r>
            <a:endParaRPr/>
          </a:p>
        </p:txBody>
      </p:sp>
      <p:sp>
        <p:nvSpPr>
          <p:cNvPr id="290" name="Google Shape;290;p26"/>
          <p:cNvSpPr txBox="1"/>
          <p:nvPr/>
        </p:nvSpPr>
        <p:spPr>
          <a:xfrm>
            <a:off x="8159799" y="4325391"/>
            <a:ext cx="3270200" cy="426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99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Tiempo crítico para profilaxis VIH y anticoncepción de emergencia.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5" name="Google Shape;295;p27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" name="Google Shape;296;p27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2706141"/>
            <a:ext cx="3492549" cy="2607766"/>
          </a:xfrm>
          <a:prstGeom prst="rect">
            <a:avLst/>
          </a:prstGeom>
          <a:noFill/>
          <a:ln>
            <a:noFill/>
          </a:ln>
        </p:spPr>
      </p:pic>
      <p:pic>
        <p:nvPicPr>
          <p:cNvPr id="297" name="Google Shape;297;p27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49799" y="2706141"/>
            <a:ext cx="3492549" cy="2607766"/>
          </a:xfrm>
          <a:prstGeom prst="rect">
            <a:avLst/>
          </a:prstGeom>
          <a:noFill/>
          <a:ln>
            <a:noFill/>
          </a:ln>
        </p:spPr>
      </p:pic>
      <p:pic>
        <p:nvPicPr>
          <p:cNvPr id="298" name="Google Shape;298;p27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128099" y="2706141"/>
            <a:ext cx="3492549" cy="2607766"/>
          </a:xfrm>
          <a:prstGeom prst="rect">
            <a:avLst/>
          </a:prstGeom>
          <a:noFill/>
          <a:ln>
            <a:noFill/>
          </a:ln>
        </p:spPr>
      </p:pic>
      <p:sp>
        <p:nvSpPr>
          <p:cNvPr id="299" name="Google Shape;299;p27"/>
          <p:cNvSpPr txBox="1"/>
          <p:nvPr/>
        </p:nvSpPr>
        <p:spPr>
          <a:xfrm>
            <a:off x="571500" y="571500"/>
            <a:ext cx="11601450" cy="590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rgbClr val="005088"/>
                </a:solidFill>
                <a:latin typeface="Merriweather"/>
                <a:ea typeface="Merriweather"/>
                <a:cs typeface="Merriweather"/>
                <a:sym typeface="Merriweather"/>
              </a:rPr>
              <a:t>Principios Rectores de la Atención</a:t>
            </a:r>
            <a:endParaRPr/>
          </a:p>
        </p:txBody>
      </p:sp>
      <p:sp>
        <p:nvSpPr>
          <p:cNvPr id="300" name="Google Shape;300;p27"/>
          <p:cNvSpPr/>
          <p:nvPr/>
        </p:nvSpPr>
        <p:spPr>
          <a:xfrm>
            <a:off x="571500" y="1333500"/>
            <a:ext cx="11049000" cy="1905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1" name="Google Shape;301;p27"/>
          <p:cNvSpPr txBox="1"/>
          <p:nvPr/>
        </p:nvSpPr>
        <p:spPr>
          <a:xfrm>
            <a:off x="784223" y="3715791"/>
            <a:ext cx="3067102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>
                <a:solidFill>
                  <a:srgbClr val="003366"/>
                </a:solidFill>
                <a:latin typeface="DM Sans"/>
                <a:ea typeface="DM Sans"/>
                <a:cs typeface="DM Sans"/>
                <a:sym typeface="DM Sans"/>
              </a:rPr>
              <a:t>Confidencialidad</a:t>
            </a:r>
            <a:endParaRPr/>
          </a:p>
        </p:txBody>
      </p:sp>
      <p:sp>
        <p:nvSpPr>
          <p:cNvPr id="302" name="Google Shape;302;p27"/>
          <p:cNvSpPr txBox="1"/>
          <p:nvPr/>
        </p:nvSpPr>
        <p:spPr>
          <a:xfrm>
            <a:off x="857250" y="4144416"/>
            <a:ext cx="2921049" cy="487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Reserva absoluta de la información y la identidad de la víctima.</a:t>
            </a:r>
            <a:endParaRPr/>
          </a:p>
        </p:txBody>
      </p:sp>
      <p:sp>
        <p:nvSpPr>
          <p:cNvPr id="303" name="Google Shape;303;p27"/>
          <p:cNvSpPr txBox="1"/>
          <p:nvPr/>
        </p:nvSpPr>
        <p:spPr>
          <a:xfrm>
            <a:off x="4562523" y="3715791"/>
            <a:ext cx="3067102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>
                <a:solidFill>
                  <a:srgbClr val="003366"/>
                </a:solidFill>
                <a:latin typeface="DM Sans"/>
                <a:ea typeface="DM Sans"/>
                <a:cs typeface="DM Sans"/>
                <a:sym typeface="DM Sans"/>
              </a:rPr>
              <a:t>Oportunidad</a:t>
            </a:r>
            <a:endParaRPr/>
          </a:p>
        </p:txBody>
      </p:sp>
      <p:sp>
        <p:nvSpPr>
          <p:cNvPr id="304" name="Google Shape;304;p27"/>
          <p:cNvSpPr txBox="1"/>
          <p:nvPr/>
        </p:nvSpPr>
        <p:spPr>
          <a:xfrm>
            <a:off x="4635549" y="4144416"/>
            <a:ext cx="2921049" cy="7313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Atención inmediata sin barreras administrativas (copagos o autorizaciones).</a:t>
            </a:r>
            <a:endParaRPr/>
          </a:p>
        </p:txBody>
      </p:sp>
      <p:sp>
        <p:nvSpPr>
          <p:cNvPr id="305" name="Google Shape;305;p27"/>
          <p:cNvSpPr txBox="1"/>
          <p:nvPr/>
        </p:nvSpPr>
        <p:spPr>
          <a:xfrm>
            <a:off x="8340822" y="3715791"/>
            <a:ext cx="3067102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>
                <a:solidFill>
                  <a:srgbClr val="003366"/>
                </a:solidFill>
                <a:latin typeface="DM Sans"/>
                <a:ea typeface="DM Sans"/>
                <a:cs typeface="DM Sans"/>
                <a:sym typeface="DM Sans"/>
              </a:rPr>
              <a:t>Dignidad</a:t>
            </a:r>
            <a:endParaRPr/>
          </a:p>
        </p:txBody>
      </p:sp>
      <p:sp>
        <p:nvSpPr>
          <p:cNvPr id="306" name="Google Shape;306;p27"/>
          <p:cNvSpPr txBox="1"/>
          <p:nvPr/>
        </p:nvSpPr>
        <p:spPr>
          <a:xfrm>
            <a:off x="8413849" y="4144416"/>
            <a:ext cx="2921049" cy="487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Trato humano, respetuoso y libre de juicios de valor.</a:t>
            </a:r>
            <a:endParaRPr/>
          </a:p>
        </p:txBody>
      </p:sp>
      <p:pic>
        <p:nvPicPr>
          <p:cNvPr id="307" name="Google Shape;307;p27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079575" y="3077616"/>
            <a:ext cx="476250" cy="38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8" name="Google Shape;308;p27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905500" y="3077616"/>
            <a:ext cx="381000" cy="38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9" name="Google Shape;309;p27" descr="image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9659987" y="3077616"/>
            <a:ext cx="428625" cy="381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4" name="Google Shape;314;p28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5" name="Google Shape;315;p28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81750" y="2973585"/>
            <a:ext cx="5238750" cy="2857500"/>
          </a:xfrm>
          <a:prstGeom prst="rect">
            <a:avLst/>
          </a:prstGeom>
          <a:noFill/>
          <a:ln>
            <a:noFill/>
          </a:ln>
        </p:spPr>
      </p:pic>
      <p:sp>
        <p:nvSpPr>
          <p:cNvPr id="316" name="Google Shape;316;p28"/>
          <p:cNvSpPr txBox="1"/>
          <p:nvPr/>
        </p:nvSpPr>
        <p:spPr>
          <a:xfrm>
            <a:off x="571500" y="571500"/>
            <a:ext cx="11601450" cy="590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rgbClr val="005088"/>
                </a:solidFill>
                <a:latin typeface="Merriweather"/>
                <a:ea typeface="Merriweather"/>
                <a:cs typeface="Merriweather"/>
                <a:sym typeface="Merriweather"/>
              </a:rPr>
              <a:t>Principio de No Revictimización</a:t>
            </a:r>
            <a:endParaRPr/>
          </a:p>
        </p:txBody>
      </p:sp>
      <p:sp>
        <p:nvSpPr>
          <p:cNvPr id="317" name="Google Shape;317;p28"/>
          <p:cNvSpPr/>
          <p:nvPr/>
        </p:nvSpPr>
        <p:spPr>
          <a:xfrm>
            <a:off x="571500" y="1333500"/>
            <a:ext cx="11049000" cy="1905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8" name="Google Shape;318;p28"/>
          <p:cNvSpPr txBox="1"/>
          <p:nvPr/>
        </p:nvSpPr>
        <p:spPr>
          <a:xfrm>
            <a:off x="571500" y="2055465"/>
            <a:ext cx="11049000" cy="3656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64748B"/>
                </a:solidFill>
                <a:latin typeface="DM Sans"/>
                <a:ea typeface="DM Sans"/>
                <a:cs typeface="DM Sans"/>
                <a:sym typeface="DM Sans"/>
              </a:rPr>
              <a:t>Evitar el daño secundario institucional:</a:t>
            </a:r>
            <a:endParaRPr/>
          </a:p>
        </p:txBody>
      </p:sp>
      <p:sp>
        <p:nvSpPr>
          <p:cNvPr id="319" name="Google Shape;319;p28"/>
          <p:cNvSpPr txBox="1"/>
          <p:nvPr/>
        </p:nvSpPr>
        <p:spPr>
          <a:xfrm>
            <a:off x="1333500" y="2802135"/>
            <a:ext cx="447675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No hacer repetir el relato de los hechos múltiples veces (Entrevista única).</a:t>
            </a:r>
            <a:endParaRPr/>
          </a:p>
        </p:txBody>
      </p:sp>
      <p:sp>
        <p:nvSpPr>
          <p:cNvPr id="320" name="Google Shape;320;p28"/>
          <p:cNvSpPr txBox="1"/>
          <p:nvPr/>
        </p:nvSpPr>
        <p:spPr>
          <a:xfrm>
            <a:off x="1333500" y="3602235"/>
            <a:ext cx="447675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No cuestionar la veracidad del relato ni la conducta de la víctima.</a:t>
            </a:r>
            <a:endParaRPr/>
          </a:p>
        </p:txBody>
      </p:sp>
      <p:sp>
        <p:nvSpPr>
          <p:cNvPr id="321" name="Google Shape;321;p28"/>
          <p:cNvSpPr txBox="1"/>
          <p:nvPr/>
        </p:nvSpPr>
        <p:spPr>
          <a:xfrm>
            <a:off x="1333500" y="4402335"/>
            <a:ext cx="447675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Evitar procedimientos médicos innecesarios o repetitivos.</a:t>
            </a:r>
            <a:endParaRPr/>
          </a:p>
        </p:txBody>
      </p:sp>
      <p:sp>
        <p:nvSpPr>
          <p:cNvPr id="322" name="Google Shape;322;p28"/>
          <p:cNvSpPr txBox="1"/>
          <p:nvPr/>
        </p:nvSpPr>
        <p:spPr>
          <a:xfrm>
            <a:off x="1333500" y="5202435"/>
            <a:ext cx="447675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Garantizar privacidad auditiva y visual durante la atención.</a:t>
            </a:r>
            <a:endParaRPr/>
          </a:p>
        </p:txBody>
      </p:sp>
      <p:pic>
        <p:nvPicPr>
          <p:cNvPr id="323" name="Google Shape;323;p28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381750" y="2973585"/>
            <a:ext cx="5238750" cy="285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4" name="Google Shape;324;p28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52500" y="2840235"/>
            <a:ext cx="228600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5" name="Google Shape;325;p28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52500" y="3640335"/>
            <a:ext cx="228600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6" name="Google Shape;326;p28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52500" y="4440435"/>
            <a:ext cx="228600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7" name="Google Shape;327;p28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52500" y="5240535"/>
            <a:ext cx="228600" cy="247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2" name="Google Shape;332;p29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3" name="Google Shape;333;p29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1866900"/>
            <a:ext cx="5238750" cy="4286250"/>
          </a:xfrm>
          <a:prstGeom prst="rect">
            <a:avLst/>
          </a:prstGeom>
          <a:noFill/>
          <a:ln>
            <a:noFill/>
          </a:ln>
        </p:spPr>
      </p:pic>
      <p:sp>
        <p:nvSpPr>
          <p:cNvPr id="334" name="Google Shape;334;p29"/>
          <p:cNvSpPr txBox="1"/>
          <p:nvPr/>
        </p:nvSpPr>
        <p:spPr>
          <a:xfrm>
            <a:off x="571500" y="571500"/>
            <a:ext cx="11601450" cy="590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rgbClr val="005088"/>
                </a:solidFill>
                <a:latin typeface="Merriweather"/>
                <a:ea typeface="Merriweather"/>
                <a:cs typeface="Merriweather"/>
                <a:sym typeface="Merriweather"/>
              </a:rPr>
              <a:t>Enfoque Diferencial e Interseccional</a:t>
            </a:r>
            <a:endParaRPr/>
          </a:p>
        </p:txBody>
      </p:sp>
      <p:sp>
        <p:nvSpPr>
          <p:cNvPr id="335" name="Google Shape;335;p29"/>
          <p:cNvSpPr/>
          <p:nvPr/>
        </p:nvSpPr>
        <p:spPr>
          <a:xfrm>
            <a:off x="571500" y="1333500"/>
            <a:ext cx="11049000" cy="1905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36" name="Google Shape;336;p29"/>
          <p:cNvPicPr preferRelativeResize="0"/>
          <p:nvPr/>
        </p:nvPicPr>
        <p:blipFill>
          <a:blip r:embed="rId5">
            <a:extLst>
              <a:ext uri="{837473B0-CC2E-450A-ABE3-18F120FF3D39}">
                <a1611:picAttrSrcUrl xmlns:a1611="http://schemas.microsoft.com/office/drawing/2016/11/main" r:id="rId6"/>
              </a:ext>
            </a:extLst>
          </a:blip>
          <a:srcRect/>
          <a:stretch/>
        </p:blipFill>
        <p:spPr>
          <a:xfrm>
            <a:off x="571500" y="2268141"/>
            <a:ext cx="5238750" cy="3483768"/>
          </a:xfrm>
          <a:prstGeom prst="rect">
            <a:avLst/>
          </a:prstGeom>
          <a:noFill/>
          <a:ln>
            <a:noFill/>
          </a:ln>
        </p:spPr>
      </p:pic>
      <p:sp>
        <p:nvSpPr>
          <p:cNvPr id="337" name="Google Shape;337;p29"/>
          <p:cNvSpPr txBox="1"/>
          <p:nvPr/>
        </p:nvSpPr>
        <p:spPr>
          <a:xfrm>
            <a:off x="6381750" y="2714625"/>
            <a:ext cx="523875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La atención debe adaptarse a las características particulares para garantizar equidad:</a:t>
            </a:r>
            <a:endParaRPr/>
          </a:p>
        </p:txBody>
      </p:sp>
      <p:sp>
        <p:nvSpPr>
          <p:cNvPr id="338" name="Google Shape;338;p29"/>
          <p:cNvSpPr txBox="1"/>
          <p:nvPr/>
        </p:nvSpPr>
        <p:spPr>
          <a:xfrm>
            <a:off x="6696075" y="3514725"/>
            <a:ext cx="66675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•</a:t>
            </a:r>
            <a:endParaRPr/>
          </a:p>
        </p:txBody>
      </p:sp>
      <p:sp>
        <p:nvSpPr>
          <p:cNvPr id="339" name="Google Shape;339;p29"/>
          <p:cNvSpPr txBox="1"/>
          <p:nvPr/>
        </p:nvSpPr>
        <p:spPr>
          <a:xfrm>
            <a:off x="6762750" y="3514725"/>
            <a:ext cx="485775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675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Género:</a:t>
            </a:r>
            <a:r>
              <a:rPr lang="en-US" sz="150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 Reconocer las desigualdades de poder.</a:t>
            </a:r>
            <a:endParaRPr/>
          </a:p>
        </p:txBody>
      </p:sp>
      <p:sp>
        <p:nvSpPr>
          <p:cNvPr id="340" name="Google Shape;340;p29"/>
          <p:cNvSpPr txBox="1"/>
          <p:nvPr/>
        </p:nvSpPr>
        <p:spPr>
          <a:xfrm>
            <a:off x="6696075" y="3819525"/>
            <a:ext cx="66675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•</a:t>
            </a:r>
            <a:endParaRPr/>
          </a:p>
        </p:txBody>
      </p:sp>
      <p:sp>
        <p:nvSpPr>
          <p:cNvPr id="341" name="Google Shape;341;p29"/>
          <p:cNvSpPr txBox="1"/>
          <p:nvPr/>
        </p:nvSpPr>
        <p:spPr>
          <a:xfrm>
            <a:off x="6762750" y="3819525"/>
            <a:ext cx="485775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675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Ciclo Vital:</a:t>
            </a:r>
            <a:r>
              <a:rPr lang="en-US" sz="150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 Niños/as vs. Adultos mayores.</a:t>
            </a:r>
            <a:endParaRPr/>
          </a:p>
        </p:txBody>
      </p:sp>
      <p:sp>
        <p:nvSpPr>
          <p:cNvPr id="342" name="Google Shape;342;p29"/>
          <p:cNvSpPr txBox="1"/>
          <p:nvPr/>
        </p:nvSpPr>
        <p:spPr>
          <a:xfrm>
            <a:off x="6696075" y="4124325"/>
            <a:ext cx="66675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•</a:t>
            </a:r>
            <a:endParaRPr/>
          </a:p>
        </p:txBody>
      </p:sp>
      <p:sp>
        <p:nvSpPr>
          <p:cNvPr id="343" name="Google Shape;343;p29"/>
          <p:cNvSpPr txBox="1"/>
          <p:nvPr/>
        </p:nvSpPr>
        <p:spPr>
          <a:xfrm>
            <a:off x="6762750" y="4124325"/>
            <a:ext cx="485775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675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Etnia:</a:t>
            </a:r>
            <a:r>
              <a:rPr lang="en-US" sz="150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 Respeto a usos y costumbres (sin vulnerar DDHH).</a:t>
            </a:r>
            <a:endParaRPr/>
          </a:p>
        </p:txBody>
      </p:sp>
      <p:sp>
        <p:nvSpPr>
          <p:cNvPr id="344" name="Google Shape;344;p29"/>
          <p:cNvSpPr txBox="1"/>
          <p:nvPr/>
        </p:nvSpPr>
        <p:spPr>
          <a:xfrm>
            <a:off x="6696075" y="4733925"/>
            <a:ext cx="66675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•</a:t>
            </a:r>
            <a:endParaRPr/>
          </a:p>
        </p:txBody>
      </p:sp>
      <p:sp>
        <p:nvSpPr>
          <p:cNvPr id="345" name="Google Shape;345;p29"/>
          <p:cNvSpPr txBox="1"/>
          <p:nvPr/>
        </p:nvSpPr>
        <p:spPr>
          <a:xfrm>
            <a:off x="6762750" y="4733925"/>
            <a:ext cx="485775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675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Discapacidad:</a:t>
            </a:r>
            <a:r>
              <a:rPr lang="en-US" sz="150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 Garantizar ajustes razonables en comunicación.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088"/>
        </a:solidFill>
        <a:effectLst/>
      </p:bgPr>
    </p:bg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0" name="Google Shape;350;p30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1" name="Google Shape;351;p30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2184052"/>
            <a:ext cx="11049000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352" name="Google Shape;352;p30"/>
          <p:cNvSpPr txBox="1"/>
          <p:nvPr/>
        </p:nvSpPr>
        <p:spPr>
          <a:xfrm>
            <a:off x="295275" y="3136552"/>
            <a:ext cx="11601450" cy="714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500" b="1" i="0" u="none" strike="noStrike" cap="none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rPr>
              <a:t>Abordaje Inicial en Salud</a:t>
            </a:r>
            <a:endParaRPr/>
          </a:p>
        </p:txBody>
      </p:sp>
      <p:sp>
        <p:nvSpPr>
          <p:cNvPr id="353" name="Google Shape;353;p30"/>
          <p:cNvSpPr txBox="1"/>
          <p:nvPr/>
        </p:nvSpPr>
        <p:spPr>
          <a:xfrm>
            <a:off x="571500" y="4079527"/>
            <a:ext cx="11049000" cy="3656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CBD5E1"/>
                </a:solidFill>
                <a:latin typeface="DM Sans"/>
                <a:ea typeface="DM Sans"/>
                <a:cs typeface="DM Sans"/>
                <a:sym typeface="DM Sans"/>
              </a:rPr>
              <a:t>La Primera Acogida y Estabilización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" name="Google Shape;358;p31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59" name="Google Shape;359;p31"/>
          <p:cNvSpPr txBox="1"/>
          <p:nvPr/>
        </p:nvSpPr>
        <p:spPr>
          <a:xfrm>
            <a:off x="571500" y="762000"/>
            <a:ext cx="520065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rgbClr val="005088"/>
                </a:solidFill>
                <a:latin typeface="Merriweather"/>
                <a:ea typeface="Merriweather"/>
                <a:cs typeface="Merriweather"/>
                <a:sym typeface="Merriweather"/>
              </a:rPr>
              <a:t>Triaje: Clasificación de la Urgencia</a:t>
            </a:r>
            <a:endParaRPr/>
          </a:p>
        </p:txBody>
      </p:sp>
      <p:sp>
        <p:nvSpPr>
          <p:cNvPr id="360" name="Google Shape;360;p31"/>
          <p:cNvSpPr txBox="1"/>
          <p:nvPr/>
        </p:nvSpPr>
        <p:spPr>
          <a:xfrm>
            <a:off x="571500" y="2667000"/>
            <a:ext cx="49530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La violencia sexual es </a:t>
            </a:r>
            <a:r>
              <a:rPr lang="en-US" sz="1500" b="1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SIEMPRE</a:t>
            </a:r>
            <a:r>
              <a:rPr lang="en-US" sz="150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 una urgencia médica y legal.</a:t>
            </a:r>
            <a:endParaRPr/>
          </a:p>
        </p:txBody>
      </p:sp>
      <p:pic>
        <p:nvPicPr>
          <p:cNvPr id="361" name="Google Shape;361;p31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62" name="Google Shape;362;p31"/>
          <p:cNvSpPr txBox="1"/>
          <p:nvPr/>
        </p:nvSpPr>
        <p:spPr>
          <a:xfrm>
            <a:off x="1333500" y="3619500"/>
            <a:ext cx="41910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Clasificación:</a:t>
            </a:r>
            <a:r>
              <a:rPr lang="en-US" sz="150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 Triage I o II (Atención Inmediata).</a:t>
            </a:r>
            <a:endParaRPr/>
          </a:p>
        </p:txBody>
      </p:sp>
      <p:sp>
        <p:nvSpPr>
          <p:cNvPr id="363" name="Google Shape;363;p31"/>
          <p:cNvSpPr txBox="1"/>
          <p:nvPr/>
        </p:nvSpPr>
        <p:spPr>
          <a:xfrm>
            <a:off x="1333500" y="4114800"/>
            <a:ext cx="41910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Tiempo de espera:</a:t>
            </a:r>
            <a:r>
              <a:rPr lang="en-US" sz="150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 Mínimo posible. Prioridad sobre otras consultas no vitales.</a:t>
            </a:r>
            <a:endParaRPr/>
          </a:p>
        </p:txBody>
      </p:sp>
      <p:sp>
        <p:nvSpPr>
          <p:cNvPr id="364" name="Google Shape;364;p31"/>
          <p:cNvSpPr txBox="1"/>
          <p:nvPr/>
        </p:nvSpPr>
        <p:spPr>
          <a:xfrm>
            <a:off x="1333500" y="4914900"/>
            <a:ext cx="41910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Lugar:</a:t>
            </a:r>
            <a:r>
              <a:rPr lang="en-US" sz="150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 Consultorio privado, nunca en sala de espera general ni pasillos.</a:t>
            </a:r>
            <a:endParaRPr/>
          </a:p>
        </p:txBody>
      </p:sp>
      <p:sp>
        <p:nvSpPr>
          <p:cNvPr id="365" name="Google Shape;365;p31"/>
          <p:cNvSpPr txBox="1"/>
          <p:nvPr/>
        </p:nvSpPr>
        <p:spPr>
          <a:xfrm>
            <a:off x="1333500" y="5715000"/>
            <a:ext cx="41910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Alerta:</a:t>
            </a:r>
            <a:r>
              <a:rPr lang="en-US" sz="150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 Activar código fucsia o protocolo institucional discreto.</a:t>
            </a:r>
            <a:endParaRPr/>
          </a:p>
        </p:txBody>
      </p:sp>
      <p:pic>
        <p:nvPicPr>
          <p:cNvPr id="366" name="Google Shape;366;p31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52500" y="3657600"/>
            <a:ext cx="228600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7" name="Google Shape;367;p31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52500" y="4152900"/>
            <a:ext cx="228600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8" name="Google Shape;368;p31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52500" y="4953000"/>
            <a:ext cx="228600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9" name="Google Shape;369;p31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52500" y="5753100"/>
            <a:ext cx="228600" cy="247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4" name="Google Shape;374;p32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5" name="Google Shape;375;p32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2719387"/>
            <a:ext cx="5238750" cy="2581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76" name="Google Shape;376;p32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81750" y="2719387"/>
            <a:ext cx="5238750" cy="2581275"/>
          </a:xfrm>
          <a:prstGeom prst="rect">
            <a:avLst/>
          </a:prstGeom>
          <a:noFill/>
          <a:ln>
            <a:noFill/>
          </a:ln>
        </p:spPr>
      </p:pic>
      <p:sp>
        <p:nvSpPr>
          <p:cNvPr id="377" name="Google Shape;377;p32"/>
          <p:cNvSpPr txBox="1"/>
          <p:nvPr/>
        </p:nvSpPr>
        <p:spPr>
          <a:xfrm>
            <a:off x="571500" y="571500"/>
            <a:ext cx="11601450" cy="590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rgbClr val="005088"/>
                </a:solidFill>
                <a:latin typeface="Merriweather"/>
                <a:ea typeface="Merriweather"/>
                <a:cs typeface="Merriweather"/>
                <a:sym typeface="Merriweather"/>
              </a:rPr>
              <a:t>Consentimiento Informado</a:t>
            </a:r>
            <a:endParaRPr/>
          </a:p>
        </p:txBody>
      </p:sp>
      <p:sp>
        <p:nvSpPr>
          <p:cNvPr id="378" name="Google Shape;378;p32"/>
          <p:cNvSpPr/>
          <p:nvPr/>
        </p:nvSpPr>
        <p:spPr>
          <a:xfrm>
            <a:off x="571500" y="1333500"/>
            <a:ext cx="11049000" cy="1905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9" name="Google Shape;379;p32"/>
          <p:cNvSpPr txBox="1"/>
          <p:nvPr/>
        </p:nvSpPr>
        <p:spPr>
          <a:xfrm>
            <a:off x="1000125" y="3100387"/>
            <a:ext cx="4650581" cy="219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4" b="1" i="0" u="none" strike="noStrike" cap="none">
                <a:solidFill>
                  <a:srgbClr val="003366"/>
                </a:solidFill>
                <a:latin typeface="Merriweather"/>
                <a:ea typeface="Merriweather"/>
                <a:cs typeface="Merriweather"/>
                <a:sym typeface="Merriweather"/>
              </a:rPr>
              <a:t>Autonomía del Paciente</a:t>
            </a:r>
            <a:endParaRPr/>
          </a:p>
        </p:txBody>
      </p:sp>
      <p:sp>
        <p:nvSpPr>
          <p:cNvPr id="380" name="Google Shape;380;p32"/>
          <p:cNvSpPr txBox="1"/>
          <p:nvPr/>
        </p:nvSpPr>
        <p:spPr>
          <a:xfrm>
            <a:off x="1000125" y="3509962"/>
            <a:ext cx="4429125" cy="12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Todo procedimiento médico-legal requiere autorización expresa. La víctima puede aceptar la atención médica y rechazar la toma de muestras forenses.</a:t>
            </a:r>
            <a:endParaRPr/>
          </a:p>
        </p:txBody>
      </p:sp>
      <p:sp>
        <p:nvSpPr>
          <p:cNvPr id="381" name="Google Shape;381;p32"/>
          <p:cNvSpPr txBox="1"/>
          <p:nvPr/>
        </p:nvSpPr>
        <p:spPr>
          <a:xfrm>
            <a:off x="6810375" y="3100387"/>
            <a:ext cx="4650581" cy="219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4" b="1" i="0" u="none" strike="noStrike" cap="none">
                <a:solidFill>
                  <a:srgbClr val="003366"/>
                </a:solidFill>
                <a:latin typeface="Merriweather"/>
                <a:ea typeface="Merriweather"/>
                <a:cs typeface="Merriweather"/>
                <a:sym typeface="Merriweather"/>
              </a:rPr>
              <a:t>Excepciones (Menores)</a:t>
            </a:r>
            <a:endParaRPr/>
          </a:p>
        </p:txBody>
      </p:sp>
      <p:sp>
        <p:nvSpPr>
          <p:cNvPr id="382" name="Google Shape;382;p32"/>
          <p:cNvSpPr txBox="1"/>
          <p:nvPr/>
        </p:nvSpPr>
        <p:spPr>
          <a:xfrm>
            <a:off x="6810375" y="3509962"/>
            <a:ext cx="4429125" cy="12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En niños, niñas y adolescentes, prima el interés superior del menor. Se busca el consentimiento de los padres, pero si estos son los agresores, interviene Defensoría de Familia (ICBF).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" name="Google Shape;110;p15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15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81750" y="1866900"/>
            <a:ext cx="5238750" cy="4286250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15"/>
          <p:cNvSpPr txBox="1"/>
          <p:nvPr/>
        </p:nvSpPr>
        <p:spPr>
          <a:xfrm>
            <a:off x="571500" y="571500"/>
            <a:ext cx="11601450" cy="590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rgbClr val="005088"/>
                </a:solidFill>
                <a:latin typeface="Merriweather"/>
                <a:ea typeface="Merriweather"/>
                <a:cs typeface="Merriweather"/>
                <a:sym typeface="Merriweather"/>
              </a:rPr>
              <a:t>La Violencia: Problema de Salud Pública</a:t>
            </a:r>
            <a:endParaRPr/>
          </a:p>
        </p:txBody>
      </p:sp>
      <p:sp>
        <p:nvSpPr>
          <p:cNvPr id="113" name="Google Shape;113;p15"/>
          <p:cNvSpPr/>
          <p:nvPr/>
        </p:nvSpPr>
        <p:spPr>
          <a:xfrm>
            <a:off x="571500" y="1333500"/>
            <a:ext cx="11049000" cy="1905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4" name="Google Shape;114;p15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381750" y="1866900"/>
            <a:ext cx="5238750" cy="4286250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15"/>
          <p:cNvSpPr txBox="1"/>
          <p:nvPr/>
        </p:nvSpPr>
        <p:spPr>
          <a:xfrm>
            <a:off x="1333500" y="2486025"/>
            <a:ext cx="447675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Magnitud:</a:t>
            </a:r>
            <a:r>
              <a:rPr lang="en-US" sz="150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 Altas tasas de incidencia y prevalencia que afectan la salud poblacional.</a:t>
            </a:r>
            <a:endParaRPr/>
          </a:p>
        </p:txBody>
      </p:sp>
      <p:sp>
        <p:nvSpPr>
          <p:cNvPr id="116" name="Google Shape;116;p15"/>
          <p:cNvSpPr txBox="1"/>
          <p:nvPr/>
        </p:nvSpPr>
        <p:spPr>
          <a:xfrm>
            <a:off x="1333500" y="3286125"/>
            <a:ext cx="447675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Trascendencia:</a:t>
            </a:r>
            <a:r>
              <a:rPr lang="en-US" sz="150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 Impacto severo en la calidad de vida, años de vida saludables perdidos (AVISA).</a:t>
            </a:r>
            <a:endParaRPr/>
          </a:p>
        </p:txBody>
      </p:sp>
      <p:sp>
        <p:nvSpPr>
          <p:cNvPr id="117" name="Google Shape;117;p15"/>
          <p:cNvSpPr txBox="1"/>
          <p:nvPr/>
        </p:nvSpPr>
        <p:spPr>
          <a:xfrm>
            <a:off x="1333500" y="4086225"/>
            <a:ext cx="447675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Vulnerabilidad:</a:t>
            </a:r>
            <a:r>
              <a:rPr lang="en-US" sz="150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 Afecta desproporcionadamente a mujeres, niños, niñas y adolescentes.</a:t>
            </a:r>
            <a:endParaRPr/>
          </a:p>
        </p:txBody>
      </p:sp>
      <p:sp>
        <p:nvSpPr>
          <p:cNvPr id="118" name="Google Shape;118;p15"/>
          <p:cNvSpPr txBox="1"/>
          <p:nvPr/>
        </p:nvSpPr>
        <p:spPr>
          <a:xfrm>
            <a:off x="1333500" y="4886325"/>
            <a:ext cx="447675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Factibilidad:</a:t>
            </a:r>
            <a:r>
              <a:rPr lang="en-US" sz="150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 Es prevenible mediante políticas públicas y educación.</a:t>
            </a:r>
            <a:endParaRPr/>
          </a:p>
        </p:txBody>
      </p:sp>
      <p:pic>
        <p:nvPicPr>
          <p:cNvPr id="119" name="Google Shape;119;p15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52500" y="2524125"/>
            <a:ext cx="228600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15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52500" y="3324225"/>
            <a:ext cx="228600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15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52500" y="4124325"/>
            <a:ext cx="228600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15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52500" y="4924425"/>
            <a:ext cx="228600" cy="247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7" name="Google Shape;387;p33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88" name="Google Shape;388;p33"/>
          <p:cNvSpPr txBox="1"/>
          <p:nvPr/>
        </p:nvSpPr>
        <p:spPr>
          <a:xfrm>
            <a:off x="571500" y="571500"/>
            <a:ext cx="11601450" cy="590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rgbClr val="005088"/>
                </a:solidFill>
                <a:latin typeface="Merriweather"/>
                <a:ea typeface="Merriweather"/>
                <a:cs typeface="Merriweather"/>
                <a:sym typeface="Merriweather"/>
              </a:rPr>
              <a:t>Rol en la Cadena de Custodia</a:t>
            </a:r>
            <a:endParaRPr/>
          </a:p>
        </p:txBody>
      </p:sp>
      <p:sp>
        <p:nvSpPr>
          <p:cNvPr id="389" name="Google Shape;389;p33"/>
          <p:cNvSpPr/>
          <p:nvPr/>
        </p:nvSpPr>
        <p:spPr>
          <a:xfrm>
            <a:off x="571500" y="1333500"/>
            <a:ext cx="11049000" cy="1905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0" name="Google Shape;390;p33"/>
          <p:cNvSpPr txBox="1"/>
          <p:nvPr/>
        </p:nvSpPr>
        <p:spPr>
          <a:xfrm>
            <a:off x="571500" y="2647950"/>
            <a:ext cx="110490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Aunque la labor principal es asistencial, el personal de salud recolecta Elementos Materiales Probatorios (EMP).</a:t>
            </a:r>
            <a:endParaRPr/>
          </a:p>
        </p:txBody>
      </p:sp>
      <p:sp>
        <p:nvSpPr>
          <p:cNvPr id="391" name="Google Shape;391;p33"/>
          <p:cNvSpPr txBox="1"/>
          <p:nvPr/>
        </p:nvSpPr>
        <p:spPr>
          <a:xfrm>
            <a:off x="1333500" y="3429000"/>
            <a:ext cx="102870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Uso correcto de los kits de recolección de evidencia.</a:t>
            </a:r>
            <a:endParaRPr/>
          </a:p>
        </p:txBody>
      </p:sp>
      <p:sp>
        <p:nvSpPr>
          <p:cNvPr id="392" name="Google Shape;392;p33"/>
          <p:cNvSpPr txBox="1"/>
          <p:nvPr/>
        </p:nvSpPr>
        <p:spPr>
          <a:xfrm>
            <a:off x="1333500" y="3924300"/>
            <a:ext cx="102870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Rotulación adecuada (Nombre, fecha, hora, sitio de toma).</a:t>
            </a:r>
            <a:endParaRPr/>
          </a:p>
        </p:txBody>
      </p:sp>
      <p:sp>
        <p:nvSpPr>
          <p:cNvPr id="393" name="Google Shape;393;p33"/>
          <p:cNvSpPr txBox="1"/>
          <p:nvPr/>
        </p:nvSpPr>
        <p:spPr>
          <a:xfrm>
            <a:off x="1333500" y="4419600"/>
            <a:ext cx="102870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Evitar contaminación (uso de guantes, no hablar sobre muestras).</a:t>
            </a:r>
            <a:endParaRPr/>
          </a:p>
        </p:txBody>
      </p:sp>
      <p:sp>
        <p:nvSpPr>
          <p:cNvPr id="394" name="Google Shape;394;p33"/>
          <p:cNvSpPr txBox="1"/>
          <p:nvPr/>
        </p:nvSpPr>
        <p:spPr>
          <a:xfrm>
            <a:off x="1333500" y="4914900"/>
            <a:ext cx="102870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Entrega formal a Policía Judicial (CTI/SIJIN) con acta.</a:t>
            </a:r>
            <a:endParaRPr/>
          </a:p>
        </p:txBody>
      </p:sp>
      <p:pic>
        <p:nvPicPr>
          <p:cNvPr id="395" name="Google Shape;395;p33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52500" y="3467100"/>
            <a:ext cx="228600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6" name="Google Shape;396;p33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52500" y="3962400"/>
            <a:ext cx="228600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7" name="Google Shape;397;p33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52500" y="4457700"/>
            <a:ext cx="228600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8" name="Google Shape;398;p33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52500" y="4953000"/>
            <a:ext cx="228600" cy="247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1CAA0"/>
        </a:solidFill>
        <a:effectLst/>
      </p:bgPr>
    </p:bg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3" name="Google Shape;403;p34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4" name="Google Shape;404;p34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2184052"/>
            <a:ext cx="11049000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405" name="Google Shape;405;p34"/>
          <p:cNvSpPr txBox="1"/>
          <p:nvPr/>
        </p:nvSpPr>
        <p:spPr>
          <a:xfrm>
            <a:off x="295275" y="3136552"/>
            <a:ext cx="11601450" cy="714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500" b="1" i="0" u="none" strike="noStrike" cap="none">
                <a:solidFill>
                  <a:srgbClr val="003366"/>
                </a:solidFill>
                <a:latin typeface="Merriweather"/>
                <a:ea typeface="Merriweather"/>
                <a:cs typeface="Merriweather"/>
                <a:sym typeface="Merriweather"/>
              </a:rPr>
              <a:t>Primeros Auxilios Psicológicos (PAP)</a:t>
            </a:r>
            <a:endParaRPr/>
          </a:p>
        </p:txBody>
      </p:sp>
      <p:sp>
        <p:nvSpPr>
          <p:cNvPr id="406" name="Google Shape;406;p34"/>
          <p:cNvSpPr txBox="1"/>
          <p:nvPr/>
        </p:nvSpPr>
        <p:spPr>
          <a:xfrm>
            <a:off x="571500" y="4079527"/>
            <a:ext cx="11049000" cy="3656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002845"/>
                </a:solidFill>
                <a:latin typeface="DM Sans"/>
                <a:ea typeface="DM Sans"/>
                <a:cs typeface="DM Sans"/>
                <a:sym typeface="DM Sans"/>
              </a:rPr>
              <a:t>Contención emocional inmediata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1" name="Google Shape;411;p35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2" name="Google Shape;412;p35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81750" y="1866900"/>
            <a:ext cx="5238750" cy="4286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3" name="Google Shape;413;p35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71500" y="3433762"/>
            <a:ext cx="5238750" cy="2143125"/>
          </a:xfrm>
          <a:prstGeom prst="rect">
            <a:avLst/>
          </a:prstGeom>
          <a:noFill/>
          <a:ln>
            <a:noFill/>
          </a:ln>
        </p:spPr>
      </p:pic>
      <p:sp>
        <p:nvSpPr>
          <p:cNvPr id="414" name="Google Shape;414;p35"/>
          <p:cNvSpPr txBox="1"/>
          <p:nvPr/>
        </p:nvSpPr>
        <p:spPr>
          <a:xfrm>
            <a:off x="571500" y="571500"/>
            <a:ext cx="11601450" cy="590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rgbClr val="005088"/>
                </a:solidFill>
                <a:latin typeface="Merriweather"/>
                <a:ea typeface="Merriweather"/>
                <a:cs typeface="Merriweather"/>
                <a:sym typeface="Merriweather"/>
              </a:rPr>
              <a:t>¿Qué son los PAP?</a:t>
            </a:r>
            <a:endParaRPr/>
          </a:p>
        </p:txBody>
      </p:sp>
      <p:sp>
        <p:nvSpPr>
          <p:cNvPr id="415" name="Google Shape;415;p35"/>
          <p:cNvSpPr/>
          <p:nvPr/>
        </p:nvSpPr>
        <p:spPr>
          <a:xfrm>
            <a:off x="571500" y="1333500"/>
            <a:ext cx="11049000" cy="1905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6" name="Google Shape;416;p35"/>
          <p:cNvSpPr txBox="1"/>
          <p:nvPr/>
        </p:nvSpPr>
        <p:spPr>
          <a:xfrm>
            <a:off x="571500" y="2633662"/>
            <a:ext cx="523875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Intervención breve e inmediata de apoyo a una persona en crisis. NO es terapia psicológica.</a:t>
            </a:r>
            <a:endParaRPr/>
          </a:p>
        </p:txBody>
      </p:sp>
      <p:pic>
        <p:nvPicPr>
          <p:cNvPr id="417" name="Google Shape;417;p35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381750" y="1866900"/>
            <a:ext cx="5238750" cy="4286250"/>
          </a:xfrm>
          <a:prstGeom prst="rect">
            <a:avLst/>
          </a:prstGeom>
          <a:noFill/>
          <a:ln>
            <a:noFill/>
          </a:ln>
        </p:spPr>
      </p:pic>
      <p:sp>
        <p:nvSpPr>
          <p:cNvPr id="418" name="Google Shape;418;p35"/>
          <p:cNvSpPr txBox="1"/>
          <p:nvPr/>
        </p:nvSpPr>
        <p:spPr>
          <a:xfrm>
            <a:off x="762000" y="3624262"/>
            <a:ext cx="5100637" cy="238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003366"/>
                </a:solidFill>
                <a:latin typeface="Merriweather"/>
                <a:ea typeface="Merriweather"/>
                <a:cs typeface="Merriweather"/>
                <a:sym typeface="Merriweather"/>
              </a:rPr>
              <a:t>Objetivos:</a:t>
            </a:r>
            <a:endParaRPr/>
          </a:p>
        </p:txBody>
      </p:sp>
      <p:sp>
        <p:nvSpPr>
          <p:cNvPr id="419" name="Google Shape;419;p35"/>
          <p:cNvSpPr txBox="1"/>
          <p:nvPr/>
        </p:nvSpPr>
        <p:spPr>
          <a:xfrm>
            <a:off x="1076325" y="4014787"/>
            <a:ext cx="66675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•</a:t>
            </a:r>
            <a:endParaRPr/>
          </a:p>
        </p:txBody>
      </p:sp>
      <p:sp>
        <p:nvSpPr>
          <p:cNvPr id="420" name="Google Shape;420;p35"/>
          <p:cNvSpPr txBox="1"/>
          <p:nvPr/>
        </p:nvSpPr>
        <p:spPr>
          <a:xfrm>
            <a:off x="1143000" y="4014787"/>
            <a:ext cx="447675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675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Reducir el nivel de estrés inicial.</a:t>
            </a:r>
            <a:endParaRPr/>
          </a:p>
        </p:txBody>
      </p:sp>
      <p:sp>
        <p:nvSpPr>
          <p:cNvPr id="421" name="Google Shape;421;p35"/>
          <p:cNvSpPr txBox="1"/>
          <p:nvPr/>
        </p:nvSpPr>
        <p:spPr>
          <a:xfrm>
            <a:off x="1076325" y="4319587"/>
            <a:ext cx="66675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•</a:t>
            </a:r>
            <a:endParaRPr/>
          </a:p>
        </p:txBody>
      </p:sp>
      <p:sp>
        <p:nvSpPr>
          <p:cNvPr id="422" name="Google Shape;422;p35"/>
          <p:cNvSpPr txBox="1"/>
          <p:nvPr/>
        </p:nvSpPr>
        <p:spPr>
          <a:xfrm>
            <a:off x="1143000" y="4319587"/>
            <a:ext cx="447675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675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Fomentar la adaptación y el afrontamiento a corto plazo.</a:t>
            </a:r>
            <a:endParaRPr/>
          </a:p>
        </p:txBody>
      </p:sp>
      <p:sp>
        <p:nvSpPr>
          <p:cNvPr id="423" name="Google Shape;423;p35"/>
          <p:cNvSpPr txBox="1"/>
          <p:nvPr/>
        </p:nvSpPr>
        <p:spPr>
          <a:xfrm>
            <a:off x="1076325" y="4929187"/>
            <a:ext cx="66675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•</a:t>
            </a:r>
            <a:endParaRPr/>
          </a:p>
        </p:txBody>
      </p:sp>
      <p:sp>
        <p:nvSpPr>
          <p:cNvPr id="424" name="Google Shape;424;p35"/>
          <p:cNvSpPr txBox="1"/>
          <p:nvPr/>
        </p:nvSpPr>
        <p:spPr>
          <a:xfrm>
            <a:off x="1143000" y="4929187"/>
            <a:ext cx="447675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675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Conectar con redes de apoyo y servicios.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9" name="Google Shape;429;p36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0" name="Google Shape;430;p36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2584251"/>
            <a:ext cx="3492549" cy="2851546"/>
          </a:xfrm>
          <a:prstGeom prst="rect">
            <a:avLst/>
          </a:prstGeom>
          <a:noFill/>
          <a:ln>
            <a:noFill/>
          </a:ln>
        </p:spPr>
      </p:pic>
      <p:pic>
        <p:nvPicPr>
          <p:cNvPr id="431" name="Google Shape;431;p36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49799" y="2584251"/>
            <a:ext cx="3492549" cy="2851546"/>
          </a:xfrm>
          <a:prstGeom prst="rect">
            <a:avLst/>
          </a:prstGeom>
          <a:noFill/>
          <a:ln>
            <a:noFill/>
          </a:ln>
        </p:spPr>
      </p:pic>
      <p:pic>
        <p:nvPicPr>
          <p:cNvPr id="432" name="Google Shape;432;p36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128099" y="2584251"/>
            <a:ext cx="3492549" cy="2851546"/>
          </a:xfrm>
          <a:prstGeom prst="rect">
            <a:avLst/>
          </a:prstGeom>
          <a:noFill/>
          <a:ln>
            <a:noFill/>
          </a:ln>
        </p:spPr>
      </p:pic>
      <p:sp>
        <p:nvSpPr>
          <p:cNvPr id="433" name="Google Shape;433;p36"/>
          <p:cNvSpPr txBox="1"/>
          <p:nvPr/>
        </p:nvSpPr>
        <p:spPr>
          <a:xfrm>
            <a:off x="571500" y="571500"/>
            <a:ext cx="11601450" cy="590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rgbClr val="005088"/>
                </a:solidFill>
                <a:latin typeface="Merriweather"/>
                <a:ea typeface="Merriweather"/>
                <a:cs typeface="Merriweather"/>
                <a:sym typeface="Merriweather"/>
              </a:rPr>
              <a:t>Modelo de Acción OMS: 3 Pasos</a:t>
            </a:r>
            <a:endParaRPr/>
          </a:p>
        </p:txBody>
      </p:sp>
      <p:sp>
        <p:nvSpPr>
          <p:cNvPr id="434" name="Google Shape;434;p36"/>
          <p:cNvSpPr/>
          <p:nvPr/>
        </p:nvSpPr>
        <p:spPr>
          <a:xfrm>
            <a:off x="571500" y="1333500"/>
            <a:ext cx="11049000" cy="1905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5" name="Google Shape;435;p36"/>
          <p:cNvSpPr txBox="1"/>
          <p:nvPr/>
        </p:nvSpPr>
        <p:spPr>
          <a:xfrm>
            <a:off x="784223" y="3593901"/>
            <a:ext cx="3067102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>
                <a:solidFill>
                  <a:srgbClr val="003366"/>
                </a:solidFill>
                <a:latin typeface="DM Sans"/>
                <a:ea typeface="DM Sans"/>
                <a:cs typeface="DM Sans"/>
                <a:sym typeface="DM Sans"/>
              </a:rPr>
              <a:t>1. OBSERVAR</a:t>
            </a:r>
            <a:endParaRPr/>
          </a:p>
        </p:txBody>
      </p:sp>
      <p:sp>
        <p:nvSpPr>
          <p:cNvPr id="436" name="Google Shape;436;p36"/>
          <p:cNvSpPr txBox="1"/>
          <p:nvPr/>
        </p:nvSpPr>
        <p:spPr>
          <a:xfrm>
            <a:off x="857250" y="4022526"/>
            <a:ext cx="2921049" cy="9751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Comprobar seguridad. Identificar personas con necesidades básicas urgentes o reacciones de angustia graves.</a:t>
            </a:r>
            <a:endParaRPr/>
          </a:p>
        </p:txBody>
      </p:sp>
      <p:sp>
        <p:nvSpPr>
          <p:cNvPr id="437" name="Google Shape;437;p36"/>
          <p:cNvSpPr txBox="1"/>
          <p:nvPr/>
        </p:nvSpPr>
        <p:spPr>
          <a:xfrm>
            <a:off x="4562523" y="3593901"/>
            <a:ext cx="3067102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>
                <a:solidFill>
                  <a:srgbClr val="003366"/>
                </a:solidFill>
                <a:latin typeface="DM Sans"/>
                <a:ea typeface="DM Sans"/>
                <a:cs typeface="DM Sans"/>
                <a:sym typeface="DM Sans"/>
              </a:rPr>
              <a:t>2. ESCUCHAR</a:t>
            </a:r>
            <a:endParaRPr/>
          </a:p>
        </p:txBody>
      </p:sp>
      <p:sp>
        <p:nvSpPr>
          <p:cNvPr id="438" name="Google Shape;438;p36"/>
          <p:cNvSpPr txBox="1"/>
          <p:nvPr/>
        </p:nvSpPr>
        <p:spPr>
          <a:xfrm>
            <a:off x="4635549" y="4022526"/>
            <a:ext cx="2921049" cy="7313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Acercarse, preguntar por necesidades, escuchar activamente y ayudar a tranquilizarse. No presionar.</a:t>
            </a:r>
            <a:endParaRPr/>
          </a:p>
        </p:txBody>
      </p:sp>
      <p:sp>
        <p:nvSpPr>
          <p:cNvPr id="439" name="Google Shape;439;p36"/>
          <p:cNvSpPr txBox="1"/>
          <p:nvPr/>
        </p:nvSpPr>
        <p:spPr>
          <a:xfrm>
            <a:off x="8340822" y="3593901"/>
            <a:ext cx="3067102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>
                <a:solidFill>
                  <a:srgbClr val="003366"/>
                </a:solidFill>
                <a:latin typeface="DM Sans"/>
                <a:ea typeface="DM Sans"/>
                <a:cs typeface="DM Sans"/>
                <a:sym typeface="DM Sans"/>
              </a:rPr>
              <a:t>3. CONECTAR</a:t>
            </a:r>
            <a:endParaRPr/>
          </a:p>
        </p:txBody>
      </p:sp>
      <p:sp>
        <p:nvSpPr>
          <p:cNvPr id="440" name="Google Shape;440;p36"/>
          <p:cNvSpPr txBox="1"/>
          <p:nvPr/>
        </p:nvSpPr>
        <p:spPr>
          <a:xfrm>
            <a:off x="8413849" y="4022526"/>
            <a:ext cx="2921049" cy="7313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Ayudar a satisfacer necesidades básicas. Conectar con seres queridos, servicios médicos y redes de apoyo.</a:t>
            </a:r>
            <a:endParaRPr/>
          </a:p>
        </p:txBody>
      </p:sp>
      <p:pic>
        <p:nvPicPr>
          <p:cNvPr id="441" name="Google Shape;441;p36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103387" y="2955726"/>
            <a:ext cx="428625" cy="38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2" name="Google Shape;442;p36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905500" y="2955726"/>
            <a:ext cx="381000" cy="38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3" name="Google Shape;443;p36" descr="image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9636174" y="2955726"/>
            <a:ext cx="476250" cy="381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8" name="Google Shape;448;p37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9" name="Google Shape;449;p37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81750" y="2852737"/>
            <a:ext cx="5238750" cy="2314575"/>
          </a:xfrm>
          <a:prstGeom prst="rect">
            <a:avLst/>
          </a:prstGeom>
          <a:noFill/>
          <a:ln>
            <a:noFill/>
          </a:ln>
        </p:spPr>
      </p:pic>
      <p:sp>
        <p:nvSpPr>
          <p:cNvPr id="450" name="Google Shape;450;p37"/>
          <p:cNvSpPr txBox="1"/>
          <p:nvPr/>
        </p:nvSpPr>
        <p:spPr>
          <a:xfrm>
            <a:off x="571500" y="571500"/>
            <a:ext cx="11601450" cy="590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rgbClr val="005088"/>
                </a:solidFill>
                <a:latin typeface="Merriweather"/>
                <a:ea typeface="Merriweather"/>
                <a:cs typeface="Merriweather"/>
                <a:sym typeface="Merriweather"/>
              </a:rPr>
              <a:t>Validación Emocional</a:t>
            </a:r>
            <a:endParaRPr/>
          </a:p>
        </p:txBody>
      </p:sp>
      <p:sp>
        <p:nvSpPr>
          <p:cNvPr id="451" name="Google Shape;451;p37"/>
          <p:cNvSpPr/>
          <p:nvPr/>
        </p:nvSpPr>
        <p:spPr>
          <a:xfrm>
            <a:off x="571500" y="1333500"/>
            <a:ext cx="11049000" cy="1905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2" name="Google Shape;452;p37"/>
          <p:cNvSpPr txBox="1"/>
          <p:nvPr/>
        </p:nvSpPr>
        <p:spPr>
          <a:xfrm>
            <a:off x="571500" y="2833687"/>
            <a:ext cx="5500687" cy="219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4" b="1" i="0" u="none" strike="noStrike" cap="none">
                <a:solidFill>
                  <a:srgbClr val="003366"/>
                </a:solidFill>
                <a:latin typeface="Merriweather"/>
                <a:ea typeface="Merriweather"/>
                <a:cs typeface="Merriweather"/>
                <a:sym typeface="Merriweather"/>
              </a:rPr>
              <a:t>Lo que SI ayuda:</a:t>
            </a:r>
            <a:endParaRPr/>
          </a:p>
        </p:txBody>
      </p:sp>
      <p:sp>
        <p:nvSpPr>
          <p:cNvPr id="453" name="Google Shape;453;p37"/>
          <p:cNvSpPr txBox="1"/>
          <p:nvPr/>
        </p:nvSpPr>
        <p:spPr>
          <a:xfrm>
            <a:off x="6677025" y="3148012"/>
            <a:ext cx="4880610" cy="219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4" b="1" i="0" u="none" strike="noStrike" cap="none">
                <a:solidFill>
                  <a:srgbClr val="991B1B"/>
                </a:solidFill>
                <a:latin typeface="Merriweather"/>
                <a:ea typeface="Merriweather"/>
                <a:cs typeface="Merriweather"/>
                <a:sym typeface="Merriweather"/>
              </a:rPr>
              <a:t>Lo que EVITAMOS:</a:t>
            </a:r>
            <a:endParaRPr/>
          </a:p>
        </p:txBody>
      </p:sp>
      <p:sp>
        <p:nvSpPr>
          <p:cNvPr id="454" name="Google Shape;454;p37"/>
          <p:cNvSpPr txBox="1"/>
          <p:nvPr/>
        </p:nvSpPr>
        <p:spPr>
          <a:xfrm>
            <a:off x="1333500" y="3205162"/>
            <a:ext cx="447675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"Te creo."</a:t>
            </a:r>
            <a:endParaRPr/>
          </a:p>
        </p:txBody>
      </p:sp>
      <p:sp>
        <p:nvSpPr>
          <p:cNvPr id="455" name="Google Shape;455;p37"/>
          <p:cNvSpPr txBox="1"/>
          <p:nvPr/>
        </p:nvSpPr>
        <p:spPr>
          <a:xfrm>
            <a:off x="1333500" y="3700462"/>
            <a:ext cx="447675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"No es tu culpa."</a:t>
            </a:r>
            <a:endParaRPr/>
          </a:p>
        </p:txBody>
      </p:sp>
      <p:sp>
        <p:nvSpPr>
          <p:cNvPr id="456" name="Google Shape;456;p37"/>
          <p:cNvSpPr txBox="1"/>
          <p:nvPr/>
        </p:nvSpPr>
        <p:spPr>
          <a:xfrm>
            <a:off x="1333500" y="4195762"/>
            <a:ext cx="447675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"Es normal que te sientas así."</a:t>
            </a:r>
            <a:endParaRPr/>
          </a:p>
        </p:txBody>
      </p:sp>
      <p:sp>
        <p:nvSpPr>
          <p:cNvPr id="457" name="Google Shape;457;p37"/>
          <p:cNvSpPr txBox="1"/>
          <p:nvPr/>
        </p:nvSpPr>
        <p:spPr>
          <a:xfrm>
            <a:off x="1333500" y="4691062"/>
            <a:ext cx="447675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"Estás en un lugar seguro ahora."</a:t>
            </a:r>
            <a:endParaRPr/>
          </a:p>
        </p:txBody>
      </p:sp>
      <p:sp>
        <p:nvSpPr>
          <p:cNvPr id="458" name="Google Shape;458;p37"/>
          <p:cNvSpPr txBox="1"/>
          <p:nvPr/>
        </p:nvSpPr>
        <p:spPr>
          <a:xfrm>
            <a:off x="6677025" y="3519487"/>
            <a:ext cx="46482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38125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"¿Por qué estabas allí?" (Juzgar)</a:t>
            </a:r>
            <a:endParaRPr/>
          </a:p>
        </p:txBody>
      </p:sp>
      <p:sp>
        <p:nvSpPr>
          <p:cNvPr id="459" name="Google Shape;459;p37"/>
          <p:cNvSpPr txBox="1"/>
          <p:nvPr/>
        </p:nvSpPr>
        <p:spPr>
          <a:xfrm>
            <a:off x="6677025" y="3967162"/>
            <a:ext cx="46482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38125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"Todo va a salir bien." (Falsas promesas)</a:t>
            </a:r>
            <a:endParaRPr/>
          </a:p>
        </p:txBody>
      </p:sp>
      <p:sp>
        <p:nvSpPr>
          <p:cNvPr id="460" name="Google Shape;460;p37"/>
          <p:cNvSpPr txBox="1"/>
          <p:nvPr/>
        </p:nvSpPr>
        <p:spPr>
          <a:xfrm>
            <a:off x="6677025" y="4414837"/>
            <a:ext cx="46482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38125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"Tienes que ser fuerte." (Invalidar)</a:t>
            </a:r>
            <a:endParaRPr/>
          </a:p>
        </p:txBody>
      </p:sp>
      <p:pic>
        <p:nvPicPr>
          <p:cNvPr id="461" name="Google Shape;461;p37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52500" y="3243262"/>
            <a:ext cx="228600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2" name="Google Shape;462;p37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52500" y="3738562"/>
            <a:ext cx="228600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3" name="Google Shape;463;p37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52500" y="4233862"/>
            <a:ext cx="228600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4" name="Google Shape;464;p37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52500" y="4729162"/>
            <a:ext cx="228600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5" name="Google Shape;465;p37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677025" y="3571875"/>
            <a:ext cx="142875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66" name="Google Shape;466;p37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677025" y="4019550"/>
            <a:ext cx="142875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67" name="Google Shape;467;p37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677025" y="4467225"/>
            <a:ext cx="142875" cy="200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2" name="Google Shape;472;p38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73" name="Google Shape;473;p38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2706141"/>
            <a:ext cx="5381625" cy="2607766"/>
          </a:xfrm>
          <a:prstGeom prst="rect">
            <a:avLst/>
          </a:prstGeom>
          <a:noFill/>
          <a:ln>
            <a:noFill/>
          </a:ln>
        </p:spPr>
      </p:pic>
      <p:pic>
        <p:nvPicPr>
          <p:cNvPr id="474" name="Google Shape;474;p38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238875" y="2706141"/>
            <a:ext cx="5381625" cy="2607766"/>
          </a:xfrm>
          <a:prstGeom prst="rect">
            <a:avLst/>
          </a:prstGeom>
          <a:noFill/>
          <a:ln>
            <a:noFill/>
          </a:ln>
        </p:spPr>
      </p:pic>
      <p:sp>
        <p:nvSpPr>
          <p:cNvPr id="475" name="Google Shape;475;p38"/>
          <p:cNvSpPr txBox="1"/>
          <p:nvPr/>
        </p:nvSpPr>
        <p:spPr>
          <a:xfrm>
            <a:off x="571500" y="571500"/>
            <a:ext cx="11601450" cy="590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rgbClr val="005088"/>
                </a:solidFill>
                <a:latin typeface="Merriweather"/>
                <a:ea typeface="Merriweather"/>
                <a:cs typeface="Merriweather"/>
                <a:sym typeface="Merriweather"/>
              </a:rPr>
              <a:t>Notificación Obligatoria (SIVIGILA)</a:t>
            </a:r>
            <a:endParaRPr/>
          </a:p>
        </p:txBody>
      </p:sp>
      <p:sp>
        <p:nvSpPr>
          <p:cNvPr id="476" name="Google Shape;476;p38"/>
          <p:cNvSpPr/>
          <p:nvPr/>
        </p:nvSpPr>
        <p:spPr>
          <a:xfrm>
            <a:off x="571500" y="1333500"/>
            <a:ext cx="11049000" cy="1905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7" name="Google Shape;477;p38"/>
          <p:cNvSpPr txBox="1"/>
          <p:nvPr/>
        </p:nvSpPr>
        <p:spPr>
          <a:xfrm>
            <a:off x="736996" y="3715791"/>
            <a:ext cx="5050631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>
                <a:solidFill>
                  <a:srgbClr val="003366"/>
                </a:solidFill>
                <a:latin typeface="DM Sans"/>
                <a:ea typeface="DM Sans"/>
                <a:cs typeface="DM Sans"/>
                <a:sym typeface="DM Sans"/>
              </a:rPr>
              <a:t>Ficha 875</a:t>
            </a:r>
            <a:endParaRPr/>
          </a:p>
        </p:txBody>
      </p:sp>
      <p:sp>
        <p:nvSpPr>
          <p:cNvPr id="478" name="Google Shape;478;p38"/>
          <p:cNvSpPr txBox="1"/>
          <p:nvPr/>
        </p:nvSpPr>
        <p:spPr>
          <a:xfrm>
            <a:off x="857250" y="4144416"/>
            <a:ext cx="4810125" cy="487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Violencia de Género e Intrafamiliar. Debe diligenciarse obligatoriamente por el profesional de salud que atiende el caso.</a:t>
            </a:r>
            <a:endParaRPr/>
          </a:p>
        </p:txBody>
      </p:sp>
      <p:sp>
        <p:nvSpPr>
          <p:cNvPr id="479" name="Google Shape;479;p38"/>
          <p:cNvSpPr txBox="1"/>
          <p:nvPr/>
        </p:nvSpPr>
        <p:spPr>
          <a:xfrm>
            <a:off x="6404371" y="3715791"/>
            <a:ext cx="5050631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>
                <a:solidFill>
                  <a:srgbClr val="003366"/>
                </a:solidFill>
                <a:latin typeface="DM Sans"/>
                <a:ea typeface="DM Sans"/>
                <a:cs typeface="DM Sans"/>
                <a:sym typeface="DM Sans"/>
              </a:rPr>
              <a:t>Denuncia</a:t>
            </a:r>
            <a:endParaRPr/>
          </a:p>
        </p:txBody>
      </p:sp>
      <p:sp>
        <p:nvSpPr>
          <p:cNvPr id="480" name="Google Shape;480;p38"/>
          <p:cNvSpPr txBox="1"/>
          <p:nvPr/>
        </p:nvSpPr>
        <p:spPr>
          <a:xfrm>
            <a:off x="6524625" y="4144416"/>
            <a:ext cx="4810125" cy="7313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El sector salud tiene el deber de denunciar ante Fiscalía o ICBF (en menores), salvo en adultos competentes que no deseen denunciar (se respeta autonomía pero se orienta).</a:t>
            </a:r>
            <a:endParaRPr/>
          </a:p>
        </p:txBody>
      </p:sp>
      <p:pic>
        <p:nvPicPr>
          <p:cNvPr id="481" name="Google Shape;481;p38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119437" y="3077616"/>
            <a:ext cx="285750" cy="38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82" name="Google Shape;482;p38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739187" y="3077616"/>
            <a:ext cx="381000" cy="381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7" name="Google Shape;487;p39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88" name="Google Shape;488;p39"/>
          <p:cNvSpPr txBox="1"/>
          <p:nvPr/>
        </p:nvSpPr>
        <p:spPr>
          <a:xfrm>
            <a:off x="571500" y="762000"/>
            <a:ext cx="520065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rgbClr val="005088"/>
                </a:solidFill>
                <a:latin typeface="Merriweather"/>
                <a:ea typeface="Merriweather"/>
                <a:cs typeface="Merriweather"/>
                <a:sym typeface="Merriweather"/>
              </a:rPr>
              <a:t>Historia Clínica</a:t>
            </a:r>
            <a:endParaRPr/>
          </a:p>
        </p:txBody>
      </p:sp>
      <p:sp>
        <p:nvSpPr>
          <p:cNvPr id="489" name="Google Shape;489;p39"/>
          <p:cNvSpPr txBox="1"/>
          <p:nvPr/>
        </p:nvSpPr>
        <p:spPr>
          <a:xfrm>
            <a:off x="571500" y="2095500"/>
            <a:ext cx="49530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La Historia Clínica es la "Prueba Reina" en el proceso judicial.</a:t>
            </a:r>
            <a:endParaRPr/>
          </a:p>
        </p:txBody>
      </p:sp>
      <p:pic>
        <p:nvPicPr>
          <p:cNvPr id="490" name="Google Shape;490;p39"/>
          <p:cNvPicPr preferRelativeResize="0"/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rcRect/>
          <a:stretch/>
        </p:blipFill>
        <p:spPr>
          <a:xfrm>
            <a:off x="6096000" y="1478280"/>
            <a:ext cx="6096000" cy="3901440"/>
          </a:xfrm>
          <a:prstGeom prst="rect">
            <a:avLst/>
          </a:prstGeom>
          <a:noFill/>
          <a:ln>
            <a:noFill/>
          </a:ln>
        </p:spPr>
      </p:pic>
      <p:sp>
        <p:nvSpPr>
          <p:cNvPr id="491" name="Google Shape;491;p39"/>
          <p:cNvSpPr txBox="1"/>
          <p:nvPr/>
        </p:nvSpPr>
        <p:spPr>
          <a:xfrm>
            <a:off x="1333500" y="3048000"/>
            <a:ext cx="41910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Literalidad:</a:t>
            </a:r>
            <a:r>
              <a:rPr lang="en-US" sz="150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 Escribir lo que dice el paciente entre comillas "..."</a:t>
            </a:r>
            <a:endParaRPr/>
          </a:p>
        </p:txBody>
      </p:sp>
      <p:sp>
        <p:nvSpPr>
          <p:cNvPr id="492" name="Google Shape;492;p39"/>
          <p:cNvSpPr txBox="1"/>
          <p:nvPr/>
        </p:nvSpPr>
        <p:spPr>
          <a:xfrm>
            <a:off x="1333500" y="3848100"/>
            <a:ext cx="41910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Descripción:</a:t>
            </a:r>
            <a:r>
              <a:rPr lang="en-US" sz="150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 Detallar lesiones, estado emocional, ropa.</a:t>
            </a:r>
            <a:endParaRPr/>
          </a:p>
        </p:txBody>
      </p:sp>
      <p:sp>
        <p:nvSpPr>
          <p:cNvPr id="493" name="Google Shape;493;p39"/>
          <p:cNvSpPr txBox="1"/>
          <p:nvPr/>
        </p:nvSpPr>
        <p:spPr>
          <a:xfrm>
            <a:off x="1333500" y="4648200"/>
            <a:ext cx="41910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No Opiniones:</a:t>
            </a:r>
            <a:r>
              <a:rPr lang="en-US" sz="150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 Evitar juicios subjetivos ("parece mentira", "paciente manipuladora").</a:t>
            </a:r>
            <a:endParaRPr/>
          </a:p>
        </p:txBody>
      </p:sp>
      <p:sp>
        <p:nvSpPr>
          <p:cNvPr id="494" name="Google Shape;494;p39"/>
          <p:cNvSpPr txBox="1"/>
          <p:nvPr/>
        </p:nvSpPr>
        <p:spPr>
          <a:xfrm>
            <a:off x="1333500" y="5448300"/>
            <a:ext cx="41910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Legibilidad:</a:t>
            </a:r>
            <a:r>
              <a:rPr lang="en-US" sz="150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 Sin tachones ni enmendaduras (en formatos físicos).</a:t>
            </a:r>
            <a:endParaRPr/>
          </a:p>
        </p:txBody>
      </p:sp>
      <p:pic>
        <p:nvPicPr>
          <p:cNvPr id="495" name="Google Shape;495;p39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52500" y="3086100"/>
            <a:ext cx="228600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96" name="Google Shape;496;p39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52500" y="3886200"/>
            <a:ext cx="228600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97" name="Google Shape;497;p39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52500" y="4686300"/>
            <a:ext cx="228600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98" name="Google Shape;498;p39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52500" y="5486400"/>
            <a:ext cx="228600" cy="24765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2F32F9B3-8F9C-BC2C-83A5-69C6C0CE249C}"/>
              </a:ext>
            </a:extLst>
          </p:cNvPr>
          <p:cNvSpPr txBox="1"/>
          <p:nvPr/>
        </p:nvSpPr>
        <p:spPr>
          <a:xfrm>
            <a:off x="6096000" y="5379720"/>
            <a:ext cx="60960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900">
                <a:hlinkClick r:id="rId5" tooltip="https://archivodeinalbis.blogspot.com/2020/03/el-marco-legal-de-la-historia-clinica.html"/>
              </a:rPr>
              <a:t>Esta foto</a:t>
            </a:r>
            <a:r>
              <a:rPr lang="es-CO" sz="900"/>
              <a:t> de Autor desconocido está bajo licencia </a:t>
            </a:r>
            <a:r>
              <a:rPr lang="es-CO" sz="900">
                <a:hlinkClick r:id="rId7" tooltip="https://creativecommons.org/licenses/by-nc-nd/3.0/"/>
              </a:rPr>
              <a:t>CC BY-NC-ND</a:t>
            </a:r>
            <a:endParaRPr lang="es-CO" sz="90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3" name="Google Shape;503;p40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04" name="Google Shape;504;p40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3441352"/>
            <a:ext cx="3492549" cy="1921966"/>
          </a:xfrm>
          <a:prstGeom prst="rect">
            <a:avLst/>
          </a:prstGeom>
          <a:noFill/>
          <a:ln>
            <a:noFill/>
          </a:ln>
        </p:spPr>
      </p:pic>
      <p:pic>
        <p:nvPicPr>
          <p:cNvPr id="505" name="Google Shape;505;p40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49799" y="3441352"/>
            <a:ext cx="3492549" cy="1921966"/>
          </a:xfrm>
          <a:prstGeom prst="rect">
            <a:avLst/>
          </a:prstGeom>
          <a:noFill/>
          <a:ln>
            <a:noFill/>
          </a:ln>
        </p:spPr>
      </p:pic>
      <p:pic>
        <p:nvPicPr>
          <p:cNvPr id="506" name="Google Shape;506;p40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128099" y="3441352"/>
            <a:ext cx="3492549" cy="1921966"/>
          </a:xfrm>
          <a:prstGeom prst="rect">
            <a:avLst/>
          </a:prstGeom>
          <a:noFill/>
          <a:ln>
            <a:noFill/>
          </a:ln>
        </p:spPr>
      </p:pic>
      <p:sp>
        <p:nvSpPr>
          <p:cNvPr id="507" name="Google Shape;507;p40"/>
          <p:cNvSpPr txBox="1"/>
          <p:nvPr/>
        </p:nvSpPr>
        <p:spPr>
          <a:xfrm>
            <a:off x="571500" y="571500"/>
            <a:ext cx="11601450" cy="590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rgbClr val="005088"/>
                </a:solidFill>
                <a:latin typeface="Merriweather"/>
                <a:ea typeface="Merriweather"/>
                <a:cs typeface="Merriweather"/>
                <a:sym typeface="Merriweather"/>
              </a:rPr>
              <a:t>Cuidado del Talento Humano</a:t>
            </a:r>
            <a:endParaRPr/>
          </a:p>
        </p:txBody>
      </p:sp>
      <p:sp>
        <p:nvSpPr>
          <p:cNvPr id="508" name="Google Shape;508;p40"/>
          <p:cNvSpPr/>
          <p:nvPr/>
        </p:nvSpPr>
        <p:spPr>
          <a:xfrm>
            <a:off x="571500" y="1333500"/>
            <a:ext cx="11049000" cy="1905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9" name="Google Shape;509;p40"/>
          <p:cNvSpPr txBox="1"/>
          <p:nvPr/>
        </p:nvSpPr>
        <p:spPr>
          <a:xfrm>
            <a:off x="571500" y="2847082"/>
            <a:ext cx="11049000" cy="3656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64748B"/>
                </a:solidFill>
                <a:latin typeface="DM Sans"/>
                <a:ea typeface="DM Sans"/>
                <a:cs typeface="DM Sans"/>
                <a:sym typeface="DM Sans"/>
              </a:rPr>
              <a:t>Atender violencia genera impacto en el personal (Fatiga por Compasión).</a:t>
            </a:r>
            <a:endParaRPr/>
          </a:p>
        </p:txBody>
      </p:sp>
      <p:sp>
        <p:nvSpPr>
          <p:cNvPr id="510" name="Google Shape;510;p40"/>
          <p:cNvSpPr txBox="1"/>
          <p:nvPr/>
        </p:nvSpPr>
        <p:spPr>
          <a:xfrm>
            <a:off x="784223" y="3765202"/>
            <a:ext cx="3067102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>
                <a:solidFill>
                  <a:srgbClr val="003366"/>
                </a:solidFill>
                <a:latin typeface="DM Sans"/>
                <a:ea typeface="DM Sans"/>
                <a:cs typeface="DM Sans"/>
                <a:sym typeface="DM Sans"/>
              </a:rPr>
              <a:t>Reconocer Límites</a:t>
            </a:r>
            <a:endParaRPr/>
          </a:p>
        </p:txBody>
      </p:sp>
      <p:sp>
        <p:nvSpPr>
          <p:cNvPr id="511" name="Google Shape;511;p40"/>
          <p:cNvSpPr txBox="1"/>
          <p:nvPr/>
        </p:nvSpPr>
        <p:spPr>
          <a:xfrm>
            <a:off x="857250" y="4193827"/>
            <a:ext cx="2921049" cy="7313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Saber cuándo un caso nos afecta personalmente y pedir relevo si es necesario.</a:t>
            </a:r>
            <a:endParaRPr/>
          </a:p>
        </p:txBody>
      </p:sp>
      <p:sp>
        <p:nvSpPr>
          <p:cNvPr id="512" name="Google Shape;512;p40"/>
          <p:cNvSpPr txBox="1"/>
          <p:nvPr/>
        </p:nvSpPr>
        <p:spPr>
          <a:xfrm>
            <a:off x="4562523" y="3765202"/>
            <a:ext cx="3067102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>
                <a:solidFill>
                  <a:srgbClr val="003366"/>
                </a:solidFill>
                <a:latin typeface="DM Sans"/>
                <a:ea typeface="DM Sans"/>
                <a:cs typeface="DM Sans"/>
                <a:sym typeface="DM Sans"/>
              </a:rPr>
              <a:t>Debriefing</a:t>
            </a:r>
            <a:endParaRPr/>
          </a:p>
        </p:txBody>
      </p:sp>
      <p:sp>
        <p:nvSpPr>
          <p:cNvPr id="513" name="Google Shape;513;p40"/>
          <p:cNvSpPr txBox="1"/>
          <p:nvPr/>
        </p:nvSpPr>
        <p:spPr>
          <a:xfrm>
            <a:off x="4635549" y="4193827"/>
            <a:ext cx="2921049" cy="487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Espacios de equipo para hablar de los casos difíciles y descargar emociones.</a:t>
            </a:r>
            <a:endParaRPr/>
          </a:p>
        </p:txBody>
      </p:sp>
      <p:sp>
        <p:nvSpPr>
          <p:cNvPr id="514" name="Google Shape;514;p40"/>
          <p:cNvSpPr txBox="1"/>
          <p:nvPr/>
        </p:nvSpPr>
        <p:spPr>
          <a:xfrm>
            <a:off x="8340822" y="3765202"/>
            <a:ext cx="3067102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>
                <a:solidFill>
                  <a:srgbClr val="003366"/>
                </a:solidFill>
                <a:latin typeface="DM Sans"/>
                <a:ea typeface="DM Sans"/>
                <a:cs typeface="DM Sans"/>
                <a:sym typeface="DM Sans"/>
              </a:rPr>
              <a:t>Autocuidado</a:t>
            </a:r>
            <a:endParaRPr/>
          </a:p>
        </p:txBody>
      </p:sp>
      <p:sp>
        <p:nvSpPr>
          <p:cNvPr id="515" name="Google Shape;515;p40"/>
          <p:cNvSpPr txBox="1"/>
          <p:nvPr/>
        </p:nvSpPr>
        <p:spPr>
          <a:xfrm>
            <a:off x="8413849" y="4193827"/>
            <a:ext cx="2921049" cy="487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Mantener equilibrio vida/trabajo para seguir brindando atención de calidad.</a:t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0" name="Google Shape;520;p41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21" name="Google Shape;521;p41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2095500"/>
            <a:ext cx="11049000" cy="571500"/>
          </a:xfrm>
          <a:prstGeom prst="rect">
            <a:avLst/>
          </a:prstGeom>
          <a:noFill/>
          <a:ln>
            <a:noFill/>
          </a:ln>
        </p:spPr>
      </p:pic>
      <p:sp>
        <p:nvSpPr>
          <p:cNvPr id="522" name="Google Shape;522;p41"/>
          <p:cNvSpPr txBox="1"/>
          <p:nvPr/>
        </p:nvSpPr>
        <p:spPr>
          <a:xfrm>
            <a:off x="857250" y="3238500"/>
            <a:ext cx="1076325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1" u="none" strike="noStrike" cap="none">
                <a:solidFill>
                  <a:srgbClr val="005088"/>
                </a:solidFill>
                <a:latin typeface="Merriweather"/>
                <a:ea typeface="Merriweather"/>
                <a:cs typeface="Merriweather"/>
                <a:sym typeface="Merriweather"/>
              </a:rPr>
              <a:t> "El profesional de enfermería es a menudo la primera cara visible del sistema. Nuestra respuesta empática, técnica y humana es el primer paso hacia la recuperación y la justicia." </a:t>
            </a:r>
            <a:endParaRPr/>
          </a:p>
        </p:txBody>
      </p:sp>
      <p:sp>
        <p:nvSpPr>
          <p:cNvPr id="523" name="Google Shape;523;p41"/>
          <p:cNvSpPr/>
          <p:nvPr/>
        </p:nvSpPr>
        <p:spPr>
          <a:xfrm>
            <a:off x="571500" y="3238500"/>
            <a:ext cx="47625" cy="1143000"/>
          </a:xfrm>
          <a:prstGeom prst="rect">
            <a:avLst/>
          </a:prstGeom>
          <a:solidFill>
            <a:srgbClr val="11CAA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8" name="Google Shape;528;p42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29" name="Google Shape;529;p42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2398662"/>
            <a:ext cx="5238750" cy="3222724"/>
          </a:xfrm>
          <a:prstGeom prst="rect">
            <a:avLst/>
          </a:prstGeom>
          <a:noFill/>
          <a:ln>
            <a:noFill/>
          </a:ln>
        </p:spPr>
      </p:pic>
      <p:pic>
        <p:nvPicPr>
          <p:cNvPr id="530" name="Google Shape;530;p42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81750" y="2398662"/>
            <a:ext cx="5238750" cy="3222724"/>
          </a:xfrm>
          <a:prstGeom prst="rect">
            <a:avLst/>
          </a:prstGeom>
          <a:noFill/>
          <a:ln>
            <a:noFill/>
          </a:ln>
        </p:spPr>
      </p:pic>
      <p:sp>
        <p:nvSpPr>
          <p:cNvPr id="531" name="Google Shape;531;p42"/>
          <p:cNvSpPr txBox="1"/>
          <p:nvPr/>
        </p:nvSpPr>
        <p:spPr>
          <a:xfrm>
            <a:off x="571500" y="571500"/>
            <a:ext cx="11601450" cy="590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rgbClr val="005088"/>
                </a:solidFill>
                <a:latin typeface="Merriweather"/>
                <a:ea typeface="Merriweather"/>
                <a:cs typeface="Merriweather"/>
                <a:sym typeface="Merriweather"/>
              </a:rPr>
              <a:t>Referencias Bibliográficas</a:t>
            </a:r>
            <a:endParaRPr/>
          </a:p>
        </p:txBody>
      </p:sp>
      <p:sp>
        <p:nvSpPr>
          <p:cNvPr id="532" name="Google Shape;532;p42"/>
          <p:cNvSpPr/>
          <p:nvPr/>
        </p:nvSpPr>
        <p:spPr>
          <a:xfrm>
            <a:off x="571500" y="1333500"/>
            <a:ext cx="11049000" cy="1905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3" name="Google Shape;533;p42"/>
          <p:cNvSpPr txBox="1"/>
          <p:nvPr/>
        </p:nvSpPr>
        <p:spPr>
          <a:xfrm>
            <a:off x="1323975" y="2911107"/>
            <a:ext cx="57150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•</a:t>
            </a:r>
            <a:endParaRPr/>
          </a:p>
        </p:txBody>
      </p:sp>
      <p:sp>
        <p:nvSpPr>
          <p:cNvPr id="534" name="Google Shape;534;p42"/>
          <p:cNvSpPr txBox="1"/>
          <p:nvPr/>
        </p:nvSpPr>
        <p:spPr>
          <a:xfrm>
            <a:off x="1381125" y="2913012"/>
            <a:ext cx="4048125" cy="12189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715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Congreso de la República de Colombia. (2014). </a:t>
            </a:r>
            <a:r>
              <a:rPr lang="en-US" sz="1200" b="0" i="1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Ley 1719 de 2014: Por la cual se modifican algunos artículos de las leyes 599 de 2000, 906 de 2004 y se adoptan medidas para garantizar el acceso a la justicia de las víctimas de violencia sexual</a:t>
            </a:r>
            <a:r>
              <a:rPr lang="en-US" sz="120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. Bogotá, D.C.</a:t>
            </a:r>
            <a:endParaRPr/>
          </a:p>
        </p:txBody>
      </p:sp>
      <p:sp>
        <p:nvSpPr>
          <p:cNvPr id="535" name="Google Shape;535;p42"/>
          <p:cNvSpPr txBox="1"/>
          <p:nvPr/>
        </p:nvSpPr>
        <p:spPr>
          <a:xfrm>
            <a:off x="1323975" y="4130010"/>
            <a:ext cx="57150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•</a:t>
            </a:r>
            <a:endParaRPr/>
          </a:p>
        </p:txBody>
      </p:sp>
      <p:sp>
        <p:nvSpPr>
          <p:cNvPr id="536" name="Google Shape;536;p42"/>
          <p:cNvSpPr txBox="1"/>
          <p:nvPr/>
        </p:nvSpPr>
        <p:spPr>
          <a:xfrm>
            <a:off x="1381125" y="4280593"/>
            <a:ext cx="4048125" cy="9751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715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 err="1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Ministerio</a:t>
            </a:r>
            <a:r>
              <a:rPr lang="en-US" sz="1200" b="0" i="0" u="none" strike="noStrike" cap="none" dirty="0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 de </a:t>
            </a:r>
            <a:r>
              <a:rPr lang="en-US" sz="1200" b="0" i="0" u="none" strike="noStrike" cap="none" dirty="0" err="1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Salud</a:t>
            </a:r>
            <a:r>
              <a:rPr lang="en-US" sz="1200" b="0" i="0" u="none" strike="noStrike" cap="none" dirty="0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 y </a:t>
            </a:r>
            <a:r>
              <a:rPr lang="en-US" sz="1200" b="0" i="0" u="none" strike="noStrike" cap="none" dirty="0" err="1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Protección</a:t>
            </a:r>
            <a:r>
              <a:rPr lang="en-US" sz="1200" b="0" i="0" u="none" strike="noStrike" cap="none" dirty="0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 Social. (2012). </a:t>
            </a:r>
            <a:r>
              <a:rPr lang="en-US" sz="1200" b="0" i="1" u="none" strike="noStrike" cap="none" dirty="0" err="1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Resolución</a:t>
            </a:r>
            <a:r>
              <a:rPr lang="en-US" sz="1200" b="0" i="1" u="none" strike="noStrike" cap="none" dirty="0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 0459 de 2012: Por la </a:t>
            </a:r>
            <a:r>
              <a:rPr lang="en-US" sz="1200" b="0" i="1" u="none" strike="noStrike" cap="none" dirty="0" err="1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cual</a:t>
            </a:r>
            <a:r>
              <a:rPr lang="en-US" sz="1200" b="0" i="1" u="none" strike="noStrike" cap="none" dirty="0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 se </a:t>
            </a:r>
            <a:r>
              <a:rPr lang="en-US" sz="1200" b="0" i="1" u="none" strike="noStrike" cap="none" dirty="0" err="1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adopta</a:t>
            </a:r>
            <a:r>
              <a:rPr lang="en-US" sz="1200" b="0" i="1" u="none" strike="noStrike" cap="none" dirty="0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sz="1200" b="0" i="1" u="none" strike="noStrike" cap="none" dirty="0" err="1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el</a:t>
            </a:r>
            <a:r>
              <a:rPr lang="en-US" sz="1200" b="0" i="1" u="none" strike="noStrike" cap="none" dirty="0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sz="1200" b="0" i="1" u="none" strike="noStrike" cap="none" dirty="0" err="1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protocolo</a:t>
            </a:r>
            <a:r>
              <a:rPr lang="en-US" sz="1200" b="0" i="1" u="none" strike="noStrike" cap="none" dirty="0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 y </a:t>
            </a:r>
            <a:r>
              <a:rPr lang="en-US" sz="1200" b="0" i="1" u="none" strike="noStrike" cap="none" dirty="0" err="1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el</a:t>
            </a:r>
            <a:r>
              <a:rPr lang="en-US" sz="1200" b="0" i="1" u="none" strike="noStrike" cap="none" dirty="0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sz="1200" b="0" i="1" u="none" strike="noStrike" cap="none" dirty="0" err="1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modelo</a:t>
            </a:r>
            <a:r>
              <a:rPr lang="en-US" sz="1200" b="0" i="1" u="none" strike="noStrike" cap="none" dirty="0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 de </a:t>
            </a:r>
            <a:r>
              <a:rPr lang="en-US" sz="1200" b="0" i="1" u="none" strike="noStrike" cap="none" dirty="0" err="1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atención</a:t>
            </a:r>
            <a:r>
              <a:rPr lang="en-US" sz="1200" b="0" i="1" u="none" strike="noStrike" cap="none" dirty="0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 integral </a:t>
            </a:r>
            <a:r>
              <a:rPr lang="en-US" sz="1200" b="0" i="1" u="none" strike="noStrike" cap="none" dirty="0" err="1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en</a:t>
            </a:r>
            <a:r>
              <a:rPr lang="en-US" sz="1200" b="0" i="1" u="none" strike="noStrike" cap="none" dirty="0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sz="1200" b="0" i="1" u="none" strike="noStrike" cap="none" dirty="0" err="1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salud</a:t>
            </a:r>
            <a:r>
              <a:rPr lang="en-US" sz="1200" b="0" i="1" u="none" strike="noStrike" cap="none" dirty="0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 para </a:t>
            </a:r>
            <a:r>
              <a:rPr lang="en-US" sz="1200" b="0" i="1" u="none" strike="noStrike" cap="none" dirty="0" err="1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víctimas</a:t>
            </a:r>
            <a:r>
              <a:rPr lang="en-US" sz="1200" b="0" i="1" u="none" strike="noStrike" cap="none" dirty="0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 de </a:t>
            </a:r>
            <a:r>
              <a:rPr lang="en-US" sz="1200" b="0" i="1" u="none" strike="noStrike" cap="none" dirty="0" err="1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violencia</a:t>
            </a:r>
            <a:r>
              <a:rPr lang="en-US" sz="1200" b="0" i="1" u="none" strike="noStrike" cap="none" dirty="0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 sexual</a:t>
            </a:r>
            <a:r>
              <a:rPr lang="en-US" sz="1200" b="0" i="0" u="none" strike="noStrike" cap="none" dirty="0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. Bogotá, D.C.</a:t>
            </a:r>
            <a:endParaRPr dirty="0"/>
          </a:p>
        </p:txBody>
      </p:sp>
      <p:sp>
        <p:nvSpPr>
          <p:cNvPr id="537" name="Google Shape;537;p42"/>
          <p:cNvSpPr txBox="1"/>
          <p:nvPr/>
        </p:nvSpPr>
        <p:spPr>
          <a:xfrm>
            <a:off x="7134225" y="2911107"/>
            <a:ext cx="57150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•</a:t>
            </a:r>
            <a:endParaRPr/>
          </a:p>
        </p:txBody>
      </p:sp>
      <p:sp>
        <p:nvSpPr>
          <p:cNvPr id="538" name="Google Shape;538;p42"/>
          <p:cNvSpPr txBox="1"/>
          <p:nvPr/>
        </p:nvSpPr>
        <p:spPr>
          <a:xfrm>
            <a:off x="7191375" y="2913012"/>
            <a:ext cx="4048125" cy="12189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715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Organización Mundial de la Salud (OMS). (2013). </a:t>
            </a:r>
            <a:r>
              <a:rPr lang="en-US" sz="1200" b="0" i="1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Estimaciones mundiales y regionales de la violencia contra la mujer: prevalencia y efectos de la violencia conyugal y de la violencia sexual no conyugal en la salud</a:t>
            </a:r>
            <a:r>
              <a:rPr lang="en-US" sz="120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. Ginebra: OMS.</a:t>
            </a:r>
            <a:endParaRPr/>
          </a:p>
        </p:txBody>
      </p:sp>
      <p:sp>
        <p:nvSpPr>
          <p:cNvPr id="539" name="Google Shape;539;p42"/>
          <p:cNvSpPr txBox="1"/>
          <p:nvPr/>
        </p:nvSpPr>
        <p:spPr>
          <a:xfrm>
            <a:off x="7134225" y="4130010"/>
            <a:ext cx="57150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•</a:t>
            </a:r>
            <a:endParaRPr/>
          </a:p>
        </p:txBody>
      </p:sp>
      <p:sp>
        <p:nvSpPr>
          <p:cNvPr id="540" name="Google Shape;540;p42"/>
          <p:cNvSpPr txBox="1"/>
          <p:nvPr/>
        </p:nvSpPr>
        <p:spPr>
          <a:xfrm>
            <a:off x="7191375" y="4280593"/>
            <a:ext cx="4048125" cy="7313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715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 err="1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Organización</a:t>
            </a:r>
            <a:r>
              <a:rPr lang="en-US" sz="1200" b="0" i="0" u="none" strike="noStrike" cap="none" dirty="0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sz="1200" b="0" i="0" u="none" strike="noStrike" cap="none" dirty="0" err="1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Panamericana</a:t>
            </a:r>
            <a:r>
              <a:rPr lang="en-US" sz="1200" b="0" i="0" u="none" strike="noStrike" cap="none" dirty="0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 de la </a:t>
            </a:r>
            <a:r>
              <a:rPr lang="en-US" sz="1200" b="0" i="0" u="none" strike="noStrike" cap="none" dirty="0" err="1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Salud</a:t>
            </a:r>
            <a:r>
              <a:rPr lang="en-US" sz="1200" b="0" i="0" u="none" strike="noStrike" cap="none" dirty="0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 (OPS). (2012). </a:t>
            </a:r>
            <a:r>
              <a:rPr lang="en-US" sz="1200" b="0" i="1" u="none" strike="noStrike" cap="none" dirty="0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Primera </a:t>
            </a:r>
            <a:r>
              <a:rPr lang="en-US" sz="1200" b="0" i="1" u="none" strike="noStrike" cap="none" dirty="0" err="1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ayuda</a:t>
            </a:r>
            <a:r>
              <a:rPr lang="en-US" sz="1200" b="0" i="1" u="none" strike="noStrike" cap="none" dirty="0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sz="1200" b="0" i="1" u="none" strike="noStrike" cap="none" dirty="0" err="1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psicológica</a:t>
            </a:r>
            <a:r>
              <a:rPr lang="en-US" sz="1200" b="0" i="1" u="none" strike="noStrike" cap="none" dirty="0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: </a:t>
            </a:r>
            <a:r>
              <a:rPr lang="en-US" sz="1200" b="0" i="1" u="none" strike="noStrike" cap="none" dirty="0" err="1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Guía</a:t>
            </a:r>
            <a:r>
              <a:rPr lang="en-US" sz="1200" b="0" i="1" u="none" strike="noStrike" cap="none" dirty="0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 para </a:t>
            </a:r>
            <a:r>
              <a:rPr lang="en-US" sz="1200" b="0" i="1" u="none" strike="noStrike" cap="none" dirty="0" err="1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trabajadores</a:t>
            </a:r>
            <a:r>
              <a:rPr lang="en-US" sz="1200" b="0" i="1" u="none" strike="noStrike" cap="none" dirty="0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 de campo</a:t>
            </a:r>
            <a:r>
              <a:rPr lang="en-US" sz="1200" b="0" i="0" u="none" strike="noStrike" cap="none" dirty="0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. Washington, D.C.: OPS.</a:t>
            </a:r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Google Shape;127;p16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16"/>
          <p:cNvSpPr txBox="1"/>
          <p:nvPr/>
        </p:nvSpPr>
        <p:spPr>
          <a:xfrm>
            <a:off x="571500" y="571500"/>
            <a:ext cx="11601450" cy="590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rgbClr val="005088"/>
                </a:solidFill>
                <a:latin typeface="Merriweather"/>
                <a:ea typeface="Merriweather"/>
                <a:cs typeface="Merriweather"/>
                <a:sym typeface="Merriweather"/>
              </a:rPr>
              <a:t>Concepto de Violencia Sexual (OMS)</a:t>
            </a:r>
            <a:endParaRPr/>
          </a:p>
        </p:txBody>
      </p:sp>
      <p:sp>
        <p:nvSpPr>
          <p:cNvPr id="129" name="Google Shape;129;p16"/>
          <p:cNvSpPr/>
          <p:nvPr/>
        </p:nvSpPr>
        <p:spPr>
          <a:xfrm>
            <a:off x="571500" y="1333500"/>
            <a:ext cx="11049000" cy="1905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p16"/>
          <p:cNvSpPr txBox="1"/>
          <p:nvPr/>
        </p:nvSpPr>
        <p:spPr>
          <a:xfrm>
            <a:off x="857250" y="2524125"/>
            <a:ext cx="10763250" cy="22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1" u="none" strike="noStrike" cap="none">
                <a:solidFill>
                  <a:srgbClr val="005088"/>
                </a:solidFill>
                <a:latin typeface="Merriweather"/>
                <a:ea typeface="Merriweather"/>
                <a:cs typeface="Merriweather"/>
                <a:sym typeface="Merriweather"/>
              </a:rPr>
              <a:t> "Todo acto sexual, la tentativa de consumar un acto sexual, los comentarios o insinuaciones sexuales no deseados, o las acciones para comercializar o utilizar de cualquier otro modo la sexualidad de una persona mediante coacción por otra persona, independientemente de la relación de esta con la víctima, en cualquier ámbito, incluidos el hogar y el lugar de trabajo." </a:t>
            </a:r>
            <a:endParaRPr/>
          </a:p>
        </p:txBody>
      </p:sp>
      <p:sp>
        <p:nvSpPr>
          <p:cNvPr id="131" name="Google Shape;131;p16"/>
          <p:cNvSpPr/>
          <p:nvPr/>
        </p:nvSpPr>
        <p:spPr>
          <a:xfrm>
            <a:off x="571500" y="2524125"/>
            <a:ext cx="47625" cy="2286000"/>
          </a:xfrm>
          <a:prstGeom prst="rect">
            <a:avLst/>
          </a:prstGeom>
          <a:solidFill>
            <a:srgbClr val="11CAA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16"/>
          <p:cNvSpPr txBox="1"/>
          <p:nvPr/>
        </p:nvSpPr>
        <p:spPr>
          <a:xfrm>
            <a:off x="571500" y="5381625"/>
            <a:ext cx="110490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— Organización Mundial de la Salud</a:t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5" name="Google Shape;545;p43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46" name="Google Shape;546;p43"/>
          <p:cNvSpPr txBox="1"/>
          <p:nvPr/>
        </p:nvSpPr>
        <p:spPr>
          <a:xfrm>
            <a:off x="571500" y="300335"/>
            <a:ext cx="11601450" cy="590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rgbClr val="005088"/>
                </a:solidFill>
                <a:latin typeface="Merriweather"/>
                <a:ea typeface="Merriweather"/>
                <a:cs typeface="Merriweather"/>
                <a:sym typeface="Merriweather"/>
              </a:rPr>
              <a:t>Image Sources</a:t>
            </a:r>
            <a:endParaRPr/>
          </a:p>
        </p:txBody>
      </p:sp>
      <p:sp>
        <p:nvSpPr>
          <p:cNvPr id="547" name="Google Shape;547;p43"/>
          <p:cNvSpPr/>
          <p:nvPr/>
        </p:nvSpPr>
        <p:spPr>
          <a:xfrm>
            <a:off x="571500" y="1062335"/>
            <a:ext cx="11049000" cy="1905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8" name="Google Shape;548;p43"/>
          <p:cNvSpPr/>
          <p:nvPr/>
        </p:nvSpPr>
        <p:spPr>
          <a:xfrm>
            <a:off x="571500" y="1462385"/>
            <a:ext cx="11049000" cy="784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9" name="Google Shape;549;p43"/>
          <p:cNvSpPr/>
          <p:nvPr/>
        </p:nvSpPr>
        <p:spPr>
          <a:xfrm>
            <a:off x="571500" y="2247155"/>
            <a:ext cx="11049000" cy="784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0" name="Google Shape;550;p43"/>
          <p:cNvSpPr/>
          <p:nvPr/>
        </p:nvSpPr>
        <p:spPr>
          <a:xfrm>
            <a:off x="571500" y="3031926"/>
            <a:ext cx="11049000" cy="9828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1" name="Google Shape;551;p43"/>
          <p:cNvSpPr/>
          <p:nvPr/>
        </p:nvSpPr>
        <p:spPr>
          <a:xfrm>
            <a:off x="571500" y="4014787"/>
            <a:ext cx="11049000" cy="9828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2" name="Google Shape;552;p43"/>
          <p:cNvSpPr/>
          <p:nvPr/>
        </p:nvSpPr>
        <p:spPr>
          <a:xfrm>
            <a:off x="571500" y="4997648"/>
            <a:ext cx="11049000" cy="784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3" name="Google Shape;553;p43"/>
          <p:cNvSpPr/>
          <p:nvPr/>
        </p:nvSpPr>
        <p:spPr>
          <a:xfrm>
            <a:off x="571500" y="2237630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4" name="Google Shape;554;p43"/>
          <p:cNvSpPr/>
          <p:nvPr/>
        </p:nvSpPr>
        <p:spPr>
          <a:xfrm>
            <a:off x="571500" y="2237630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5" name="Google Shape;555;p43"/>
          <p:cNvSpPr/>
          <p:nvPr/>
        </p:nvSpPr>
        <p:spPr>
          <a:xfrm>
            <a:off x="571500" y="3022401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6" name="Google Shape;556;p43"/>
          <p:cNvSpPr/>
          <p:nvPr/>
        </p:nvSpPr>
        <p:spPr>
          <a:xfrm>
            <a:off x="571500" y="3022401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7" name="Google Shape;557;p43"/>
          <p:cNvSpPr/>
          <p:nvPr/>
        </p:nvSpPr>
        <p:spPr>
          <a:xfrm>
            <a:off x="571500" y="4005262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8" name="Google Shape;558;p43"/>
          <p:cNvSpPr/>
          <p:nvPr/>
        </p:nvSpPr>
        <p:spPr>
          <a:xfrm>
            <a:off x="571500" y="4005262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9" name="Google Shape;559;p43"/>
          <p:cNvSpPr/>
          <p:nvPr/>
        </p:nvSpPr>
        <p:spPr>
          <a:xfrm>
            <a:off x="571500" y="4988123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0" name="Google Shape;560;p43"/>
          <p:cNvSpPr/>
          <p:nvPr/>
        </p:nvSpPr>
        <p:spPr>
          <a:xfrm>
            <a:off x="571500" y="4988123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1" name="Google Shape;561;p43"/>
          <p:cNvSpPr/>
          <p:nvPr/>
        </p:nvSpPr>
        <p:spPr>
          <a:xfrm>
            <a:off x="571500" y="5772894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2" name="Google Shape;562;p43"/>
          <p:cNvSpPr/>
          <p:nvPr/>
        </p:nvSpPr>
        <p:spPr>
          <a:xfrm>
            <a:off x="571500" y="5772894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63" name="Google Shape;563;p43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1611808"/>
            <a:ext cx="857250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564" name="Google Shape;564;p43"/>
          <p:cNvSpPr txBox="1"/>
          <p:nvPr/>
        </p:nvSpPr>
        <p:spPr>
          <a:xfrm>
            <a:off x="1666875" y="1605260"/>
            <a:ext cx="9953625" cy="198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https://www.nursingworld.org/globalassets/practiceandpolicy/workforce/what-is-nursing/largeimage-anais-42.jpg</a:t>
            </a:r>
            <a:endParaRPr/>
          </a:p>
        </p:txBody>
      </p:sp>
      <p:sp>
        <p:nvSpPr>
          <p:cNvPr id="565" name="Google Shape;565;p43"/>
          <p:cNvSpPr txBox="1"/>
          <p:nvPr/>
        </p:nvSpPr>
        <p:spPr>
          <a:xfrm>
            <a:off x="1666875" y="1850975"/>
            <a:ext cx="9953625" cy="243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Source: </a:t>
            </a:r>
            <a:r>
              <a:rPr lang="en-US" sz="1200" b="0" i="0" u="none" strike="noStrike" cap="none">
                <a:solidFill>
                  <a:srgbClr val="4F46E5"/>
                </a:solidFill>
                <a:latin typeface="DM Sans"/>
                <a:ea typeface="DM Sans"/>
                <a:cs typeface="DM Sans"/>
                <a:sym typeface="DM Sans"/>
              </a:rPr>
              <a:t>www.nursingworld.org</a:t>
            </a:r>
            <a:endParaRPr/>
          </a:p>
        </p:txBody>
      </p:sp>
      <p:pic>
        <p:nvPicPr>
          <p:cNvPr id="566" name="Google Shape;566;p43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71500" y="2396579"/>
            <a:ext cx="857250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567" name="Google Shape;567;p43"/>
          <p:cNvSpPr txBox="1"/>
          <p:nvPr/>
        </p:nvSpPr>
        <p:spPr>
          <a:xfrm>
            <a:off x="1666875" y="2390030"/>
            <a:ext cx="9953625" cy="198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https://epidemiology.sph.brown.edu/sites/default/files/styles/ultrawide_med/public/2022-02/Epi-Banner-%285%29.png?h=d7eb4b63&amp;itok=OzdUON2V</a:t>
            </a:r>
            <a:endParaRPr/>
          </a:p>
        </p:txBody>
      </p:sp>
      <p:sp>
        <p:nvSpPr>
          <p:cNvPr id="568" name="Google Shape;568;p43"/>
          <p:cNvSpPr txBox="1"/>
          <p:nvPr/>
        </p:nvSpPr>
        <p:spPr>
          <a:xfrm>
            <a:off x="1666875" y="2635746"/>
            <a:ext cx="9953625" cy="243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Source: </a:t>
            </a:r>
            <a:r>
              <a:rPr lang="en-US" sz="1200" b="0" i="0" u="none" strike="noStrike" cap="none">
                <a:solidFill>
                  <a:srgbClr val="4F46E5"/>
                </a:solidFill>
                <a:latin typeface="DM Sans"/>
                <a:ea typeface="DM Sans"/>
                <a:cs typeface="DM Sans"/>
                <a:sym typeface="DM Sans"/>
              </a:rPr>
              <a:t>epidemiology.sph.brown.edu</a:t>
            </a:r>
            <a:endParaRPr/>
          </a:p>
        </p:txBody>
      </p:sp>
      <p:pic>
        <p:nvPicPr>
          <p:cNvPr id="569" name="Google Shape;569;p43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71500" y="3280469"/>
            <a:ext cx="857250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570" name="Google Shape;570;p43"/>
          <p:cNvSpPr txBox="1"/>
          <p:nvPr/>
        </p:nvSpPr>
        <p:spPr>
          <a:xfrm>
            <a:off x="1666875" y="3174801"/>
            <a:ext cx="9953625" cy="396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https://static.vecteezy.com/system/resources/previews/022/330/240/non_2x/woman-watering-plant-inside-abstract-head-support-for-people-in-learning-flowers-and-plants-grow-from-head-concept-of-mind-growth-psychology-education-creativity-psychotherapy-and-mental-health-vector.jpg</a:t>
            </a:r>
            <a:endParaRPr/>
          </a:p>
        </p:txBody>
      </p:sp>
      <p:sp>
        <p:nvSpPr>
          <p:cNvPr id="571" name="Google Shape;571;p43"/>
          <p:cNvSpPr txBox="1"/>
          <p:nvPr/>
        </p:nvSpPr>
        <p:spPr>
          <a:xfrm>
            <a:off x="1666875" y="3618607"/>
            <a:ext cx="9953625" cy="243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Source: </a:t>
            </a:r>
            <a:r>
              <a:rPr lang="en-US" sz="1200" b="0" i="0" u="none" strike="noStrike" cap="none">
                <a:solidFill>
                  <a:srgbClr val="4F46E5"/>
                </a:solidFill>
                <a:latin typeface="DM Sans"/>
                <a:ea typeface="DM Sans"/>
                <a:cs typeface="DM Sans"/>
                <a:sym typeface="DM Sans"/>
              </a:rPr>
              <a:t>www.vecteezy.com</a:t>
            </a:r>
            <a:endParaRPr/>
          </a:p>
        </p:txBody>
      </p:sp>
      <p:pic>
        <p:nvPicPr>
          <p:cNvPr id="572" name="Google Shape;572;p43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71500" y="4263330"/>
            <a:ext cx="857250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573" name="Google Shape;573;p43"/>
          <p:cNvSpPr txBox="1"/>
          <p:nvPr/>
        </p:nvSpPr>
        <p:spPr>
          <a:xfrm>
            <a:off x="1666875" y="4157662"/>
            <a:ext cx="9953625" cy="396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https://static.vecteezy.com/system/resources/previews/040/690/648/non_2x/sphere-shield-with-hexagon-pattern-on-blue-background-abstract-protection-sphere-shield-glowing-bubble-shield-in-the-form-of-a-force-energy-field-protection-and-safety-concept-illustration-vector.jpg</a:t>
            </a:r>
            <a:endParaRPr/>
          </a:p>
        </p:txBody>
      </p:sp>
      <p:sp>
        <p:nvSpPr>
          <p:cNvPr id="574" name="Google Shape;574;p43"/>
          <p:cNvSpPr txBox="1"/>
          <p:nvPr/>
        </p:nvSpPr>
        <p:spPr>
          <a:xfrm>
            <a:off x="1666875" y="4601467"/>
            <a:ext cx="9953625" cy="243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Source: </a:t>
            </a:r>
            <a:r>
              <a:rPr lang="en-US" sz="1200" b="0" i="0" u="none" strike="noStrike" cap="none">
                <a:solidFill>
                  <a:srgbClr val="4F46E5"/>
                </a:solidFill>
                <a:latin typeface="DM Sans"/>
                <a:ea typeface="DM Sans"/>
                <a:cs typeface="DM Sans"/>
                <a:sym typeface="DM Sans"/>
              </a:rPr>
              <a:t>www.vecteezy.com</a:t>
            </a:r>
            <a:endParaRPr/>
          </a:p>
        </p:txBody>
      </p:sp>
      <p:pic>
        <p:nvPicPr>
          <p:cNvPr id="575" name="Google Shape;575;p43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71500" y="5147071"/>
            <a:ext cx="857250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576" name="Google Shape;576;p43"/>
          <p:cNvSpPr txBox="1"/>
          <p:nvPr/>
        </p:nvSpPr>
        <p:spPr>
          <a:xfrm>
            <a:off x="1666875" y="5140523"/>
            <a:ext cx="9953625" cy="198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https://cdn11.bigcommerce.com/s-10c6f/products/49948/images/75816/WS281104__07266.1596661983.1280.1280.jpg?c=2</a:t>
            </a:r>
            <a:endParaRPr/>
          </a:p>
        </p:txBody>
      </p:sp>
      <p:sp>
        <p:nvSpPr>
          <p:cNvPr id="577" name="Google Shape;577;p43"/>
          <p:cNvSpPr txBox="1"/>
          <p:nvPr/>
        </p:nvSpPr>
        <p:spPr>
          <a:xfrm>
            <a:off x="1666875" y="5386238"/>
            <a:ext cx="9953625" cy="243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Source: </a:t>
            </a:r>
            <a:r>
              <a:rPr lang="en-US" sz="1200" b="0" i="0" u="none" strike="noStrike" cap="none">
                <a:solidFill>
                  <a:srgbClr val="4F46E5"/>
                </a:solidFill>
                <a:latin typeface="DM Sans"/>
                <a:ea typeface="DM Sans"/>
                <a:cs typeface="DM Sans"/>
                <a:sym typeface="DM Sans"/>
              </a:rPr>
              <a:t>www.creativesafetysupply.com</a:t>
            </a:r>
            <a:endParaRPr/>
          </a:p>
        </p:txBody>
      </p:sp>
      <p:pic>
        <p:nvPicPr>
          <p:cNvPr id="578" name="Google Shape;578;p43" descr="image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571500" y="5931842"/>
            <a:ext cx="857250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579" name="Google Shape;579;p43"/>
          <p:cNvSpPr txBox="1"/>
          <p:nvPr/>
        </p:nvSpPr>
        <p:spPr>
          <a:xfrm>
            <a:off x="1666875" y="5925294"/>
            <a:ext cx="9953625" cy="198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https://llu.edu/sites/llu.edu/files/images/emergency-09.jpg</a:t>
            </a:r>
            <a:endParaRPr/>
          </a:p>
        </p:txBody>
      </p:sp>
      <p:sp>
        <p:nvSpPr>
          <p:cNvPr id="580" name="Google Shape;580;p43"/>
          <p:cNvSpPr txBox="1"/>
          <p:nvPr/>
        </p:nvSpPr>
        <p:spPr>
          <a:xfrm>
            <a:off x="1666875" y="6171009"/>
            <a:ext cx="9953625" cy="243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Source: </a:t>
            </a:r>
            <a:r>
              <a:rPr lang="en-US" sz="1200" b="0" i="0" u="none" strike="noStrike" cap="none">
                <a:solidFill>
                  <a:srgbClr val="4F46E5"/>
                </a:solidFill>
                <a:latin typeface="DM Sans"/>
                <a:ea typeface="DM Sans"/>
                <a:cs typeface="DM Sans"/>
                <a:sym typeface="DM Sans"/>
              </a:rPr>
              <a:t>llu.edu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Google Shape;137;p17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17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2706141"/>
            <a:ext cx="3492549" cy="260776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17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49799" y="2706141"/>
            <a:ext cx="3492549" cy="260776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17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128099" y="2706141"/>
            <a:ext cx="3492549" cy="2607766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17"/>
          <p:cNvSpPr txBox="1"/>
          <p:nvPr/>
        </p:nvSpPr>
        <p:spPr>
          <a:xfrm>
            <a:off x="571500" y="571500"/>
            <a:ext cx="11601450" cy="590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rgbClr val="005088"/>
                </a:solidFill>
                <a:latin typeface="Merriweather"/>
                <a:ea typeface="Merriweather"/>
                <a:cs typeface="Merriweather"/>
                <a:sym typeface="Merriweather"/>
              </a:rPr>
              <a:t>Tipologías de la Violencia Sexual</a:t>
            </a:r>
            <a:endParaRPr/>
          </a:p>
        </p:txBody>
      </p:sp>
      <p:sp>
        <p:nvSpPr>
          <p:cNvPr id="142" name="Google Shape;142;p17"/>
          <p:cNvSpPr/>
          <p:nvPr/>
        </p:nvSpPr>
        <p:spPr>
          <a:xfrm>
            <a:off x="571500" y="1333500"/>
            <a:ext cx="11049000" cy="1905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17"/>
          <p:cNvSpPr txBox="1"/>
          <p:nvPr/>
        </p:nvSpPr>
        <p:spPr>
          <a:xfrm>
            <a:off x="784223" y="3715791"/>
            <a:ext cx="3067102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>
                <a:solidFill>
                  <a:srgbClr val="003366"/>
                </a:solidFill>
                <a:latin typeface="DM Sans"/>
                <a:ea typeface="DM Sans"/>
                <a:cs typeface="DM Sans"/>
                <a:sym typeface="DM Sans"/>
              </a:rPr>
              <a:t>Abuso Sexual</a:t>
            </a:r>
            <a:endParaRPr/>
          </a:p>
        </p:txBody>
      </p:sp>
      <p:sp>
        <p:nvSpPr>
          <p:cNvPr id="144" name="Google Shape;144;p17"/>
          <p:cNvSpPr txBox="1"/>
          <p:nvPr/>
        </p:nvSpPr>
        <p:spPr>
          <a:xfrm>
            <a:off x="857250" y="4144416"/>
            <a:ext cx="2921049" cy="7313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Acceso carnal o actos sexuales diversos sin consentimiento. Incluye la incapacidad de resistir.</a:t>
            </a:r>
            <a:endParaRPr/>
          </a:p>
        </p:txBody>
      </p:sp>
      <p:sp>
        <p:nvSpPr>
          <p:cNvPr id="145" name="Google Shape;145;p17"/>
          <p:cNvSpPr txBox="1"/>
          <p:nvPr/>
        </p:nvSpPr>
        <p:spPr>
          <a:xfrm>
            <a:off x="4562523" y="3715791"/>
            <a:ext cx="3067102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>
                <a:solidFill>
                  <a:srgbClr val="003366"/>
                </a:solidFill>
                <a:latin typeface="DM Sans"/>
                <a:ea typeface="DM Sans"/>
                <a:cs typeface="DM Sans"/>
                <a:sym typeface="DM Sans"/>
              </a:rPr>
              <a:t>Explotación Sexual</a:t>
            </a:r>
            <a:endParaRPr/>
          </a:p>
        </p:txBody>
      </p:sp>
      <p:sp>
        <p:nvSpPr>
          <p:cNvPr id="146" name="Google Shape;146;p17"/>
          <p:cNvSpPr txBox="1"/>
          <p:nvPr/>
        </p:nvSpPr>
        <p:spPr>
          <a:xfrm>
            <a:off x="4635549" y="4144416"/>
            <a:ext cx="2921049" cy="7313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Abuso de una posición de vulnerabilidad o confianza para propósitos sexuales a cambio de bienes/dinero.</a:t>
            </a:r>
            <a:endParaRPr/>
          </a:p>
        </p:txBody>
      </p:sp>
      <p:sp>
        <p:nvSpPr>
          <p:cNvPr id="147" name="Google Shape;147;p17"/>
          <p:cNvSpPr txBox="1"/>
          <p:nvPr/>
        </p:nvSpPr>
        <p:spPr>
          <a:xfrm>
            <a:off x="8340822" y="3715791"/>
            <a:ext cx="3067102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>
                <a:solidFill>
                  <a:srgbClr val="003366"/>
                </a:solidFill>
                <a:latin typeface="DM Sans"/>
                <a:ea typeface="DM Sans"/>
                <a:cs typeface="DM Sans"/>
                <a:sym typeface="DM Sans"/>
              </a:rPr>
              <a:t>Acoso Sexual</a:t>
            </a:r>
            <a:endParaRPr/>
          </a:p>
        </p:txBody>
      </p:sp>
      <p:sp>
        <p:nvSpPr>
          <p:cNvPr id="148" name="Google Shape;148;p17"/>
          <p:cNvSpPr txBox="1"/>
          <p:nvPr/>
        </p:nvSpPr>
        <p:spPr>
          <a:xfrm>
            <a:off x="8413849" y="4144416"/>
            <a:ext cx="2921049" cy="7313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Conductas físicas o verbales de naturaleza sexual no deseadas que crean un entorno hostil.</a:t>
            </a:r>
            <a:endParaRPr/>
          </a:p>
        </p:txBody>
      </p:sp>
      <p:pic>
        <p:nvPicPr>
          <p:cNvPr id="149" name="Google Shape;149;p17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127200" y="3077616"/>
            <a:ext cx="381000" cy="38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17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857875" y="3077616"/>
            <a:ext cx="476250" cy="38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17" descr="image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9636174" y="3077616"/>
            <a:ext cx="476250" cy="381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Google Shape;156;p18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18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2909887"/>
            <a:ext cx="5238750" cy="2200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18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81750" y="2909887"/>
            <a:ext cx="5238750" cy="2200275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18"/>
          <p:cNvSpPr txBox="1"/>
          <p:nvPr/>
        </p:nvSpPr>
        <p:spPr>
          <a:xfrm>
            <a:off x="571500" y="571500"/>
            <a:ext cx="11601450" cy="590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rgbClr val="005088"/>
                </a:solidFill>
                <a:latin typeface="Merriweather"/>
                <a:ea typeface="Merriweather"/>
                <a:cs typeface="Merriweather"/>
                <a:sym typeface="Merriweather"/>
              </a:rPr>
              <a:t>Determinantes Sociales y Riesgo</a:t>
            </a:r>
            <a:endParaRPr/>
          </a:p>
        </p:txBody>
      </p:sp>
      <p:sp>
        <p:nvSpPr>
          <p:cNvPr id="160" name="Google Shape;160;p18"/>
          <p:cNvSpPr/>
          <p:nvPr/>
        </p:nvSpPr>
        <p:spPr>
          <a:xfrm>
            <a:off x="571500" y="1333500"/>
            <a:ext cx="11049000" cy="1905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p18"/>
          <p:cNvSpPr txBox="1"/>
          <p:nvPr/>
        </p:nvSpPr>
        <p:spPr>
          <a:xfrm>
            <a:off x="1000125" y="3290887"/>
            <a:ext cx="4650581" cy="219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4" b="1" i="0" u="none" strike="noStrike" cap="none">
                <a:solidFill>
                  <a:srgbClr val="003366"/>
                </a:solidFill>
                <a:latin typeface="Merriweather"/>
                <a:ea typeface="Merriweather"/>
                <a:cs typeface="Merriweather"/>
                <a:sym typeface="Merriweather"/>
              </a:rPr>
              <a:t>Factores Individuales</a:t>
            </a:r>
            <a:endParaRPr/>
          </a:p>
        </p:txBody>
      </p:sp>
      <p:sp>
        <p:nvSpPr>
          <p:cNvPr id="162" name="Google Shape;162;p18"/>
          <p:cNvSpPr txBox="1"/>
          <p:nvPr/>
        </p:nvSpPr>
        <p:spPr>
          <a:xfrm>
            <a:off x="6810375" y="3290887"/>
            <a:ext cx="4650581" cy="219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4" b="1" i="0" u="none" strike="noStrike" cap="none">
                <a:solidFill>
                  <a:srgbClr val="003366"/>
                </a:solidFill>
                <a:latin typeface="Merriweather"/>
                <a:ea typeface="Merriweather"/>
                <a:cs typeface="Merriweather"/>
                <a:sym typeface="Merriweather"/>
              </a:rPr>
              <a:t>Factores Socioculturales</a:t>
            </a:r>
            <a:endParaRPr/>
          </a:p>
        </p:txBody>
      </p:sp>
      <p:sp>
        <p:nvSpPr>
          <p:cNvPr id="163" name="Google Shape;163;p18"/>
          <p:cNvSpPr txBox="1"/>
          <p:nvPr/>
        </p:nvSpPr>
        <p:spPr>
          <a:xfrm>
            <a:off x="1314450" y="3662362"/>
            <a:ext cx="66675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•</a:t>
            </a:r>
            <a:endParaRPr/>
          </a:p>
        </p:txBody>
      </p:sp>
      <p:sp>
        <p:nvSpPr>
          <p:cNvPr id="164" name="Google Shape;164;p18"/>
          <p:cNvSpPr txBox="1"/>
          <p:nvPr/>
        </p:nvSpPr>
        <p:spPr>
          <a:xfrm>
            <a:off x="1381125" y="3662362"/>
            <a:ext cx="4048125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675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Edad (infancia/adolescencia).</a:t>
            </a:r>
            <a:endParaRPr/>
          </a:p>
        </p:txBody>
      </p:sp>
      <p:sp>
        <p:nvSpPr>
          <p:cNvPr id="165" name="Google Shape;165;p18"/>
          <p:cNvSpPr txBox="1"/>
          <p:nvPr/>
        </p:nvSpPr>
        <p:spPr>
          <a:xfrm>
            <a:off x="1314450" y="3967162"/>
            <a:ext cx="66675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•</a:t>
            </a:r>
            <a:endParaRPr/>
          </a:p>
        </p:txBody>
      </p:sp>
      <p:sp>
        <p:nvSpPr>
          <p:cNvPr id="166" name="Google Shape;166;p18"/>
          <p:cNvSpPr txBox="1"/>
          <p:nvPr/>
        </p:nvSpPr>
        <p:spPr>
          <a:xfrm>
            <a:off x="1381125" y="3967162"/>
            <a:ext cx="4048125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675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Discapacidad física o cognitiva.</a:t>
            </a:r>
            <a:endParaRPr/>
          </a:p>
        </p:txBody>
      </p:sp>
      <p:sp>
        <p:nvSpPr>
          <p:cNvPr id="167" name="Google Shape;167;p18"/>
          <p:cNvSpPr txBox="1"/>
          <p:nvPr/>
        </p:nvSpPr>
        <p:spPr>
          <a:xfrm>
            <a:off x="1314450" y="4271962"/>
            <a:ext cx="66675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•</a:t>
            </a:r>
            <a:endParaRPr/>
          </a:p>
        </p:txBody>
      </p:sp>
      <p:sp>
        <p:nvSpPr>
          <p:cNvPr id="168" name="Google Shape;168;p18"/>
          <p:cNvSpPr txBox="1"/>
          <p:nvPr/>
        </p:nvSpPr>
        <p:spPr>
          <a:xfrm>
            <a:off x="1381125" y="4271962"/>
            <a:ext cx="4048125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675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Antecedentes de violencia previa.</a:t>
            </a:r>
            <a:endParaRPr/>
          </a:p>
        </p:txBody>
      </p:sp>
      <p:sp>
        <p:nvSpPr>
          <p:cNvPr id="169" name="Google Shape;169;p18"/>
          <p:cNvSpPr txBox="1"/>
          <p:nvPr/>
        </p:nvSpPr>
        <p:spPr>
          <a:xfrm>
            <a:off x="7124700" y="3662362"/>
            <a:ext cx="66675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•</a:t>
            </a:r>
            <a:endParaRPr/>
          </a:p>
        </p:txBody>
      </p:sp>
      <p:sp>
        <p:nvSpPr>
          <p:cNvPr id="170" name="Google Shape;170;p18"/>
          <p:cNvSpPr txBox="1"/>
          <p:nvPr/>
        </p:nvSpPr>
        <p:spPr>
          <a:xfrm>
            <a:off x="7191375" y="3662362"/>
            <a:ext cx="4048125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675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Inequidad de género estructural.</a:t>
            </a:r>
            <a:endParaRPr/>
          </a:p>
        </p:txBody>
      </p:sp>
      <p:sp>
        <p:nvSpPr>
          <p:cNvPr id="171" name="Google Shape;171;p18"/>
          <p:cNvSpPr txBox="1"/>
          <p:nvPr/>
        </p:nvSpPr>
        <p:spPr>
          <a:xfrm>
            <a:off x="7124700" y="3967162"/>
            <a:ext cx="66675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•</a:t>
            </a:r>
            <a:endParaRPr/>
          </a:p>
        </p:txBody>
      </p:sp>
      <p:sp>
        <p:nvSpPr>
          <p:cNvPr id="172" name="Google Shape;172;p18"/>
          <p:cNvSpPr txBox="1"/>
          <p:nvPr/>
        </p:nvSpPr>
        <p:spPr>
          <a:xfrm>
            <a:off x="7191375" y="3967162"/>
            <a:ext cx="4048125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675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Normalización de la violencia.</a:t>
            </a:r>
            <a:endParaRPr/>
          </a:p>
        </p:txBody>
      </p:sp>
      <p:sp>
        <p:nvSpPr>
          <p:cNvPr id="173" name="Google Shape;173;p18"/>
          <p:cNvSpPr txBox="1"/>
          <p:nvPr/>
        </p:nvSpPr>
        <p:spPr>
          <a:xfrm>
            <a:off x="7124700" y="4271962"/>
            <a:ext cx="66675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•</a:t>
            </a:r>
            <a:endParaRPr/>
          </a:p>
        </p:txBody>
      </p:sp>
      <p:sp>
        <p:nvSpPr>
          <p:cNvPr id="174" name="Google Shape;174;p18"/>
          <p:cNvSpPr txBox="1"/>
          <p:nvPr/>
        </p:nvSpPr>
        <p:spPr>
          <a:xfrm>
            <a:off x="7191375" y="4271962"/>
            <a:ext cx="4048125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675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Conflictos armados y desplazamiento.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Google Shape;179;p19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19"/>
          <p:cNvSpPr txBox="1"/>
          <p:nvPr/>
        </p:nvSpPr>
        <p:spPr>
          <a:xfrm>
            <a:off x="571500" y="1143000"/>
            <a:ext cx="520065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rgbClr val="005088"/>
                </a:solidFill>
                <a:latin typeface="Merriweather"/>
                <a:ea typeface="Merriweather"/>
                <a:cs typeface="Merriweather"/>
                <a:sym typeface="Merriweather"/>
              </a:rPr>
              <a:t>Impacto en Salud Física</a:t>
            </a:r>
            <a:endParaRPr/>
          </a:p>
        </p:txBody>
      </p:sp>
      <p:pic>
        <p:nvPicPr>
          <p:cNvPr id="181" name="Google Shape;181;p19"/>
          <p:cNvPicPr preferRelativeResize="0"/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rcRect/>
          <a:stretch/>
        </p:blipFill>
        <p:spPr>
          <a:xfrm>
            <a:off x="6096000" y="1333500"/>
            <a:ext cx="6096000" cy="4055130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Google Shape;182;p19"/>
          <p:cNvSpPr txBox="1"/>
          <p:nvPr/>
        </p:nvSpPr>
        <p:spPr>
          <a:xfrm>
            <a:off x="952500" y="3009900"/>
            <a:ext cx="45720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Inmediatos:</a:t>
            </a:r>
            <a:r>
              <a:rPr lang="en-US" sz="150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 Lesiones genitales y extragenitales, dolor crónico, hemorragias.</a:t>
            </a:r>
            <a:endParaRPr/>
          </a:p>
        </p:txBody>
      </p:sp>
      <p:sp>
        <p:nvSpPr>
          <p:cNvPr id="183" name="Google Shape;183;p19"/>
          <p:cNvSpPr txBox="1"/>
          <p:nvPr/>
        </p:nvSpPr>
        <p:spPr>
          <a:xfrm>
            <a:off x="952500" y="3810000"/>
            <a:ext cx="45720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Salud Sexual y Reproductiva:</a:t>
            </a:r>
            <a:r>
              <a:rPr lang="en-US" sz="150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 Embarazos no deseados, Infecciones de Transmisión Sexual (VIH, Sífilis, Hepatitis B).</a:t>
            </a:r>
            <a:endParaRPr/>
          </a:p>
        </p:txBody>
      </p:sp>
      <p:sp>
        <p:nvSpPr>
          <p:cNvPr id="184" name="Google Shape;184;p19"/>
          <p:cNvSpPr txBox="1"/>
          <p:nvPr/>
        </p:nvSpPr>
        <p:spPr>
          <a:xfrm>
            <a:off x="952500" y="4914900"/>
            <a:ext cx="45720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Largo Plazo:</a:t>
            </a:r>
            <a:r>
              <a:rPr lang="en-US" sz="150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 Trastornos ginecológicos crónicos, somatización, discapacidad funcional.</a:t>
            </a:r>
            <a:endParaRPr/>
          </a:p>
        </p:txBody>
      </p:sp>
      <p:pic>
        <p:nvPicPr>
          <p:cNvPr id="185" name="Google Shape;185;p19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71500" y="3048000"/>
            <a:ext cx="228600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19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71500" y="3848100"/>
            <a:ext cx="228600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p19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71500" y="4953000"/>
            <a:ext cx="228600" cy="24765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2D1F2229-9B97-9C5D-5887-95505C08F82B}"/>
              </a:ext>
            </a:extLst>
          </p:cNvPr>
          <p:cNvSpPr txBox="1"/>
          <p:nvPr/>
        </p:nvSpPr>
        <p:spPr>
          <a:xfrm>
            <a:off x="6096000" y="5388630"/>
            <a:ext cx="60960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900" dirty="0">
                <a:hlinkClick r:id="rId5" tooltip="https://mail.cienciamx.com/index.php/ciencia/salud/11517-uno-de-cada-10-ninos-es-victima-de-maltrato-arturo-loredo-abdala"/>
              </a:rPr>
              <a:t>Esta foto</a:t>
            </a:r>
            <a:r>
              <a:rPr lang="es-CO" sz="900" dirty="0"/>
              <a:t> de Autor desconocido está bajo licencia </a:t>
            </a:r>
            <a:r>
              <a:rPr lang="es-CO" sz="900" dirty="0">
                <a:hlinkClick r:id="rId7" tooltip="https://creativecommons.org/licenses/by/3.0/"/>
              </a:rPr>
              <a:t>CC BY</a:t>
            </a:r>
            <a:endParaRPr lang="es-CO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2" name="Google Shape;192;p20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20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1866900"/>
            <a:ext cx="5238750" cy="4286250"/>
          </a:xfrm>
          <a:prstGeom prst="rect">
            <a:avLst/>
          </a:prstGeom>
          <a:noFill/>
          <a:ln>
            <a:noFill/>
          </a:ln>
        </p:spPr>
      </p:pic>
      <p:sp>
        <p:nvSpPr>
          <p:cNvPr id="194" name="Google Shape;194;p20"/>
          <p:cNvSpPr txBox="1"/>
          <p:nvPr/>
        </p:nvSpPr>
        <p:spPr>
          <a:xfrm>
            <a:off x="571500" y="571500"/>
            <a:ext cx="11601450" cy="590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rgbClr val="005088"/>
                </a:solidFill>
                <a:latin typeface="Merriweather"/>
                <a:ea typeface="Merriweather"/>
                <a:cs typeface="Merriweather"/>
                <a:sym typeface="Merriweather"/>
              </a:rPr>
              <a:t>Impacto en la Salud Mental</a:t>
            </a:r>
            <a:endParaRPr/>
          </a:p>
        </p:txBody>
      </p:sp>
      <p:sp>
        <p:nvSpPr>
          <p:cNvPr id="195" name="Google Shape;195;p20"/>
          <p:cNvSpPr/>
          <p:nvPr/>
        </p:nvSpPr>
        <p:spPr>
          <a:xfrm>
            <a:off x="571500" y="1333500"/>
            <a:ext cx="11049000" cy="1905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6" name="Google Shape;196;p20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71500" y="1866900"/>
            <a:ext cx="5238750" cy="4286250"/>
          </a:xfrm>
          <a:prstGeom prst="rect">
            <a:avLst/>
          </a:prstGeom>
          <a:noFill/>
          <a:ln>
            <a:noFill/>
          </a:ln>
        </p:spPr>
      </p:pic>
      <p:sp>
        <p:nvSpPr>
          <p:cNvPr id="197" name="Google Shape;197;p20"/>
          <p:cNvSpPr txBox="1"/>
          <p:nvPr/>
        </p:nvSpPr>
        <p:spPr>
          <a:xfrm>
            <a:off x="6381750" y="2166937"/>
            <a:ext cx="5500687" cy="219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4" b="1" i="0" u="none" strike="noStrike" cap="none">
                <a:solidFill>
                  <a:srgbClr val="003366"/>
                </a:solidFill>
                <a:latin typeface="Merriweather"/>
                <a:ea typeface="Merriweather"/>
                <a:cs typeface="Merriweather"/>
                <a:sym typeface="Merriweather"/>
              </a:rPr>
              <a:t>Consecuencias Psicológicas Severas</a:t>
            </a:r>
            <a:endParaRPr/>
          </a:p>
        </p:txBody>
      </p:sp>
      <p:sp>
        <p:nvSpPr>
          <p:cNvPr id="198" name="Google Shape;198;p20"/>
          <p:cNvSpPr txBox="1"/>
          <p:nvPr/>
        </p:nvSpPr>
        <p:spPr>
          <a:xfrm>
            <a:off x="6381750" y="2576512"/>
            <a:ext cx="523875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La violencia sexual es uno de los eventos más traumáticos en la experiencia humana.</a:t>
            </a:r>
            <a:endParaRPr/>
          </a:p>
        </p:txBody>
      </p:sp>
      <p:sp>
        <p:nvSpPr>
          <p:cNvPr id="199" name="Google Shape;199;p20"/>
          <p:cNvSpPr txBox="1"/>
          <p:nvPr/>
        </p:nvSpPr>
        <p:spPr>
          <a:xfrm>
            <a:off x="7143750" y="3376612"/>
            <a:ext cx="447675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Trastorno de Estrés Postraumático (TEPT).</a:t>
            </a:r>
            <a:endParaRPr/>
          </a:p>
        </p:txBody>
      </p:sp>
      <p:sp>
        <p:nvSpPr>
          <p:cNvPr id="200" name="Google Shape;200;p20"/>
          <p:cNvSpPr txBox="1"/>
          <p:nvPr/>
        </p:nvSpPr>
        <p:spPr>
          <a:xfrm>
            <a:off x="7143750" y="3871912"/>
            <a:ext cx="447675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Depresión mayor y ansiedad generalizada.</a:t>
            </a:r>
            <a:endParaRPr/>
          </a:p>
        </p:txBody>
      </p:sp>
      <p:sp>
        <p:nvSpPr>
          <p:cNvPr id="201" name="Google Shape;201;p20"/>
          <p:cNvSpPr txBox="1"/>
          <p:nvPr/>
        </p:nvSpPr>
        <p:spPr>
          <a:xfrm>
            <a:off x="7143750" y="4367212"/>
            <a:ext cx="447675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Conductas autolesivas e ideación suicida.</a:t>
            </a:r>
            <a:endParaRPr/>
          </a:p>
        </p:txBody>
      </p:sp>
      <p:sp>
        <p:nvSpPr>
          <p:cNvPr id="202" name="Google Shape;202;p20"/>
          <p:cNvSpPr txBox="1"/>
          <p:nvPr/>
        </p:nvSpPr>
        <p:spPr>
          <a:xfrm>
            <a:off x="7143750" y="4862512"/>
            <a:ext cx="447675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Trastornos de la conducta alimentaria y del sueño.</a:t>
            </a:r>
            <a:endParaRPr/>
          </a:p>
        </p:txBody>
      </p:sp>
      <p:sp>
        <p:nvSpPr>
          <p:cNvPr id="203" name="Google Shape;203;p20"/>
          <p:cNvSpPr txBox="1"/>
          <p:nvPr/>
        </p:nvSpPr>
        <p:spPr>
          <a:xfrm>
            <a:off x="7143750" y="5357812"/>
            <a:ext cx="447675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Disociación y culpa patológica.</a:t>
            </a:r>
            <a:endParaRPr/>
          </a:p>
        </p:txBody>
      </p:sp>
      <p:pic>
        <p:nvPicPr>
          <p:cNvPr id="204" name="Google Shape;204;p20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762750" y="3414712"/>
            <a:ext cx="228600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p20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762750" y="3910012"/>
            <a:ext cx="228600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20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762750" y="4405312"/>
            <a:ext cx="228600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" name="Google Shape;207;p20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762750" y="4900612"/>
            <a:ext cx="228600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" name="Google Shape;208;p20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762750" y="5395912"/>
            <a:ext cx="228600" cy="247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3" name="Google Shape;213;p21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" name="Google Shape;214;p21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3170932"/>
            <a:ext cx="3492549" cy="167818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21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49799" y="3170932"/>
            <a:ext cx="3492549" cy="167818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" name="Google Shape;216;p21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128099" y="3170932"/>
            <a:ext cx="3492549" cy="1678185"/>
          </a:xfrm>
          <a:prstGeom prst="rect">
            <a:avLst/>
          </a:prstGeom>
          <a:noFill/>
          <a:ln>
            <a:noFill/>
          </a:ln>
        </p:spPr>
      </p:pic>
      <p:sp>
        <p:nvSpPr>
          <p:cNvPr id="217" name="Google Shape;217;p21"/>
          <p:cNvSpPr txBox="1"/>
          <p:nvPr/>
        </p:nvSpPr>
        <p:spPr>
          <a:xfrm>
            <a:off x="571500" y="571500"/>
            <a:ext cx="11601450" cy="590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rgbClr val="005088"/>
                </a:solidFill>
                <a:latin typeface="Merriweather"/>
                <a:ea typeface="Merriweather"/>
                <a:cs typeface="Merriweather"/>
                <a:sym typeface="Merriweather"/>
              </a:rPr>
              <a:t>Impacto Social y Estigmatización</a:t>
            </a:r>
            <a:endParaRPr/>
          </a:p>
        </p:txBody>
      </p:sp>
      <p:sp>
        <p:nvSpPr>
          <p:cNvPr id="218" name="Google Shape;218;p21"/>
          <p:cNvSpPr/>
          <p:nvPr/>
        </p:nvSpPr>
        <p:spPr>
          <a:xfrm>
            <a:off x="571500" y="1333500"/>
            <a:ext cx="11049000" cy="1905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p21"/>
          <p:cNvSpPr txBox="1"/>
          <p:nvPr/>
        </p:nvSpPr>
        <p:spPr>
          <a:xfrm>
            <a:off x="784223" y="3494782"/>
            <a:ext cx="3067102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>
                <a:solidFill>
                  <a:srgbClr val="003366"/>
                </a:solidFill>
                <a:latin typeface="DM Sans"/>
                <a:ea typeface="DM Sans"/>
                <a:cs typeface="DM Sans"/>
                <a:sym typeface="DM Sans"/>
              </a:rPr>
              <a:t>Ruptura del Tejido Social</a:t>
            </a:r>
            <a:endParaRPr/>
          </a:p>
        </p:txBody>
      </p:sp>
      <p:sp>
        <p:nvSpPr>
          <p:cNvPr id="220" name="Google Shape;220;p21"/>
          <p:cNvSpPr txBox="1"/>
          <p:nvPr/>
        </p:nvSpPr>
        <p:spPr>
          <a:xfrm>
            <a:off x="857250" y="3923407"/>
            <a:ext cx="2921049" cy="487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Pérdida de confianza en la comunidad y aislamiento de la víctima.</a:t>
            </a:r>
            <a:endParaRPr/>
          </a:p>
        </p:txBody>
      </p:sp>
      <p:sp>
        <p:nvSpPr>
          <p:cNvPr id="221" name="Google Shape;221;p21"/>
          <p:cNvSpPr txBox="1"/>
          <p:nvPr/>
        </p:nvSpPr>
        <p:spPr>
          <a:xfrm>
            <a:off x="4562523" y="3494782"/>
            <a:ext cx="3067102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>
                <a:solidFill>
                  <a:srgbClr val="003366"/>
                </a:solidFill>
                <a:latin typeface="DM Sans"/>
                <a:ea typeface="DM Sans"/>
                <a:cs typeface="DM Sans"/>
                <a:sym typeface="DM Sans"/>
              </a:rPr>
              <a:t>Revictimización Social</a:t>
            </a:r>
            <a:endParaRPr/>
          </a:p>
        </p:txBody>
      </p:sp>
      <p:sp>
        <p:nvSpPr>
          <p:cNvPr id="222" name="Google Shape;222;p21"/>
          <p:cNvSpPr txBox="1"/>
          <p:nvPr/>
        </p:nvSpPr>
        <p:spPr>
          <a:xfrm>
            <a:off x="4635549" y="3923407"/>
            <a:ext cx="2921049" cy="487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Culpabilización de la víctima por parte de la sociedad e instituciones.</a:t>
            </a:r>
            <a:endParaRPr/>
          </a:p>
        </p:txBody>
      </p:sp>
      <p:sp>
        <p:nvSpPr>
          <p:cNvPr id="223" name="Google Shape;223;p21"/>
          <p:cNvSpPr txBox="1"/>
          <p:nvPr/>
        </p:nvSpPr>
        <p:spPr>
          <a:xfrm>
            <a:off x="8340822" y="3494782"/>
            <a:ext cx="3067102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>
                <a:solidFill>
                  <a:srgbClr val="003366"/>
                </a:solidFill>
                <a:latin typeface="DM Sans"/>
                <a:ea typeface="DM Sans"/>
                <a:cs typeface="DM Sans"/>
                <a:sym typeface="DM Sans"/>
              </a:rPr>
              <a:t>Costos Económicos</a:t>
            </a:r>
            <a:endParaRPr/>
          </a:p>
        </p:txBody>
      </p:sp>
      <p:sp>
        <p:nvSpPr>
          <p:cNvPr id="224" name="Google Shape;224;p21"/>
          <p:cNvSpPr txBox="1"/>
          <p:nvPr/>
        </p:nvSpPr>
        <p:spPr>
          <a:xfrm>
            <a:off x="8413849" y="3923407"/>
            <a:ext cx="2921049" cy="487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Pérdida de productividad, costos en sistemas de salud y judicial.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088"/>
        </a:solidFill>
        <a:effectLst/>
      </p:bgPr>
    </p:bg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9" name="Google Shape;229;p22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" name="Google Shape;230;p22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2184052"/>
            <a:ext cx="11049000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1" name="Google Shape;231;p22"/>
          <p:cNvSpPr txBox="1"/>
          <p:nvPr/>
        </p:nvSpPr>
        <p:spPr>
          <a:xfrm>
            <a:off x="295275" y="3136552"/>
            <a:ext cx="11601450" cy="714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500" b="1" i="0" u="none" strike="noStrike" cap="none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rPr>
              <a:t>Marco Normativo Vigente</a:t>
            </a:r>
            <a:endParaRPr/>
          </a:p>
        </p:txBody>
      </p:sp>
      <p:sp>
        <p:nvSpPr>
          <p:cNvPr id="232" name="Google Shape;232;p22"/>
          <p:cNvSpPr txBox="1"/>
          <p:nvPr/>
        </p:nvSpPr>
        <p:spPr>
          <a:xfrm>
            <a:off x="571500" y="4079527"/>
            <a:ext cx="11049000" cy="3656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CBD5E1"/>
                </a:solidFill>
                <a:latin typeface="DM Sans"/>
                <a:ea typeface="DM Sans"/>
                <a:cs typeface="DM Sans"/>
                <a:sym typeface="DM Sans"/>
              </a:rPr>
              <a:t>Colombia y Contexto Internacional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1814</Words>
  <Application>Microsoft Macintosh PowerPoint</Application>
  <PresentationFormat>Panorámica</PresentationFormat>
  <Paragraphs>194</Paragraphs>
  <Slides>30</Slides>
  <Notes>30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30</vt:i4>
      </vt:variant>
    </vt:vector>
  </HeadingPairs>
  <TitlesOfParts>
    <vt:vector size="37" baseType="lpstr">
      <vt:lpstr>Arial</vt:lpstr>
      <vt:lpstr>Merriweather</vt:lpstr>
      <vt:lpstr>Merriweather Black</vt:lpstr>
      <vt:lpstr>Calibri</vt:lpstr>
      <vt:lpstr>DM Sans</vt:lpstr>
      <vt:lpstr>DM Sans Black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cp:lastModifiedBy>Eduardo covelly</cp:lastModifiedBy>
  <cp:revision>1</cp:revision>
  <dcterms:modified xsi:type="dcterms:W3CDTF">2026-01-21T04:04:51Z</dcterms:modified>
</cp:coreProperties>
</file>