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Inter" panose="02000503000000020004" pitchFamily="2" charset="0"/>
      <p:regular r:id="rId24"/>
      <p:bold r:id="rId25"/>
      <p:italic r:id="rId26"/>
      <p:boldItalic r:id="rId27"/>
    </p:embeddedFont>
    <p:embeddedFont>
      <p:font typeface="Inter Light" panose="02000503000000020004" pitchFamily="2" charset="0"/>
      <p:regular r:id="rId28"/>
      <p:bold r:id="rId29"/>
      <p:italic r:id="rId30"/>
      <p:boldItalic r:id="rId31"/>
    </p:embeddedFont>
    <p:embeddedFont>
      <p:font typeface="JetBrains Mono" panose="02000009000000000000" pitchFamily="49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niquindio.edu.co/noticias/publicaciones/3614/sabes-que-es-el-codigo-fucsia-aqui-te-contamos/" TargetMode="Externa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ogle.com/search?q=https://www.minsalud.gov.co/Normatividad_Nuevo/Resoluci%C3%B3n%25200459%2520de%25202012.pdf" TargetMode="External"/><Relationship Id="rId4" Type="http://schemas.openxmlformats.org/officeDocument/2006/relationships/hyperlink" Target="http://www.secretariasenado.gov.co/senado/basedoc/ley_1719_2014.html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9750" y="1028551"/>
            <a:ext cx="8572500" cy="480089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2381250" y="2259806"/>
            <a:ext cx="7900987" cy="195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Análisis Epidemiológico: Violencia Sexual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2381250" y="4305597"/>
            <a:ext cx="752475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 Light"/>
                <a:ea typeface="Inter Light"/>
                <a:cs typeface="Inter Light"/>
                <a:sym typeface="Inter Light"/>
              </a:rPr>
              <a:t>Determinantes Sociales, Magnitud del Evento y Respuesta Clínica</a:t>
            </a:r>
            <a:endParaRPr/>
          </a:p>
        </p:txBody>
      </p:sp>
      <p:pic>
        <p:nvPicPr>
          <p:cNvPr id="90" name="Google Shape;90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81250" y="4995118"/>
            <a:ext cx="13335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9525"/>
            <a:ext cx="6086475" cy="695518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2"/>
          <p:cNvSpPr txBox="1"/>
          <p:nvPr/>
        </p:nvSpPr>
        <p:spPr>
          <a:xfrm>
            <a:off x="771525" y="913060"/>
            <a:ext cx="4980622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Arma de Guerra</a:t>
            </a:r>
            <a:endParaRPr/>
          </a:p>
        </p:txBody>
      </p:sp>
      <p:sp>
        <p:nvSpPr>
          <p:cNvPr id="211" name="Google Shape;211;p22"/>
          <p:cNvSpPr/>
          <p:nvPr/>
        </p:nvSpPr>
        <p:spPr>
          <a:xfrm>
            <a:off x="581025" y="913060"/>
            <a:ext cx="57150" cy="63996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581025" y="2105471"/>
            <a:ext cx="4933950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En el contexto del conflicto armado colombiano, la violencia sexual ha sido utilizada sistemáticamente como arma de guerra para:</a:t>
            </a:r>
            <a:endParaRPr/>
          </a:p>
        </p:txBody>
      </p:sp>
      <p:sp>
        <p:nvSpPr>
          <p:cNvPr id="213" name="Google Shape;213;p22"/>
          <p:cNvSpPr txBox="1"/>
          <p:nvPr/>
        </p:nvSpPr>
        <p:spPr>
          <a:xfrm>
            <a:off x="581025" y="5833318"/>
            <a:ext cx="493395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64748B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Registro Único de Víctimas (RUV) reporta miles de casos históricos no resueltos.</a:t>
            </a:r>
            <a:endParaRPr/>
          </a:p>
        </p:txBody>
      </p:sp>
      <p:pic>
        <p:nvPicPr>
          <p:cNvPr id="214" name="Google Shape;214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866775" y="3271242"/>
            <a:ext cx="4648200" cy="283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Terror: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Intimidar y desplazar comunidades.</a:t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>
            <a:off x="581025" y="3640782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>
            <a:off x="866775" y="3840807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Control: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Ejercer dominio sobre el cuerpo de las mujeres y el tejido social.</a:t>
            </a:r>
            <a:endParaRPr/>
          </a:p>
        </p:txBody>
      </p:sp>
      <p:sp>
        <p:nvSpPr>
          <p:cNvPr id="218" name="Google Shape;218;p22"/>
          <p:cNvSpPr/>
          <p:nvPr/>
        </p:nvSpPr>
        <p:spPr>
          <a:xfrm>
            <a:off x="581025" y="4484637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866775" y="4684662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Castigo: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Represalias contra supuestos colaboradores del bando contrario.</a:t>
            </a:r>
            <a:endParaRPr/>
          </a:p>
        </p:txBody>
      </p:sp>
      <p:sp>
        <p:nvSpPr>
          <p:cNvPr id="220" name="Google Shape;220;p22"/>
          <p:cNvSpPr/>
          <p:nvPr/>
        </p:nvSpPr>
        <p:spPr>
          <a:xfrm>
            <a:off x="581025" y="5328493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3309342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2"/>
          <p:cNvSpPr/>
          <p:nvPr/>
        </p:nvSpPr>
        <p:spPr>
          <a:xfrm>
            <a:off x="581025" y="3640782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3878907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2"/>
          <p:cNvSpPr/>
          <p:nvPr/>
        </p:nvSpPr>
        <p:spPr>
          <a:xfrm>
            <a:off x="581025" y="4484637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4722762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2"/>
          <p:cNvSpPr/>
          <p:nvPr/>
        </p:nvSpPr>
        <p:spPr>
          <a:xfrm>
            <a:off x="581025" y="5328493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646461"/>
            <a:ext cx="5324475" cy="2918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5775" y="2438548"/>
            <a:ext cx="53244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 txBox="1"/>
          <p:nvPr/>
        </p:nvSpPr>
        <p:spPr>
          <a:xfrm>
            <a:off x="6381750" y="2846933"/>
            <a:ext cx="5590698" cy="32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9" b="1" i="0" u="none" strike="noStrike" cap="non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Morbilidad Psiquiátrica</a:t>
            </a:r>
            <a:endParaRPr/>
          </a:p>
        </p:txBody>
      </p:sp>
      <p:sp>
        <p:nvSpPr>
          <p:cNvPr id="235" name="Google Shape;235;p23"/>
          <p:cNvSpPr txBox="1"/>
          <p:nvPr/>
        </p:nvSpPr>
        <p:spPr>
          <a:xfrm>
            <a:off x="6381750" y="3368278"/>
            <a:ext cx="532447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El trauma sexual es un evento centinela para patologías graves:</a:t>
            </a:r>
            <a:endParaRPr/>
          </a:p>
        </p:txBody>
      </p:sp>
      <p:sp>
        <p:nvSpPr>
          <p:cNvPr id="236" name="Google Shape;236;p23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Secuelas Clínicas: Salud Mental</a:t>
            </a:r>
            <a:endParaRPr/>
          </a:p>
        </p:txBody>
      </p:sp>
      <p:sp>
        <p:nvSpPr>
          <p:cNvPr id="237" name="Google Shape;237;p23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2549276"/>
            <a:ext cx="3549699" cy="3112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1224" y="2549276"/>
            <a:ext cx="3549699" cy="3112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6674" y="2549276"/>
            <a:ext cx="3549699" cy="3112442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4"/>
          <p:cNvSpPr txBox="1"/>
          <p:nvPr/>
        </p:nvSpPr>
        <p:spPr>
          <a:xfrm>
            <a:off x="781050" y="3560712"/>
            <a:ext cx="3107107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ITS / VIH</a:t>
            </a:r>
            <a:endParaRPr/>
          </a:p>
        </p:txBody>
      </p:sp>
      <p:sp>
        <p:nvSpPr>
          <p:cNvPr id="247" name="Google Shape;247;p24"/>
          <p:cNvSpPr txBox="1"/>
          <p:nvPr/>
        </p:nvSpPr>
        <p:spPr>
          <a:xfrm>
            <a:off x="781050" y="4097833"/>
            <a:ext cx="295914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Exposición crítica a fluidos biológicos. Ventana de oportunidad de 72 horas para profilaxis post-exposición (PEP) es vital.</a:t>
            </a:r>
            <a:endParaRPr/>
          </a:p>
        </p:txBody>
      </p:sp>
      <p:sp>
        <p:nvSpPr>
          <p:cNvPr id="248" name="Google Shape;248;p24"/>
          <p:cNvSpPr txBox="1"/>
          <p:nvPr/>
        </p:nvSpPr>
        <p:spPr>
          <a:xfrm>
            <a:off x="4616499" y="3560712"/>
            <a:ext cx="3107107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Embarazo No Deseado</a:t>
            </a:r>
            <a:endParaRPr/>
          </a:p>
        </p:txBody>
      </p:sp>
      <p:sp>
        <p:nvSpPr>
          <p:cNvPr id="249" name="Google Shape;249;p24"/>
          <p:cNvSpPr txBox="1"/>
          <p:nvPr/>
        </p:nvSpPr>
        <p:spPr>
          <a:xfrm>
            <a:off x="4616499" y="4097833"/>
            <a:ext cx="295914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Alta incidencia en niñas menores de 14 años. Constituye una emergencia médica y legal (Causal IVE).</a:t>
            </a:r>
            <a:endParaRPr/>
          </a:p>
        </p:txBody>
      </p:sp>
      <p:sp>
        <p:nvSpPr>
          <p:cNvPr id="250" name="Google Shape;250;p24"/>
          <p:cNvSpPr txBox="1"/>
          <p:nvPr/>
        </p:nvSpPr>
        <p:spPr>
          <a:xfrm>
            <a:off x="8451949" y="3560712"/>
            <a:ext cx="3107107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Trauma Físico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8451949" y="4097833"/>
            <a:ext cx="2959149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Fístulas, desgarros e incontinencia. Dolor pélvico crónico como secuela a largo plazo.</a:t>
            </a:r>
            <a:endParaRPr/>
          </a:p>
        </p:txBody>
      </p:sp>
      <p:pic>
        <p:nvPicPr>
          <p:cNvPr id="252" name="Google Shape;252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1050" y="2930276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16499" y="2930276"/>
            <a:ext cx="228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51949" y="2930276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4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Secuelas Clínicas: Salud Física</a:t>
            </a:r>
            <a:endParaRPr/>
          </a:p>
        </p:txBody>
      </p:sp>
      <p:sp>
        <p:nvSpPr>
          <p:cNvPr id="256" name="Google Shape;256;p24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2605385"/>
            <a:ext cx="5514975" cy="2367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50" y="2605385"/>
            <a:ext cx="5514975" cy="2367706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/>
        </p:nvSpPr>
        <p:spPr>
          <a:xfrm>
            <a:off x="485775" y="5258841"/>
            <a:ext cx="1122045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64748B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"La violencia no solo destruye vidas, frena el desarrollo de las naciones."</a:t>
            </a:r>
            <a:endParaRPr/>
          </a:p>
        </p:txBody>
      </p:sp>
      <p:sp>
        <p:nvSpPr>
          <p:cNvPr id="265" name="Google Shape;265;p25"/>
          <p:cNvSpPr txBox="1"/>
          <p:nvPr/>
        </p:nvSpPr>
        <p:spPr>
          <a:xfrm>
            <a:off x="771525" y="2929235"/>
            <a:ext cx="4943475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2-3%</a:t>
            </a:r>
            <a:endParaRPr/>
          </a:p>
        </p:txBody>
      </p:sp>
      <p:sp>
        <p:nvSpPr>
          <p:cNvPr id="266" name="Google Shape;266;p25"/>
          <p:cNvSpPr txBox="1"/>
          <p:nvPr/>
        </p:nvSpPr>
        <p:spPr>
          <a:xfrm>
            <a:off x="771525" y="3691235"/>
            <a:ext cx="4943475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DEL PIB NACIONAL</a:t>
            </a:r>
            <a:endParaRPr/>
          </a:p>
        </p:txBody>
      </p:sp>
      <p:sp>
        <p:nvSpPr>
          <p:cNvPr id="267" name="Google Shape;267;p25"/>
          <p:cNvSpPr txBox="1"/>
          <p:nvPr/>
        </p:nvSpPr>
        <p:spPr>
          <a:xfrm>
            <a:off x="771525" y="4047380"/>
            <a:ext cx="4943475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Costo estimado por atención médica, legal y pérdida de productividad laboral.</a:t>
            </a:r>
            <a:endParaRPr/>
          </a:p>
        </p:txBody>
      </p:sp>
      <p:sp>
        <p:nvSpPr>
          <p:cNvPr id="268" name="Google Shape;268;p25"/>
          <p:cNvSpPr txBox="1"/>
          <p:nvPr/>
        </p:nvSpPr>
        <p:spPr>
          <a:xfrm>
            <a:off x="6477000" y="2929235"/>
            <a:ext cx="4943475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&gt;50%</a:t>
            </a:r>
            <a:endParaRPr/>
          </a:p>
        </p:txBody>
      </p:sp>
      <p:sp>
        <p:nvSpPr>
          <p:cNvPr id="269" name="Google Shape;269;p25"/>
          <p:cNvSpPr txBox="1"/>
          <p:nvPr/>
        </p:nvSpPr>
        <p:spPr>
          <a:xfrm>
            <a:off x="6477000" y="3691235"/>
            <a:ext cx="4943475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DESERCIÓN ESCOLAR</a:t>
            </a:r>
            <a:endParaRPr/>
          </a:p>
        </p:txBody>
      </p:sp>
      <p:sp>
        <p:nvSpPr>
          <p:cNvPr id="270" name="Google Shape;270;p25"/>
          <p:cNvSpPr txBox="1"/>
          <p:nvPr/>
        </p:nvSpPr>
        <p:spPr>
          <a:xfrm>
            <a:off x="6477000" y="4047380"/>
            <a:ext cx="4943475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Víctimas menores de edad abandonan el sistema educativo, perpetuando ciclos de pobreza.</a:t>
            </a:r>
            <a:endParaRPr/>
          </a:p>
        </p:txBody>
      </p:sp>
      <p:sp>
        <p:nvSpPr>
          <p:cNvPr id="271" name="Google Shape;271;p25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Determinantes Económicos</a:t>
            </a:r>
            <a:endParaRPr/>
          </a:p>
        </p:txBody>
      </p:sp>
      <p:sp>
        <p:nvSpPr>
          <p:cNvPr id="272" name="Google Shape;272;p25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9525"/>
            <a:ext cx="6086475" cy="774575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6"/>
          <p:cNvSpPr txBox="1"/>
          <p:nvPr/>
        </p:nvSpPr>
        <p:spPr>
          <a:xfrm>
            <a:off x="771525" y="913060"/>
            <a:ext cx="4980622" cy="127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Respuesta Institucional: Código Fucsia</a:t>
            </a:r>
            <a:endParaRPr/>
          </a:p>
        </p:txBody>
      </p:sp>
      <p:sp>
        <p:nvSpPr>
          <p:cNvPr id="280" name="Google Shape;280;p26"/>
          <p:cNvSpPr/>
          <p:nvPr/>
        </p:nvSpPr>
        <p:spPr>
          <a:xfrm>
            <a:off x="581025" y="913060"/>
            <a:ext cx="57150" cy="1279921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6"/>
          <p:cNvSpPr txBox="1"/>
          <p:nvPr/>
        </p:nvSpPr>
        <p:spPr>
          <a:xfrm>
            <a:off x="581025" y="2745432"/>
            <a:ext cx="493395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El protocolo de atención integral de urgencias debe garantizar:</a:t>
            </a:r>
            <a:endParaRPr/>
          </a:p>
        </p:txBody>
      </p:sp>
      <p:pic>
        <p:nvPicPr>
          <p:cNvPr id="282" name="Google Shape;282;p26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6096000" y="1728606"/>
            <a:ext cx="6086475" cy="3419838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6"/>
          <p:cNvSpPr txBox="1"/>
          <p:nvPr/>
        </p:nvSpPr>
        <p:spPr>
          <a:xfrm>
            <a:off x="866775" y="3636912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Atención Médica Inmediata: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Triage I o II. Estabilización física.</a:t>
            </a:r>
            <a:endParaRPr/>
          </a:p>
        </p:txBody>
      </p:sp>
      <p:sp>
        <p:nvSpPr>
          <p:cNvPr id="284" name="Google Shape;284;p26"/>
          <p:cNvSpPr/>
          <p:nvPr/>
        </p:nvSpPr>
        <p:spPr>
          <a:xfrm>
            <a:off x="771525" y="4280743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866775" y="4480768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Kit de Profilaxis: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VIH, Hepatitis B, Sífilis, Tétanos y Anticoncepción de Emergencia.</a:t>
            </a:r>
            <a:endParaRPr/>
          </a:p>
        </p:txBody>
      </p:sp>
      <p:sp>
        <p:nvSpPr>
          <p:cNvPr id="286" name="Google Shape;286;p26"/>
          <p:cNvSpPr/>
          <p:nvPr/>
        </p:nvSpPr>
        <p:spPr>
          <a:xfrm>
            <a:off x="771525" y="5124598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866775" y="5324623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Cadena de Custodia: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Recolección técnica de evidencia forense.</a:t>
            </a:r>
            <a:endParaRPr/>
          </a:p>
        </p:txBody>
      </p:sp>
      <p:sp>
        <p:nvSpPr>
          <p:cNvPr id="288" name="Google Shape;288;p26"/>
          <p:cNvSpPr/>
          <p:nvPr/>
        </p:nvSpPr>
        <p:spPr>
          <a:xfrm>
            <a:off x="771525" y="5968454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6"/>
          <p:cNvSpPr txBox="1"/>
          <p:nvPr/>
        </p:nvSpPr>
        <p:spPr>
          <a:xfrm>
            <a:off x="866775" y="6168479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Protección: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Activación inmediata de ICBF, Comisarías y Fiscalía.</a:t>
            </a:r>
            <a:endParaRPr/>
          </a:p>
        </p:txBody>
      </p:sp>
      <p:sp>
        <p:nvSpPr>
          <p:cNvPr id="290" name="Google Shape;290;p26"/>
          <p:cNvSpPr/>
          <p:nvPr/>
        </p:nvSpPr>
        <p:spPr>
          <a:xfrm>
            <a:off x="771525" y="6812309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525" y="3675012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6"/>
          <p:cNvSpPr/>
          <p:nvPr/>
        </p:nvSpPr>
        <p:spPr>
          <a:xfrm>
            <a:off x="771525" y="4280743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525" y="4518868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6"/>
          <p:cNvSpPr/>
          <p:nvPr/>
        </p:nvSpPr>
        <p:spPr>
          <a:xfrm>
            <a:off x="771525" y="5124598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525" y="5362723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6"/>
          <p:cNvSpPr/>
          <p:nvPr/>
        </p:nvSpPr>
        <p:spPr>
          <a:xfrm>
            <a:off x="771525" y="5968454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525" y="6206579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6"/>
          <p:cNvSpPr/>
          <p:nvPr/>
        </p:nvSpPr>
        <p:spPr>
          <a:xfrm>
            <a:off x="771525" y="6812309"/>
            <a:ext cx="47434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2641550"/>
            <a:ext cx="2590800" cy="292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62325" y="2641550"/>
            <a:ext cx="2590800" cy="292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2641550"/>
            <a:ext cx="2590800" cy="292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15425" y="2641550"/>
            <a:ext cx="2590800" cy="2927746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7"/>
          <p:cNvSpPr txBox="1"/>
          <p:nvPr/>
        </p:nvSpPr>
        <p:spPr>
          <a:xfrm>
            <a:off x="781050" y="3194000"/>
            <a:ext cx="2100262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Individual</a:t>
            </a:r>
            <a:endParaRPr/>
          </a:p>
        </p:txBody>
      </p:sp>
      <p:sp>
        <p:nvSpPr>
          <p:cNvPr id="309" name="Google Shape;309;p27"/>
          <p:cNvSpPr txBox="1"/>
          <p:nvPr/>
        </p:nvSpPr>
        <p:spPr>
          <a:xfrm>
            <a:off x="781050" y="3731121"/>
            <a:ext cx="2000250" cy="1371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Educación sexual integral, empoderamiento y reconocimiento de derechos.</a:t>
            </a:r>
            <a:endParaRPr/>
          </a:p>
        </p:txBody>
      </p:sp>
      <p:sp>
        <p:nvSpPr>
          <p:cNvPr id="310" name="Google Shape;310;p27"/>
          <p:cNvSpPr txBox="1"/>
          <p:nvPr/>
        </p:nvSpPr>
        <p:spPr>
          <a:xfrm>
            <a:off x="3657600" y="3194000"/>
            <a:ext cx="2100262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Relacional</a:t>
            </a:r>
            <a:endParaRPr/>
          </a:p>
        </p:txBody>
      </p:sp>
      <p:sp>
        <p:nvSpPr>
          <p:cNvPr id="311" name="Google Shape;311;p27"/>
          <p:cNvSpPr txBox="1"/>
          <p:nvPr/>
        </p:nvSpPr>
        <p:spPr>
          <a:xfrm>
            <a:off x="3657600" y="3731121"/>
            <a:ext cx="2000250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Promoción de pautas de crianza no violentas y resolución pacífica de conflictos.</a:t>
            </a:r>
            <a:endParaRPr/>
          </a:p>
        </p:txBody>
      </p:sp>
      <p:sp>
        <p:nvSpPr>
          <p:cNvPr id="312" name="Google Shape;312;p27"/>
          <p:cNvSpPr txBox="1"/>
          <p:nvPr/>
        </p:nvSpPr>
        <p:spPr>
          <a:xfrm>
            <a:off x="6534150" y="3194000"/>
            <a:ext cx="2100262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Comunitario</a:t>
            </a:r>
            <a:endParaRPr/>
          </a:p>
        </p:txBody>
      </p:sp>
      <p:sp>
        <p:nvSpPr>
          <p:cNvPr id="313" name="Google Shape;313;p27"/>
          <p:cNvSpPr txBox="1"/>
          <p:nvPr/>
        </p:nvSpPr>
        <p:spPr>
          <a:xfrm>
            <a:off x="6534150" y="3731121"/>
            <a:ext cx="2000250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Entornos seguros (escuelas, parques) y redes de vigilancia vecinal.</a:t>
            </a:r>
            <a:endParaRPr/>
          </a:p>
        </p:txBody>
      </p:sp>
      <p:sp>
        <p:nvSpPr>
          <p:cNvPr id="314" name="Google Shape;314;p27"/>
          <p:cNvSpPr txBox="1"/>
          <p:nvPr/>
        </p:nvSpPr>
        <p:spPr>
          <a:xfrm>
            <a:off x="9410700" y="3194000"/>
            <a:ext cx="2100262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Social</a:t>
            </a:r>
            <a:endParaRPr/>
          </a:p>
        </p:txBody>
      </p:sp>
      <p:sp>
        <p:nvSpPr>
          <p:cNvPr id="315" name="Google Shape;315;p27"/>
          <p:cNvSpPr txBox="1"/>
          <p:nvPr/>
        </p:nvSpPr>
        <p:spPr>
          <a:xfrm>
            <a:off x="9410700" y="3731121"/>
            <a:ext cx="2000250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Políticas públicas robustas, fin de la impunidad y equidad de género.</a:t>
            </a:r>
            <a:endParaRPr/>
          </a:p>
        </p:txBody>
      </p:sp>
      <p:sp>
        <p:nvSpPr>
          <p:cNvPr id="316" name="Google Shape;316;p27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Modelo Ecológico de Prevención</a:t>
            </a:r>
            <a:endParaRPr/>
          </a:p>
        </p:txBody>
      </p:sp>
      <p:sp>
        <p:nvSpPr>
          <p:cNvPr id="317" name="Google Shape;317;p27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4A10DA4-2AEA-22A2-C4C0-16A28CBA4DCD}"/>
              </a:ext>
            </a:extLst>
          </p:cNvPr>
          <p:cNvSpPr txBox="1"/>
          <p:nvPr/>
        </p:nvSpPr>
        <p:spPr>
          <a:xfrm>
            <a:off x="2478157" y="583096"/>
            <a:ext cx="6268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</a:rPr>
              <a:t>Bibliografía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919872-16B8-BBD2-157E-5D830DAF6C9E}"/>
              </a:ext>
            </a:extLst>
          </p:cNvPr>
          <p:cNvSpPr txBox="1"/>
          <p:nvPr/>
        </p:nvSpPr>
        <p:spPr>
          <a:xfrm>
            <a:off x="755374" y="1106316"/>
            <a:ext cx="106812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bg1"/>
                </a:solidFill>
              </a:rPr>
              <a:t>Congreso de la República de Colombia. (2014, 18 de junio). </a:t>
            </a:r>
            <a:r>
              <a:rPr lang="es-CO" sz="1600" b="1" dirty="0">
                <a:solidFill>
                  <a:schemeClr val="bg1"/>
                </a:solidFill>
              </a:rPr>
              <a:t>Ley 1719 de 2014</a:t>
            </a:r>
            <a:r>
              <a:rPr lang="es-CO" sz="1600" dirty="0">
                <a:solidFill>
                  <a:schemeClr val="bg1"/>
                </a:solidFill>
              </a:rPr>
              <a:t>. Por la cual se modifican algunos artículos de las Leyes 599 de 2000, 906 de 2004 y se adoptan medidas para garantizar el acceso a la justicia de las víctimas de violencia sexual, en especial la violencia sexual con ocasión del conflicto armado, y se dictan otras disposiciones. </a:t>
            </a:r>
            <a:r>
              <a:rPr lang="es-CO" sz="1600" i="1" dirty="0">
                <a:solidFill>
                  <a:schemeClr val="bg1"/>
                </a:solidFill>
              </a:rPr>
              <a:t>Diario Oficial No. 49.186</a:t>
            </a:r>
            <a:r>
              <a:rPr lang="es-CO" sz="1600" dirty="0">
                <a:solidFill>
                  <a:schemeClr val="bg1"/>
                </a:solidFill>
              </a:rPr>
              <a:t>. </a:t>
            </a:r>
            <a:r>
              <a:rPr lang="es-CO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http://www.secretariasenado.gov.co/senado/basedoc/ley_1719_2014.html</a:t>
            </a:r>
            <a:endParaRPr lang="es-CO" sz="1600" dirty="0">
              <a:solidFill>
                <a:schemeClr val="bg1"/>
              </a:solidFill>
            </a:endParaRPr>
          </a:p>
          <a:p>
            <a:endParaRPr lang="es-CO" sz="1600" dirty="0">
              <a:solidFill>
                <a:schemeClr val="bg1"/>
              </a:solidFill>
            </a:endParaRPr>
          </a:p>
          <a:p>
            <a:r>
              <a:rPr lang="es-CO" sz="1600" dirty="0">
                <a:solidFill>
                  <a:schemeClr val="bg1"/>
                </a:solidFill>
              </a:rPr>
              <a:t>Ministerio de Salud y Protección Social. (2012, 12 de marzo). </a:t>
            </a:r>
            <a:r>
              <a:rPr lang="es-CO" sz="1600" b="1" dirty="0">
                <a:solidFill>
                  <a:schemeClr val="bg1"/>
                </a:solidFill>
              </a:rPr>
              <a:t>Resolución 0459 de 2012</a:t>
            </a:r>
            <a:r>
              <a:rPr lang="es-CO" sz="1600" dirty="0">
                <a:solidFill>
                  <a:schemeClr val="bg1"/>
                </a:solidFill>
              </a:rPr>
              <a:t>. Por la cual se adopta el protocolo y el Modelo de Atención Integral en Salud para Víctimas de Violencia Sexual. Bogotá D.C., Colombia. </a:t>
            </a:r>
            <a:r>
              <a:rPr lang="es-CO" sz="1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https://www.google.com/search?q=https://www.minsalud.gov.co/Normatividad_Nuevo/Resoluci%C3%B3n%25200459%2520de%25202012.pdf</a:t>
            </a:r>
            <a:endParaRPr lang="es-CO" sz="1600" dirty="0">
              <a:solidFill>
                <a:schemeClr val="bg1"/>
              </a:solidFill>
            </a:endParaRPr>
          </a:p>
          <a:p>
            <a:endParaRPr lang="es-CO" sz="1600" dirty="0">
              <a:solidFill>
                <a:schemeClr val="bg1"/>
              </a:solidFill>
            </a:endParaRPr>
          </a:p>
          <a:p>
            <a:r>
              <a:rPr lang="es-CO" sz="1600" dirty="0">
                <a:solidFill>
                  <a:schemeClr val="bg1"/>
                </a:solidFill>
              </a:rPr>
              <a:t>Instituto Nacional de Salud (INS). (2022). </a:t>
            </a:r>
            <a:r>
              <a:rPr lang="es-CO" sz="1600" b="1" dirty="0">
                <a:solidFill>
                  <a:schemeClr val="bg1"/>
                </a:solidFill>
              </a:rPr>
              <a:t>Protocolo de Vigilancia en Salud Pública: Violencia de Género e Intrafamiliar (Código 875)</a:t>
            </a:r>
            <a:r>
              <a:rPr lang="es-CO" sz="1600" dirty="0">
                <a:solidFill>
                  <a:schemeClr val="bg1"/>
                </a:solidFill>
              </a:rPr>
              <a:t>. Bogotá D.C.: INS. https://</a:t>
            </a:r>
            <a:r>
              <a:rPr lang="es-CO" sz="1600" dirty="0" err="1">
                <a:solidFill>
                  <a:schemeClr val="bg1"/>
                </a:solidFill>
              </a:rPr>
              <a:t>www.google.com</a:t>
            </a:r>
            <a:r>
              <a:rPr lang="es-CO" sz="1600" dirty="0">
                <a:solidFill>
                  <a:schemeClr val="bg1"/>
                </a:solidFill>
              </a:rPr>
              <a:t>/</a:t>
            </a:r>
            <a:r>
              <a:rPr lang="es-CO" sz="1600" dirty="0" err="1">
                <a:solidFill>
                  <a:schemeClr val="bg1"/>
                </a:solidFill>
              </a:rPr>
              <a:t>search?q</a:t>
            </a:r>
            <a:r>
              <a:rPr lang="es-CO" sz="1600" dirty="0">
                <a:solidFill>
                  <a:schemeClr val="bg1"/>
                </a:solidFill>
              </a:rPr>
              <a:t>=https://</a:t>
            </a:r>
            <a:r>
              <a:rPr lang="es-CO" sz="1600" dirty="0" err="1">
                <a:solidFill>
                  <a:schemeClr val="bg1"/>
                </a:solidFill>
              </a:rPr>
              <a:t>www.ins.gov.co</a:t>
            </a:r>
            <a:r>
              <a:rPr lang="es-CO" sz="1600" dirty="0">
                <a:solidFill>
                  <a:schemeClr val="bg1"/>
                </a:solidFill>
              </a:rPr>
              <a:t>/buscador-eventos/Lineamientos/</a:t>
            </a:r>
            <a:r>
              <a:rPr lang="es-CO" sz="1600" dirty="0" err="1">
                <a:solidFill>
                  <a:schemeClr val="bg1"/>
                </a:solidFill>
              </a:rPr>
              <a:t>PRO_Violencia_Genero.pdf</a:t>
            </a:r>
            <a:endParaRPr lang="es-CO" sz="1600" dirty="0">
              <a:solidFill>
                <a:schemeClr val="bg1"/>
              </a:solidFill>
            </a:endParaRPr>
          </a:p>
          <a:p>
            <a:r>
              <a:rPr lang="es-CO" sz="1600" dirty="0">
                <a:solidFill>
                  <a:schemeClr val="bg1"/>
                </a:solidFill>
              </a:rPr>
              <a:t>Instituto Nacional de Medicina Legal y Ciencias Forenses. (2018). </a:t>
            </a:r>
            <a:r>
              <a:rPr lang="es-CO" sz="1600" b="1" dirty="0">
                <a:solidFill>
                  <a:schemeClr val="bg1"/>
                </a:solidFill>
              </a:rPr>
              <a:t>Reglamento Técnico para el Abordaje Integral de Lesiones en Clínica Forense</a:t>
            </a:r>
            <a:r>
              <a:rPr lang="es-CO" sz="1600" dirty="0">
                <a:solidFill>
                  <a:schemeClr val="bg1"/>
                </a:solidFill>
              </a:rPr>
              <a:t>. Versión 02. Bogotá D.C.</a:t>
            </a:r>
          </a:p>
          <a:p>
            <a:endParaRPr lang="es-CO" sz="1600" dirty="0">
              <a:solidFill>
                <a:schemeClr val="bg1"/>
              </a:solidFill>
            </a:endParaRPr>
          </a:p>
          <a:p>
            <a:r>
              <a:rPr lang="es-CO" sz="1600" dirty="0">
                <a:solidFill>
                  <a:schemeClr val="bg1"/>
                </a:solidFill>
              </a:rPr>
              <a:t>Organización Mundial de la Salud (OMS), </a:t>
            </a:r>
            <a:r>
              <a:rPr lang="es-CO" sz="1600" dirty="0" err="1">
                <a:solidFill>
                  <a:schemeClr val="bg1"/>
                </a:solidFill>
              </a:rPr>
              <a:t>War</a:t>
            </a:r>
            <a:r>
              <a:rPr lang="es-CO" sz="1600" dirty="0">
                <a:solidFill>
                  <a:schemeClr val="bg1"/>
                </a:solidFill>
              </a:rPr>
              <a:t> Trauma </a:t>
            </a:r>
            <a:r>
              <a:rPr lang="es-CO" sz="1600" dirty="0" err="1">
                <a:solidFill>
                  <a:schemeClr val="bg1"/>
                </a:solidFill>
              </a:rPr>
              <a:t>Foundation</a:t>
            </a:r>
            <a:r>
              <a:rPr lang="es-CO" sz="1600" dirty="0">
                <a:solidFill>
                  <a:schemeClr val="bg1"/>
                </a:solidFill>
              </a:rPr>
              <a:t>, &amp; Visión Mundial Internacional. (2012). </a:t>
            </a:r>
            <a:r>
              <a:rPr lang="es-CO" sz="1600" b="1" dirty="0">
                <a:solidFill>
                  <a:schemeClr val="bg1"/>
                </a:solidFill>
              </a:rPr>
              <a:t>Primera ayuda psicológica: Guía para trabajadores de campo</a:t>
            </a:r>
            <a:r>
              <a:rPr lang="es-CO" sz="1600" dirty="0">
                <a:solidFill>
                  <a:schemeClr val="bg1"/>
                </a:solidFill>
              </a:rPr>
              <a:t>. OMS.</a:t>
            </a:r>
          </a:p>
          <a:p>
            <a:endParaRPr lang="es-CO" sz="1600" dirty="0">
              <a:solidFill>
                <a:schemeClr val="bg1"/>
              </a:solidFill>
            </a:endParaRPr>
          </a:p>
          <a:p>
            <a:r>
              <a:rPr lang="es-CO" sz="1600" dirty="0">
                <a:solidFill>
                  <a:schemeClr val="bg1"/>
                </a:solidFill>
              </a:rPr>
              <a:t> https://</a:t>
            </a:r>
            <a:r>
              <a:rPr lang="es-CO" sz="1600" dirty="0" err="1">
                <a:solidFill>
                  <a:schemeClr val="bg1"/>
                </a:solidFill>
              </a:rPr>
              <a:t>www.google.com</a:t>
            </a:r>
            <a:r>
              <a:rPr lang="es-CO" sz="1600" dirty="0">
                <a:solidFill>
                  <a:schemeClr val="bg1"/>
                </a:solidFill>
              </a:rPr>
              <a:t>/</a:t>
            </a:r>
            <a:r>
              <a:rPr lang="es-CO" sz="1600" dirty="0" err="1">
                <a:solidFill>
                  <a:schemeClr val="bg1"/>
                </a:solidFill>
              </a:rPr>
              <a:t>search?q</a:t>
            </a:r>
            <a:r>
              <a:rPr lang="es-CO" sz="1600" dirty="0">
                <a:solidFill>
                  <a:schemeClr val="bg1"/>
                </a:solidFill>
              </a:rPr>
              <a:t>=https://</a:t>
            </a:r>
            <a:r>
              <a:rPr lang="es-CO" sz="1600" dirty="0" err="1">
                <a:solidFill>
                  <a:schemeClr val="bg1"/>
                </a:solidFill>
              </a:rPr>
              <a:t>www.who.int</a:t>
            </a:r>
            <a:r>
              <a:rPr lang="es-CO" sz="1600" dirty="0">
                <a:solidFill>
                  <a:schemeClr val="bg1"/>
                </a:solidFill>
              </a:rPr>
              <a:t>/</a:t>
            </a:r>
            <a:r>
              <a:rPr lang="es-CO" sz="1600" dirty="0" err="1">
                <a:solidFill>
                  <a:schemeClr val="bg1"/>
                </a:solidFill>
              </a:rPr>
              <a:t>mental_health</a:t>
            </a:r>
            <a:r>
              <a:rPr lang="es-CO" sz="1600" dirty="0">
                <a:solidFill>
                  <a:schemeClr val="bg1"/>
                </a:solidFill>
              </a:rPr>
              <a:t>/</a:t>
            </a:r>
            <a:r>
              <a:rPr lang="es-CO" sz="1600" dirty="0" err="1">
                <a:solidFill>
                  <a:schemeClr val="bg1"/>
                </a:solidFill>
              </a:rPr>
              <a:t>publications</a:t>
            </a:r>
            <a:r>
              <a:rPr lang="es-CO" sz="1600" dirty="0">
                <a:solidFill>
                  <a:schemeClr val="bg1"/>
                </a:solidFill>
              </a:rPr>
              <a:t>/</a:t>
            </a:r>
            <a:r>
              <a:rPr lang="es-CO" sz="1600" dirty="0" err="1">
                <a:solidFill>
                  <a:schemeClr val="bg1"/>
                </a:solidFill>
              </a:rPr>
              <a:t>guide_field_workers</a:t>
            </a:r>
            <a:r>
              <a:rPr lang="es-CO" sz="1600" dirty="0">
                <a:solidFill>
                  <a:schemeClr val="bg1"/>
                </a:solidFill>
              </a:rPr>
              <a:t>/es/</a:t>
            </a:r>
          </a:p>
          <a:p>
            <a:r>
              <a:rPr lang="es-CO" sz="1600" dirty="0">
                <a:solidFill>
                  <a:schemeClr val="bg1"/>
                </a:solidFill>
              </a:rPr>
              <a:t>Organización Mundial de la Salud (OMS). (2013). </a:t>
            </a:r>
            <a:r>
              <a:rPr lang="es-CO" sz="1600" b="1" dirty="0">
                <a:solidFill>
                  <a:schemeClr val="bg1"/>
                </a:solidFill>
              </a:rPr>
              <a:t>Respuesta de salud e intersectorial a la violencia contra la mujer</a:t>
            </a:r>
            <a:r>
              <a:rPr lang="es-CO" sz="1600" dirty="0">
                <a:solidFill>
                  <a:schemeClr val="bg1"/>
                </a:solidFill>
              </a:rPr>
              <a:t>. Ginebra: OMS.</a:t>
            </a:r>
          </a:p>
          <a:p>
            <a:endParaRPr lang="es-CO" dirty="0">
              <a:solidFill>
                <a:schemeClr val="bg1"/>
              </a:solidFill>
            </a:endParaRPr>
          </a:p>
          <a:p>
            <a:endParaRPr lang="es-CO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9"/>
          <p:cNvSpPr/>
          <p:nvPr/>
        </p:nvSpPr>
        <p:spPr>
          <a:xfrm>
            <a:off x="485775" y="1458813"/>
            <a:ext cx="1122045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9"/>
          <p:cNvSpPr/>
          <p:nvPr/>
        </p:nvSpPr>
        <p:spPr>
          <a:xfrm>
            <a:off x="485775" y="2441674"/>
            <a:ext cx="1122045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9"/>
          <p:cNvSpPr/>
          <p:nvPr/>
        </p:nvSpPr>
        <p:spPr>
          <a:xfrm>
            <a:off x="485775" y="3226444"/>
            <a:ext cx="1122045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9"/>
          <p:cNvSpPr/>
          <p:nvPr/>
        </p:nvSpPr>
        <p:spPr>
          <a:xfrm>
            <a:off x="485775" y="4209305"/>
            <a:ext cx="1122045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9"/>
          <p:cNvSpPr/>
          <p:nvPr/>
        </p:nvSpPr>
        <p:spPr>
          <a:xfrm>
            <a:off x="485775" y="5192166"/>
            <a:ext cx="1122045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9"/>
          <p:cNvSpPr/>
          <p:nvPr/>
        </p:nvSpPr>
        <p:spPr>
          <a:xfrm>
            <a:off x="485775" y="2432149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9"/>
          <p:cNvSpPr/>
          <p:nvPr/>
        </p:nvSpPr>
        <p:spPr>
          <a:xfrm>
            <a:off x="485775" y="2432149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9"/>
          <p:cNvSpPr/>
          <p:nvPr/>
        </p:nvSpPr>
        <p:spPr>
          <a:xfrm>
            <a:off x="485775" y="3216919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9"/>
          <p:cNvSpPr/>
          <p:nvPr/>
        </p:nvSpPr>
        <p:spPr>
          <a:xfrm>
            <a:off x="485775" y="3216919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9"/>
          <p:cNvSpPr/>
          <p:nvPr/>
        </p:nvSpPr>
        <p:spPr>
          <a:xfrm>
            <a:off x="485775" y="4199780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9"/>
          <p:cNvSpPr/>
          <p:nvPr/>
        </p:nvSpPr>
        <p:spPr>
          <a:xfrm>
            <a:off x="485775" y="4199780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9"/>
          <p:cNvSpPr/>
          <p:nvPr/>
        </p:nvSpPr>
        <p:spPr>
          <a:xfrm>
            <a:off x="485775" y="5182641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485775" y="5182641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485775" y="59674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9"/>
          <p:cNvSpPr/>
          <p:nvPr/>
        </p:nvSpPr>
        <p:spPr>
          <a:xfrm>
            <a:off x="485775" y="59674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170735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9"/>
          <p:cNvSpPr txBox="1"/>
          <p:nvPr/>
        </p:nvSpPr>
        <p:spPr>
          <a:xfrm>
            <a:off x="1581150" y="1601688"/>
            <a:ext cx="1012507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https://plus.unsplash.com/premium_photo-1755001218674-3e2343cfbddd?fm=jpg&amp;q=60&amp;w=3000&amp;ixlib=rb-4.1.0&amp;ixid=M3wxMjA3fDB8MHxwaG90by1wYWdlfHx8fGVufDB8fHx8fA%3D%3D</a:t>
            </a:r>
            <a:endParaRPr/>
          </a:p>
        </p:txBody>
      </p:sp>
      <p:sp>
        <p:nvSpPr>
          <p:cNvPr id="349" name="Google Shape;349;p29"/>
          <p:cNvSpPr txBox="1"/>
          <p:nvPr/>
        </p:nvSpPr>
        <p:spPr>
          <a:xfrm>
            <a:off x="1581150" y="2045493"/>
            <a:ext cx="101250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unsplash.com</a:t>
            </a:r>
            <a:endParaRPr/>
          </a:p>
        </p:txBody>
      </p:sp>
      <p:pic>
        <p:nvPicPr>
          <p:cNvPr id="350" name="Google Shape;350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5775" y="259109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9"/>
          <p:cNvSpPr txBox="1"/>
          <p:nvPr/>
        </p:nvSpPr>
        <p:spPr>
          <a:xfrm>
            <a:off x="1581150" y="2584549"/>
            <a:ext cx="101250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https://cdn.vectorstock.com/i/1000v/38/44/iceberg-infographic-black-sea-ice-and-water-under-vector-48683844.jpg</a:t>
            </a:r>
            <a:endParaRPr/>
          </a:p>
        </p:txBody>
      </p:sp>
      <p:sp>
        <p:nvSpPr>
          <p:cNvPr id="352" name="Google Shape;352;p29"/>
          <p:cNvSpPr txBox="1"/>
          <p:nvPr/>
        </p:nvSpPr>
        <p:spPr>
          <a:xfrm>
            <a:off x="1581150" y="2830264"/>
            <a:ext cx="101250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www.vectorstock.com</a:t>
            </a:r>
            <a:endParaRPr/>
          </a:p>
        </p:txBody>
      </p:sp>
      <p:pic>
        <p:nvPicPr>
          <p:cNvPr id="353" name="Google Shape;353;p2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5775" y="347498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9"/>
          <p:cNvSpPr txBox="1"/>
          <p:nvPr/>
        </p:nvSpPr>
        <p:spPr>
          <a:xfrm>
            <a:off x="1581150" y="3369319"/>
            <a:ext cx="1012507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https://static.vecteezy.com/system/resources/previews/012/354/597/non_2x/two-human-hands-are-holds-planet-earth-earth-day-protection-environmental-ecology-concept-futuristic-modern-abstract-background-illustration-vector.jpg</a:t>
            </a:r>
            <a:endParaRPr/>
          </a:p>
        </p:txBody>
      </p:sp>
      <p:sp>
        <p:nvSpPr>
          <p:cNvPr id="355" name="Google Shape;355;p29"/>
          <p:cNvSpPr txBox="1"/>
          <p:nvPr/>
        </p:nvSpPr>
        <p:spPr>
          <a:xfrm>
            <a:off x="1581150" y="3813125"/>
            <a:ext cx="101250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www.vecteezy.com</a:t>
            </a:r>
            <a:endParaRPr/>
          </a:p>
        </p:txBody>
      </p:sp>
      <p:pic>
        <p:nvPicPr>
          <p:cNvPr id="356" name="Google Shape;356;p2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5775" y="4457848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9"/>
          <p:cNvSpPr txBox="1"/>
          <p:nvPr/>
        </p:nvSpPr>
        <p:spPr>
          <a:xfrm>
            <a:off x="1581150" y="4352180"/>
            <a:ext cx="1012507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https://static.vecteezy.com/system/resources/previews/022/348/284/non_2x/mental-health-awareness-month-concept-two-human-hands-are-holds-human-brain-abstract-illustration-on-dark-blue-background-vector.jpg</a:t>
            </a:r>
            <a:endParaRPr/>
          </a:p>
        </p:txBody>
      </p:sp>
      <p:sp>
        <p:nvSpPr>
          <p:cNvPr id="358" name="Google Shape;358;p29"/>
          <p:cNvSpPr txBox="1"/>
          <p:nvPr/>
        </p:nvSpPr>
        <p:spPr>
          <a:xfrm>
            <a:off x="1581150" y="4795986"/>
            <a:ext cx="101250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www.vecteezy.com</a:t>
            </a:r>
            <a:endParaRPr/>
          </a:p>
        </p:txBody>
      </p:sp>
      <p:pic>
        <p:nvPicPr>
          <p:cNvPr id="359" name="Google Shape;359;p2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5775" y="534159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9"/>
          <p:cNvSpPr txBox="1"/>
          <p:nvPr/>
        </p:nvSpPr>
        <p:spPr>
          <a:xfrm>
            <a:off x="1581150" y="5335041"/>
            <a:ext cx="101250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https://www.londoncataractcentre.co.uk/blog/wp-content/uploads/2025/07/Consultation-17.webp</a:t>
            </a:r>
            <a:endParaRPr/>
          </a:p>
        </p:txBody>
      </p:sp>
      <p:sp>
        <p:nvSpPr>
          <p:cNvPr id="361" name="Google Shape;361;p29"/>
          <p:cNvSpPr txBox="1"/>
          <p:nvPr/>
        </p:nvSpPr>
        <p:spPr>
          <a:xfrm>
            <a:off x="1581150" y="5580757"/>
            <a:ext cx="101250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www.londoncataractcentre.co.uk</a:t>
            </a:r>
            <a:endParaRPr/>
          </a:p>
        </p:txBody>
      </p:sp>
      <p:pic>
        <p:nvPicPr>
          <p:cNvPr id="362" name="Google Shape;362;p2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85775" y="612636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9"/>
          <p:cNvSpPr txBox="1"/>
          <p:nvPr/>
        </p:nvSpPr>
        <p:spPr>
          <a:xfrm>
            <a:off x="1581150" y="6119812"/>
            <a:ext cx="1012507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https://images.stockcake.com/public/c/1/b/c1b14f5b-556a-46f9-bb59-5f78acd1f6fd_large/global-network-visualization-stockcake.jpg</a:t>
            </a:r>
            <a:endParaRPr/>
          </a:p>
        </p:txBody>
      </p:sp>
      <p:sp>
        <p:nvSpPr>
          <p:cNvPr id="364" name="Google Shape;364;p29"/>
          <p:cNvSpPr txBox="1"/>
          <p:nvPr/>
        </p:nvSpPr>
        <p:spPr>
          <a:xfrm>
            <a:off x="1581150" y="6365527"/>
            <a:ext cx="1012507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stockcake.com</a:t>
            </a:r>
            <a:endParaRPr/>
          </a:p>
        </p:txBody>
      </p:sp>
      <p:sp>
        <p:nvSpPr>
          <p:cNvPr id="365" name="Google Shape;365;p29"/>
          <p:cNvSpPr txBox="1"/>
          <p:nvPr/>
        </p:nvSpPr>
        <p:spPr>
          <a:xfrm>
            <a:off x="676275" y="437852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Image Sources</a:t>
            </a:r>
            <a:endParaRPr/>
          </a:p>
        </p:txBody>
      </p:sp>
      <p:sp>
        <p:nvSpPr>
          <p:cNvPr id="366" name="Google Shape;366;p29"/>
          <p:cNvSpPr/>
          <p:nvPr/>
        </p:nvSpPr>
        <p:spPr>
          <a:xfrm>
            <a:off x="485775" y="437852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2435869"/>
            <a:ext cx="3613100" cy="261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9375" y="2435869"/>
            <a:ext cx="3613100" cy="261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975" y="2435869"/>
            <a:ext cx="3613100" cy="261148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485775" y="5428357"/>
            <a:ext cx="1122045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64748B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Fuente: Organización Mundial de la Salud (OMS) - Reporte Global 2024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771525" y="2759719"/>
            <a:ext cx="304160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FB7185"/>
                </a:solidFill>
                <a:latin typeface="Inter"/>
                <a:ea typeface="Inter"/>
                <a:cs typeface="Inter"/>
                <a:sym typeface="Inter"/>
              </a:rPr>
              <a:t>30%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71525" y="3521719"/>
            <a:ext cx="304160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PREVALENCIA GLOBAL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771525" y="3877865"/>
            <a:ext cx="3041600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1 de cada 3 mujeres ha sufrido violencia física o sexual en su vida.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4575125" y="2759719"/>
            <a:ext cx="304160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6%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4575125" y="3521719"/>
            <a:ext cx="304160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VIOLENCIA NO CONYUGAL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4575125" y="3877865"/>
            <a:ext cx="3041600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Porcentaje de mujeres agredidas sexualmente por alguien que NO es su pareja.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8378725" y="2759719"/>
            <a:ext cx="304160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720M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8378725" y="3521719"/>
            <a:ext cx="304160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MENORES AFECTADOS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8378725" y="3877865"/>
            <a:ext cx="3041600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Niños y niñas que viven en países con leyes de protección inadecuadas.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Panorama Global (OMS)</a:t>
            </a:r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9525"/>
            <a:ext cx="6086475" cy="694179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771525" y="1115764"/>
            <a:ext cx="4980622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Foco: América Latina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581025" y="1115764"/>
            <a:ext cx="57150" cy="63996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581025" y="2308175"/>
            <a:ext cx="4933950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Según la </a:t>
            </a: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Organización Panamericana de la Salud (OPS)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, nuestra región presenta tasas desproporcionadamente altas.</a:t>
            </a:r>
            <a:endParaRPr/>
          </a:p>
        </p:txBody>
      </p:sp>
      <p:pic>
        <p:nvPicPr>
          <p:cNvPr id="120" name="Google Shape;120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866775" y="3473946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Feminicidios: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12 mujeres son asesinadas diariamente en América Latina y el Caribe por razones de género.</a:t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581025" y="4117776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866775" y="4317801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Impunidad Estructural: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Menos del 10% de los casos de violencia sexual llegan a una condena efectiva.</a:t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581025" y="4961632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866775" y="5161657"/>
            <a:ext cx="4648200" cy="55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Normas Culturales: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Alta tolerancia social a la violencia machista y normalización del abuso infantil.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581025" y="5805487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3512046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/>
          <p:nvPr/>
        </p:nvSpPr>
        <p:spPr>
          <a:xfrm>
            <a:off x="581025" y="4117776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4355901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/>
          <p:nvPr/>
        </p:nvSpPr>
        <p:spPr>
          <a:xfrm>
            <a:off x="581025" y="4961632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5199757"/>
            <a:ext cx="8572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/>
          <p:nvPr/>
        </p:nvSpPr>
        <p:spPr>
          <a:xfrm>
            <a:off x="581025" y="5805487"/>
            <a:ext cx="493395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2200423"/>
            <a:ext cx="5324475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3773090"/>
            <a:ext cx="5324475" cy="1356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00" y="2209948"/>
            <a:ext cx="53054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6"/>
          <p:cNvSpPr txBox="1"/>
          <p:nvPr/>
        </p:nvSpPr>
        <p:spPr>
          <a:xfrm>
            <a:off x="6381750" y="2531715"/>
            <a:ext cx="5590698" cy="32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9" b="1" i="0" u="none" strike="noStrike" cap="none">
                <a:solidFill>
                  <a:srgbClr val="FB7185"/>
                </a:solidFill>
                <a:latin typeface="Inter"/>
                <a:ea typeface="Inter"/>
                <a:cs typeface="Inter"/>
                <a:sym typeface="Inter"/>
              </a:rPr>
              <a:t>La Cifra Oculta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6381750" y="3053060"/>
            <a:ext cx="532447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En Salud Pública, lo que registramos en el </a:t>
            </a: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SIVIGILA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es solo la punta del iceberg.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6381750" y="5319712"/>
            <a:ext cx="5324475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64748B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Estimación: Por cada caso reportado, existen entre 5 y 10 casos en silencio.</a:t>
            </a:r>
            <a:endParaRPr/>
          </a:p>
        </p:txBody>
      </p:sp>
      <p:sp>
        <p:nvSpPr>
          <p:cNvPr id="144" name="Google Shape;144;p16"/>
          <p:cNvSpPr txBox="1"/>
          <p:nvPr/>
        </p:nvSpPr>
        <p:spPr>
          <a:xfrm>
            <a:off x="6610350" y="3963590"/>
            <a:ext cx="4905375" cy="97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Barreras de Acceso: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1. Miedo a represalias del agresor.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2. Desconfianza en el sistema judicial.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3. Vergüenza y estigmatización social.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Vigilancia Epidemiológica: El Subregistro</a:t>
            </a:r>
            <a:endParaRPr/>
          </a:p>
        </p:txBody>
      </p:sp>
      <p:sp>
        <p:nvSpPr>
          <p:cNvPr id="146" name="Google Shape;146;p16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1958578"/>
            <a:ext cx="11220450" cy="494526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 txBox="1"/>
          <p:nvPr/>
        </p:nvSpPr>
        <p:spPr>
          <a:xfrm>
            <a:off x="485775" y="6557218"/>
            <a:ext cx="1122045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64748B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Datos: Instituto Nacional de Medicina Legal y Ciencias Forenses (INMLCF)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676275" y="286196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Tendencia Nacional (Colombia)</a:t>
            </a:r>
            <a:endParaRPr/>
          </a:p>
        </p:txBody>
      </p:sp>
      <p:sp>
        <p:nvSpPr>
          <p:cNvPr id="155" name="Google Shape;155;p17"/>
          <p:cNvSpPr/>
          <p:nvPr/>
        </p:nvSpPr>
        <p:spPr>
          <a:xfrm>
            <a:off x="485775" y="286196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7"/>
          <p:cNvSpPr txBox="1"/>
          <p:nvPr/>
        </p:nvSpPr>
        <p:spPr>
          <a:xfrm>
            <a:off x="2519362" y="1402407"/>
            <a:ext cx="7153275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 Light"/>
                <a:ea typeface="Inter Light"/>
                <a:cs typeface="Inter Light"/>
                <a:sym typeface="Inter Light"/>
              </a:rPr>
              <a:t>Exámenes Médico-Legales por Presunto Delito Sexual (2019-2023)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1838771"/>
            <a:ext cx="11220450" cy="453345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Distribución por Sexo Biológico</a:t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1838771"/>
            <a:ext cx="11220450" cy="4533453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485775" y="2318742"/>
            <a:ext cx="1122045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B7185"/>
                </a:solidFill>
                <a:latin typeface="Inter"/>
                <a:ea typeface="Inter"/>
                <a:cs typeface="Inter"/>
                <a:sym typeface="Inter"/>
              </a:rPr>
              <a:t>¡ALERTA EPIDEMIOLÓGICA!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485775" y="5579715"/>
            <a:ext cx="1122045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Conclusión: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La violencia sexual en Colombia es un crimen predominantemente contra la </a:t>
            </a:r>
            <a:r>
              <a:rPr lang="en-US" sz="135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niñez y la adolescencia</a:t>
            </a: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Población Crítica: Ciclo Vital</a:t>
            </a:r>
            <a:endParaRPr/>
          </a:p>
        </p:txBody>
      </p:sp>
      <p:sp>
        <p:nvSpPr>
          <p:cNvPr id="174" name="Google Shape;174;p19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2641550"/>
            <a:ext cx="5324475" cy="292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930128"/>
            <a:ext cx="5324475" cy="235059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/>
          <p:nvPr/>
        </p:nvSpPr>
        <p:spPr>
          <a:xfrm>
            <a:off x="485775" y="2813000"/>
            <a:ext cx="532447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Existe el mito del "desconocido en la calle oscura". La evidencia demuestra lo contrario: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6677025" y="3454003"/>
            <a:ext cx="4970621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B7185"/>
                </a:solidFill>
                <a:latin typeface="Inter"/>
                <a:ea typeface="Inter"/>
                <a:cs typeface="Inter"/>
                <a:sym typeface="Inter"/>
              </a:rPr>
              <a:t>Riesgo Intrafamiliar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6677025" y="3991123"/>
            <a:ext cx="4733925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El hogar es el lugar más peligroso para los menores de edad. Padres, padrastros, tíos y primos constituyen la mayor proporción de agresores.</a:t>
            </a:r>
            <a:endParaRPr/>
          </a:p>
        </p:txBody>
      </p:sp>
      <p:sp>
        <p:nvSpPr>
          <p:cNvPr id="185" name="Google Shape;185;p20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Desmitificando al Agresor</a:t>
            </a:r>
            <a:endParaRPr/>
          </a:p>
        </p:txBody>
      </p:sp>
      <p:sp>
        <p:nvSpPr>
          <p:cNvPr id="186" name="Google Shape;186;p20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775" y="3137743"/>
            <a:ext cx="3549699" cy="2624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1224" y="3137743"/>
            <a:ext cx="3549699" cy="2624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6674" y="3137743"/>
            <a:ext cx="3549699" cy="262488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 txBox="1"/>
          <p:nvPr/>
        </p:nvSpPr>
        <p:spPr>
          <a:xfrm>
            <a:off x="485775" y="2543472"/>
            <a:ext cx="1122045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 Light"/>
                <a:ea typeface="Inter Light"/>
                <a:cs typeface="Inter Light"/>
                <a:sym typeface="Inter Light"/>
              </a:rPr>
              <a:t>Departamentos con mayores tasas reportadas (2023-2024)</a:t>
            </a:r>
            <a:endParaRPr/>
          </a:p>
        </p:txBody>
      </p:sp>
      <p:sp>
        <p:nvSpPr>
          <p:cNvPr id="196" name="Google Shape;196;p21"/>
          <p:cNvSpPr txBox="1"/>
          <p:nvPr/>
        </p:nvSpPr>
        <p:spPr>
          <a:xfrm>
            <a:off x="781050" y="3661618"/>
            <a:ext cx="3107107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1. Meta</a:t>
            </a:r>
            <a:endParaRPr/>
          </a:p>
        </p:txBody>
      </p:sp>
      <p:sp>
        <p:nvSpPr>
          <p:cNvPr id="197" name="Google Shape;197;p21"/>
          <p:cNvSpPr txBox="1"/>
          <p:nvPr/>
        </p:nvSpPr>
        <p:spPr>
          <a:xfrm>
            <a:off x="781050" y="4198739"/>
            <a:ext cx="295914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Históricamente presenta una de las tasas más altas por cada 100,000 habitantes, asociado a contextos culturales y violencia intrafamiliar.</a:t>
            </a:r>
            <a:endParaRPr/>
          </a:p>
        </p:txBody>
      </p:sp>
      <p:sp>
        <p:nvSpPr>
          <p:cNvPr id="198" name="Google Shape;198;p21"/>
          <p:cNvSpPr txBox="1"/>
          <p:nvPr/>
        </p:nvSpPr>
        <p:spPr>
          <a:xfrm>
            <a:off x="4616499" y="3661618"/>
            <a:ext cx="3107107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2. Casanare</a:t>
            </a:r>
            <a:endParaRPr/>
          </a:p>
        </p:txBody>
      </p:sp>
      <p:sp>
        <p:nvSpPr>
          <p:cNvPr id="199" name="Google Shape;199;p21"/>
          <p:cNvSpPr txBox="1"/>
          <p:nvPr/>
        </p:nvSpPr>
        <p:spPr>
          <a:xfrm>
            <a:off x="4616499" y="4198739"/>
            <a:ext cx="295914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Altas tasas de notificación, posiblemente relacionadas con una mejor vigilancia pero también alta incidencia.</a:t>
            </a:r>
            <a:endParaRPr/>
          </a:p>
        </p:txBody>
      </p:sp>
      <p:sp>
        <p:nvSpPr>
          <p:cNvPr id="200" name="Google Shape;200;p21"/>
          <p:cNvSpPr txBox="1"/>
          <p:nvPr/>
        </p:nvSpPr>
        <p:spPr>
          <a:xfrm>
            <a:off x="8451949" y="3661618"/>
            <a:ext cx="3107107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3. Bogotá D.C.</a:t>
            </a:r>
            <a:endParaRPr/>
          </a:p>
        </p:txBody>
      </p:sp>
      <p:sp>
        <p:nvSpPr>
          <p:cNvPr id="201" name="Google Shape;201;p21"/>
          <p:cNvSpPr txBox="1"/>
          <p:nvPr/>
        </p:nvSpPr>
        <p:spPr>
          <a:xfrm>
            <a:off x="8451949" y="4198739"/>
            <a:ext cx="295914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Aunque la tasa varía, por volumen absoluto concentra la mayor cantidad de casos del país debido a densidad poblacional.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676275" y="817810"/>
            <a:ext cx="1151572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1F5F9"/>
                </a:solidFill>
                <a:latin typeface="Inter"/>
                <a:ea typeface="Inter"/>
                <a:cs typeface="Inter"/>
                <a:sym typeface="Inter"/>
              </a:rPr>
              <a:t>Focos Geográficos (Tasa x 100k)</a:t>
            </a:r>
            <a:endParaRPr/>
          </a:p>
        </p:txBody>
      </p:sp>
      <p:sp>
        <p:nvSpPr>
          <p:cNvPr id="203" name="Google Shape;203;p21"/>
          <p:cNvSpPr/>
          <p:nvPr/>
        </p:nvSpPr>
        <p:spPr>
          <a:xfrm>
            <a:off x="485775" y="817810"/>
            <a:ext cx="57150" cy="63996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1317</Words>
  <Application>Microsoft Macintosh PowerPoint</Application>
  <PresentationFormat>Panorámica</PresentationFormat>
  <Paragraphs>106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Inter</vt:lpstr>
      <vt:lpstr>Arial</vt:lpstr>
      <vt:lpstr>JetBrains Mono</vt:lpstr>
      <vt:lpstr>Inter Light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2</cp:revision>
  <dcterms:modified xsi:type="dcterms:W3CDTF">2026-01-21T05:23:48Z</dcterms:modified>
</cp:coreProperties>
</file>