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Playfair Display" pitchFamily="2" charset="77"/>
      <p:regular r:id="rId38"/>
      <p:bold r:id="rId39"/>
      <p:italic r:id="rId40"/>
      <p:boldItalic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193BB3C-8C7A-46CE-B782-3A15E1EF49B1}">
  <a:tblStyle styleId="{A193BB3C-8C7A-46CE-B782-3A15E1EF49B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90500" y="2793057"/>
            <a:ext cx="11811000" cy="67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Cadena de Custodia en Violencia Sexual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381000" y="3920728"/>
            <a:ext cx="11430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BBF24"/>
                </a:solidFill>
                <a:latin typeface="Roboto"/>
                <a:ea typeface="Roboto"/>
                <a:cs typeface="Roboto"/>
                <a:sym typeface="Roboto"/>
              </a:rPr>
              <a:t>Protocolos Médico-Legales y Forenses en Colombia</a:t>
            </a:r>
            <a:endParaRPr/>
          </a:p>
        </p:txBody>
      </p:sp>
      <p:pic>
        <p:nvPicPr>
          <p:cNvPr id="88" name="Google Shape;88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53667" y="822573"/>
            <a:ext cx="3407271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89539" y="822573"/>
            <a:ext cx="2248792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59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722810"/>
            <a:ext cx="5543550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2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381000" y="142875"/>
            <a:ext cx="111013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Recursos</a:t>
            </a:r>
            <a:endParaRPr/>
          </a:p>
        </p:txBody>
      </p:sp>
      <p:sp>
        <p:nvSpPr>
          <p:cNvPr id="232" name="Google Shape;232;p22"/>
          <p:cNvSpPr txBox="1"/>
          <p:nvPr/>
        </p:nvSpPr>
        <p:spPr>
          <a:xfrm>
            <a:off x="571500" y="130358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Kit de Atención Integral (Código Fucsia)</a:t>
            </a:r>
            <a:endParaRPr/>
          </a:p>
        </p:txBody>
      </p:sp>
      <p:sp>
        <p:nvSpPr>
          <p:cNvPr id="233" name="Google Shape;233;p22"/>
          <p:cNvSpPr/>
          <p:nvPr/>
        </p:nvSpPr>
        <p:spPr>
          <a:xfrm>
            <a:off x="381000" y="130358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381000" y="226561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Toda IPS en Colombia debe contar con el Kit de Recolección de Evidencia del INMLCF.</a:t>
            </a:r>
            <a:endParaRPr/>
          </a:p>
        </p:txBody>
      </p:sp>
      <p:sp>
        <p:nvSpPr>
          <p:cNvPr id="235" name="Google Shape;235;p22"/>
          <p:cNvSpPr txBox="1"/>
          <p:nvPr/>
        </p:nvSpPr>
        <p:spPr>
          <a:xfrm>
            <a:off x="600075" y="326573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36" name="Google Shape;236;p22"/>
          <p:cNvSpPr txBox="1"/>
          <p:nvPr/>
        </p:nvSpPr>
        <p:spPr>
          <a:xfrm>
            <a:off x="666750" y="3265735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Hisopos estériles.</a:t>
            </a:r>
            <a:endParaRPr/>
          </a:p>
        </p:txBody>
      </p:sp>
      <p:sp>
        <p:nvSpPr>
          <p:cNvPr id="237" name="Google Shape;237;p22"/>
          <p:cNvSpPr txBox="1"/>
          <p:nvPr/>
        </p:nvSpPr>
        <p:spPr>
          <a:xfrm>
            <a:off x="600075" y="372293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38" name="Google Shape;238;p22"/>
          <p:cNvSpPr txBox="1"/>
          <p:nvPr/>
        </p:nvSpPr>
        <p:spPr>
          <a:xfrm>
            <a:off x="666750" y="3722935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Láminas portaobjetos.</a:t>
            </a:r>
            <a:endParaRPr/>
          </a:p>
        </p:txBody>
      </p:sp>
      <p:sp>
        <p:nvSpPr>
          <p:cNvPr id="239" name="Google Shape;239;p22"/>
          <p:cNvSpPr txBox="1"/>
          <p:nvPr/>
        </p:nvSpPr>
        <p:spPr>
          <a:xfrm>
            <a:off x="600075" y="418013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40" name="Google Shape;240;p22"/>
          <p:cNvSpPr txBox="1"/>
          <p:nvPr/>
        </p:nvSpPr>
        <p:spPr>
          <a:xfrm>
            <a:off x="666750" y="4180135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Sobres de papel (para evitar humedad).</a:t>
            </a:r>
            <a:endParaRPr/>
          </a:p>
        </p:txBody>
      </p:sp>
      <p:sp>
        <p:nvSpPr>
          <p:cNvPr id="241" name="Google Shape;241;p22"/>
          <p:cNvSpPr txBox="1"/>
          <p:nvPr/>
        </p:nvSpPr>
        <p:spPr>
          <a:xfrm>
            <a:off x="600075" y="463733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42" name="Google Shape;242;p22"/>
          <p:cNvSpPr txBox="1"/>
          <p:nvPr/>
        </p:nvSpPr>
        <p:spPr>
          <a:xfrm>
            <a:off x="666750" y="4637335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Bolsas de papel grandes (para ropa).</a:t>
            </a:r>
            <a:endParaRPr/>
          </a:p>
        </p:txBody>
      </p:sp>
      <p:sp>
        <p:nvSpPr>
          <p:cNvPr id="243" name="Google Shape;243;p22"/>
          <p:cNvSpPr txBox="1"/>
          <p:nvPr/>
        </p:nvSpPr>
        <p:spPr>
          <a:xfrm>
            <a:off x="600075" y="509453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44" name="Google Shape;244;p22"/>
          <p:cNvSpPr txBox="1"/>
          <p:nvPr/>
        </p:nvSpPr>
        <p:spPr>
          <a:xfrm>
            <a:off x="666750" y="5094535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Formatos de Rótulo (FPJ-07) y Registro (FPJ-08).</a:t>
            </a:r>
            <a:endParaRPr/>
          </a:p>
        </p:txBody>
      </p:sp>
      <p:sp>
        <p:nvSpPr>
          <p:cNvPr id="245" name="Google Shape;245;p22"/>
          <p:cNvSpPr txBox="1"/>
          <p:nvPr/>
        </p:nvSpPr>
        <p:spPr>
          <a:xfrm>
            <a:off x="600075" y="555173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666750" y="5551735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Cinta de seguridad.</a:t>
            </a:r>
            <a:endParaRPr/>
          </a:p>
        </p:txBody>
      </p:sp>
      <p:pic>
        <p:nvPicPr>
          <p:cNvPr id="247" name="Google Shape;247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82025" y="3922960"/>
            <a:ext cx="9525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2"/>
          <p:cNvSpPr txBox="1"/>
          <p:nvPr/>
        </p:nvSpPr>
        <p:spPr>
          <a:xfrm>
            <a:off x="7634287" y="4894510"/>
            <a:ext cx="28479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Kit de Agresión Sexual INMLCF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3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3"/>
          <p:cNvSpPr txBox="1"/>
          <p:nvPr/>
        </p:nvSpPr>
        <p:spPr>
          <a:xfrm>
            <a:off x="381000" y="371475"/>
            <a:ext cx="366045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Procedimiento de Recolección</a:t>
            </a:r>
            <a:endParaRPr/>
          </a:p>
        </p:txBody>
      </p:sp>
      <p:sp>
        <p:nvSpPr>
          <p:cNvPr id="256" name="Google Shape;256;p23"/>
          <p:cNvSpPr txBox="1"/>
          <p:nvPr/>
        </p:nvSpPr>
        <p:spPr>
          <a:xfrm>
            <a:off x="571500" y="20376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1. Seguridad y Consentimiento</a:t>
            </a:r>
            <a:endParaRPr/>
          </a:p>
        </p:txBody>
      </p:sp>
      <p:sp>
        <p:nvSpPr>
          <p:cNvPr id="257" name="Google Shape;257;p23"/>
          <p:cNvSpPr/>
          <p:nvPr/>
        </p:nvSpPr>
        <p:spPr>
          <a:xfrm>
            <a:off x="381000" y="20376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3"/>
          <p:cNvSpPr txBox="1"/>
          <p:nvPr/>
        </p:nvSpPr>
        <p:spPr>
          <a:xfrm>
            <a:off x="381000" y="29996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Antes de cualquier recolección:</a:t>
            </a:r>
            <a:endParaRPr/>
          </a:p>
        </p:txBody>
      </p:sp>
      <p:sp>
        <p:nvSpPr>
          <p:cNvPr id="259" name="Google Shape;259;p23"/>
          <p:cNvSpPr/>
          <p:nvPr/>
        </p:nvSpPr>
        <p:spPr>
          <a:xfrm>
            <a:off x="381000" y="5638055"/>
            <a:ext cx="11430000" cy="56197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3"/>
          <p:cNvSpPr txBox="1"/>
          <p:nvPr/>
        </p:nvSpPr>
        <p:spPr>
          <a:xfrm>
            <a:off x="571500" y="5828555"/>
            <a:ext cx="110490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Si la víctima es menor de edad, el consentimiento lo dan los padres o el defensor de familia (ICBF).</a:t>
            </a:r>
            <a:endParaRPr/>
          </a:p>
        </p:txBody>
      </p:sp>
      <p:sp>
        <p:nvSpPr>
          <p:cNvPr id="261" name="Google Shape;261;p23"/>
          <p:cNvSpPr/>
          <p:nvPr/>
        </p:nvSpPr>
        <p:spPr>
          <a:xfrm>
            <a:off x="381000" y="5638055"/>
            <a:ext cx="47625" cy="56197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3"/>
          <p:cNvSpPr txBox="1"/>
          <p:nvPr/>
        </p:nvSpPr>
        <p:spPr>
          <a:xfrm>
            <a:off x="600075" y="36092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63" name="Google Shape;263;p23"/>
          <p:cNvSpPr txBox="1"/>
          <p:nvPr/>
        </p:nvSpPr>
        <p:spPr>
          <a:xfrm>
            <a:off x="666750" y="3609230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Consentimiento Informado: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La víctima debe autorizar explícitamente la recolección de muestras forenses. Sin esto, la prueba es ilegal.</a:t>
            </a:r>
            <a:endParaRPr/>
          </a:p>
        </p:txBody>
      </p:sp>
      <p:sp>
        <p:nvSpPr>
          <p:cNvPr id="264" name="Google Shape;264;p23"/>
          <p:cNvSpPr txBox="1"/>
          <p:nvPr/>
        </p:nvSpPr>
        <p:spPr>
          <a:xfrm>
            <a:off x="600075" y="43807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65" name="Google Shape;265;p23"/>
          <p:cNvSpPr txBox="1"/>
          <p:nvPr/>
        </p:nvSpPr>
        <p:spPr>
          <a:xfrm>
            <a:off x="666750" y="43807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Prioridad Médica: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La vida prima sobre la evidencia. Si hay hemorragia activa, se estabiliza primero.</a:t>
            </a:r>
            <a:endParaRPr/>
          </a:p>
        </p:txBody>
      </p:sp>
      <p:sp>
        <p:nvSpPr>
          <p:cNvPr id="266" name="Google Shape;266;p23"/>
          <p:cNvSpPr txBox="1"/>
          <p:nvPr/>
        </p:nvSpPr>
        <p:spPr>
          <a:xfrm>
            <a:off x="600075" y="48379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67" name="Google Shape;267;p23"/>
          <p:cNvSpPr txBox="1"/>
          <p:nvPr/>
        </p:nvSpPr>
        <p:spPr>
          <a:xfrm>
            <a:off x="666750" y="48379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Privacidad: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Ambiente seguro y privado.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4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4"/>
          <p:cNvSpPr txBox="1"/>
          <p:nvPr/>
        </p:nvSpPr>
        <p:spPr>
          <a:xfrm>
            <a:off x="381000" y="371475"/>
            <a:ext cx="2330291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Anamnesis Forense</a:t>
            </a: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571500" y="25710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2. La Narrativa de los Hechos</a:t>
            </a:r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381000" y="25710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4"/>
          <p:cNvSpPr txBox="1"/>
          <p:nvPr/>
        </p:nvSpPr>
        <p:spPr>
          <a:xfrm>
            <a:off x="381000" y="35330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Fundamental para saber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dónde buscar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600075" y="41426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79" name="Google Shape;279;p24"/>
          <p:cNvSpPr txBox="1"/>
          <p:nvPr/>
        </p:nvSpPr>
        <p:spPr>
          <a:xfrm>
            <a:off x="666750" y="41426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Registro "Verbatim":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Escribir entre comillas exactamente lo que dice la víctima. No interpretar.</a:t>
            </a:r>
            <a:endParaRPr/>
          </a:p>
        </p:txBody>
      </p:sp>
      <p:sp>
        <p:nvSpPr>
          <p:cNvPr id="280" name="Google Shape;280;p24"/>
          <p:cNvSpPr txBox="1"/>
          <p:nvPr/>
        </p:nvSpPr>
        <p:spPr>
          <a:xfrm>
            <a:off x="600075" y="45998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81" name="Google Shape;281;p24"/>
          <p:cNvSpPr txBox="1"/>
          <p:nvPr/>
        </p:nvSpPr>
        <p:spPr>
          <a:xfrm>
            <a:off x="666750" y="45998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Tiempo transcurrido: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Determina la viabilidad de las muestras (Ej: espermatozoides en cérvix hasta 72-96h).</a:t>
            </a:r>
            <a:endParaRPr/>
          </a:p>
        </p:txBody>
      </p:sp>
      <p:sp>
        <p:nvSpPr>
          <p:cNvPr id="282" name="Google Shape;282;p24"/>
          <p:cNvSpPr txBox="1"/>
          <p:nvPr/>
        </p:nvSpPr>
        <p:spPr>
          <a:xfrm>
            <a:off x="600075" y="50570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666750" y="50570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Acciones post-evento: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¿Se bañó? ¿Se cambió de ropa? ¿Se cepilló los dientes? (Esto afecta la estrategia de recolección).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038350"/>
            <a:ext cx="5543550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5"/>
          <p:cNvSpPr txBox="1"/>
          <p:nvPr/>
        </p:nvSpPr>
        <p:spPr>
          <a:xfrm>
            <a:off x="381000" y="371475"/>
            <a:ext cx="328041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Evidencia Traza y Biológica</a:t>
            </a:r>
            <a:endParaRPr/>
          </a:p>
        </p:txBody>
      </p:sp>
      <p:sp>
        <p:nvSpPr>
          <p:cNvPr id="292" name="Google Shape;292;p25"/>
          <p:cNvSpPr txBox="1"/>
          <p:nvPr/>
        </p:nvSpPr>
        <p:spPr>
          <a:xfrm>
            <a:off x="571500" y="2251918"/>
            <a:ext cx="56007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3. Recolección de Prendas</a:t>
            </a:r>
            <a:endParaRPr/>
          </a:p>
        </p:txBody>
      </p:sp>
      <p:sp>
        <p:nvSpPr>
          <p:cNvPr id="293" name="Google Shape;293;p25"/>
          <p:cNvSpPr/>
          <p:nvPr/>
        </p:nvSpPr>
        <p:spPr>
          <a:xfrm>
            <a:off x="381000" y="2251918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5"/>
          <p:cNvSpPr txBox="1"/>
          <p:nvPr/>
        </p:nvSpPr>
        <p:spPr>
          <a:xfrm>
            <a:off x="381000" y="5214193"/>
            <a:ext cx="552450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B91C1C"/>
                </a:solidFill>
                <a:latin typeface="Roboto"/>
                <a:ea typeface="Roboto"/>
                <a:cs typeface="Roboto"/>
                <a:sym typeface="Roboto"/>
              </a:rPr>
              <a:t>¡NUNCA usar bolsas plásticas para ropa o elementos húmedos! El plástico genera hongos que destruyen el ADN.</a:t>
            </a:r>
            <a:endParaRPr/>
          </a:p>
        </p:txBody>
      </p:sp>
      <p:pic>
        <p:nvPicPr>
          <p:cNvPr id="295" name="Google Shape;295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047875"/>
            <a:ext cx="55245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/>
          <p:nvPr/>
        </p:nvSpPr>
        <p:spPr>
          <a:xfrm>
            <a:off x="6296025" y="5514975"/>
            <a:ext cx="5715000" cy="342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5"/>
          <p:cNvSpPr txBox="1"/>
          <p:nvPr/>
        </p:nvSpPr>
        <p:spPr>
          <a:xfrm>
            <a:off x="6391275" y="5610225"/>
            <a:ext cx="5524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Bolsa de papel reglamentaria para evidencia biológica</a:t>
            </a:r>
            <a:endParaRPr/>
          </a:p>
        </p:txBody>
      </p:sp>
      <p:sp>
        <p:nvSpPr>
          <p:cNvPr id="298" name="Google Shape;298;p25"/>
          <p:cNvSpPr txBox="1"/>
          <p:nvPr/>
        </p:nvSpPr>
        <p:spPr>
          <a:xfrm>
            <a:off x="600075" y="30043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99" name="Google Shape;299;p25"/>
          <p:cNvSpPr txBox="1"/>
          <p:nvPr/>
        </p:nvSpPr>
        <p:spPr>
          <a:xfrm>
            <a:off x="666750" y="3004393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Pedir a la víctima que se desvista sobre un papel blanco (para recoger micro-evidencia que caiga).</a:t>
            </a:r>
            <a:endParaRPr/>
          </a:p>
        </p:txBody>
      </p:sp>
      <p:sp>
        <p:nvSpPr>
          <p:cNvPr id="300" name="Google Shape;300;p25"/>
          <p:cNvSpPr txBox="1"/>
          <p:nvPr/>
        </p:nvSpPr>
        <p:spPr>
          <a:xfrm>
            <a:off x="600075" y="377591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01" name="Google Shape;301;p25"/>
          <p:cNvSpPr txBox="1"/>
          <p:nvPr/>
        </p:nvSpPr>
        <p:spPr>
          <a:xfrm>
            <a:off x="666750" y="3775918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NO sacudir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las prendas.</a:t>
            </a:r>
            <a:endParaRPr/>
          </a:p>
        </p:txBody>
      </p:sp>
      <p:sp>
        <p:nvSpPr>
          <p:cNvPr id="302" name="Google Shape;302;p25"/>
          <p:cNvSpPr txBox="1"/>
          <p:nvPr/>
        </p:nvSpPr>
        <p:spPr>
          <a:xfrm>
            <a:off x="600075" y="423311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03" name="Google Shape;303;p25"/>
          <p:cNvSpPr txBox="1"/>
          <p:nvPr/>
        </p:nvSpPr>
        <p:spPr>
          <a:xfrm>
            <a:off x="666750" y="4233118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Embalar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cada prenda por separado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  <p:sp>
        <p:nvSpPr>
          <p:cNvPr id="304" name="Google Shape;304;p25"/>
          <p:cNvSpPr txBox="1"/>
          <p:nvPr/>
        </p:nvSpPr>
        <p:spPr>
          <a:xfrm>
            <a:off x="600075" y="469031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05" name="Google Shape;305;p25"/>
          <p:cNvSpPr txBox="1"/>
          <p:nvPr/>
        </p:nvSpPr>
        <p:spPr>
          <a:xfrm>
            <a:off x="666750" y="4690318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Usar siempre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BOLSAS DE PAPEL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2038350"/>
            <a:ext cx="5543550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6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6"/>
          <p:cNvSpPr txBox="1"/>
          <p:nvPr/>
        </p:nvSpPr>
        <p:spPr>
          <a:xfrm>
            <a:off x="381000" y="371475"/>
            <a:ext cx="242030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Muestras Biológicas</a:t>
            </a:r>
            <a:endParaRPr/>
          </a:p>
        </p:txBody>
      </p:sp>
      <p:pic>
        <p:nvPicPr>
          <p:cNvPr id="314" name="Google Shape;314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525" y="2047875"/>
            <a:ext cx="55245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 txBox="1"/>
          <p:nvPr/>
        </p:nvSpPr>
        <p:spPr>
          <a:xfrm>
            <a:off x="6477000" y="2347168"/>
            <a:ext cx="56007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4. Muestras Orales</a:t>
            </a:r>
            <a:endParaRPr/>
          </a:p>
        </p:txBody>
      </p:sp>
      <p:sp>
        <p:nvSpPr>
          <p:cNvPr id="316" name="Google Shape;316;p26"/>
          <p:cNvSpPr/>
          <p:nvPr/>
        </p:nvSpPr>
        <p:spPr>
          <a:xfrm>
            <a:off x="6286500" y="2347168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6"/>
          <p:cNvSpPr txBox="1"/>
          <p:nvPr/>
        </p:nvSpPr>
        <p:spPr>
          <a:xfrm>
            <a:off x="6286500" y="3099643"/>
            <a:ext cx="55245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Si hubo sexo oral o besos forzados:</a:t>
            </a:r>
            <a:endParaRPr/>
          </a:p>
        </p:txBody>
      </p:sp>
      <p:sp>
        <p:nvSpPr>
          <p:cNvPr id="318" name="Google Shape;318;p26"/>
          <p:cNvSpPr txBox="1"/>
          <p:nvPr/>
        </p:nvSpPr>
        <p:spPr>
          <a:xfrm>
            <a:off x="6505575" y="35663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19" name="Google Shape;319;p26"/>
          <p:cNvSpPr txBox="1"/>
          <p:nvPr/>
        </p:nvSpPr>
        <p:spPr>
          <a:xfrm>
            <a:off x="6572250" y="3566368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Pasar hisopos estériles por encías, paladar y debajo de la lengua.</a:t>
            </a:r>
            <a:endParaRPr/>
          </a:p>
        </p:txBody>
      </p:sp>
      <p:sp>
        <p:nvSpPr>
          <p:cNvPr id="320" name="Google Shape;320;p26"/>
          <p:cNvSpPr txBox="1"/>
          <p:nvPr/>
        </p:nvSpPr>
        <p:spPr>
          <a:xfrm>
            <a:off x="6505575" y="43378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21" name="Google Shape;321;p26"/>
          <p:cNvSpPr txBox="1"/>
          <p:nvPr/>
        </p:nvSpPr>
        <p:spPr>
          <a:xfrm>
            <a:off x="6572250" y="4337893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No requiere medio de transporte líquido (se dejan secar al aire).</a:t>
            </a:r>
            <a:endParaRPr/>
          </a:p>
        </p:txBody>
      </p:sp>
      <p:sp>
        <p:nvSpPr>
          <p:cNvPr id="322" name="Google Shape;322;p26"/>
          <p:cNvSpPr txBox="1"/>
          <p:nvPr/>
        </p:nvSpPr>
        <p:spPr>
          <a:xfrm>
            <a:off x="6505575" y="510941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23" name="Google Shape;323;p26"/>
          <p:cNvSpPr txBox="1"/>
          <p:nvPr/>
        </p:nvSpPr>
        <p:spPr>
          <a:xfrm>
            <a:off x="6572250" y="5109418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Si hubo eyaculación oral reciente, se puede recolectar enjuague bucal con solución salina.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7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7"/>
          <p:cNvSpPr txBox="1"/>
          <p:nvPr/>
        </p:nvSpPr>
        <p:spPr>
          <a:xfrm>
            <a:off x="381000" y="371475"/>
            <a:ext cx="2330291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Evidencia de Lucha</a:t>
            </a:r>
            <a:endParaRPr/>
          </a:p>
        </p:txBody>
      </p:sp>
      <p:sp>
        <p:nvSpPr>
          <p:cNvPr id="331" name="Google Shape;331;p27"/>
          <p:cNvSpPr txBox="1"/>
          <p:nvPr/>
        </p:nvSpPr>
        <p:spPr>
          <a:xfrm>
            <a:off x="571500" y="25710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5. Raspado de Uñas</a:t>
            </a:r>
            <a:endParaRPr/>
          </a:p>
        </p:txBody>
      </p:sp>
      <p:sp>
        <p:nvSpPr>
          <p:cNvPr id="332" name="Google Shape;332;p27"/>
          <p:cNvSpPr/>
          <p:nvPr/>
        </p:nvSpPr>
        <p:spPr>
          <a:xfrm>
            <a:off x="381000" y="25710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7"/>
          <p:cNvSpPr txBox="1"/>
          <p:nvPr/>
        </p:nvSpPr>
        <p:spPr>
          <a:xfrm>
            <a:off x="381000" y="35330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Si la víctima refiere haber arañado o luchado con el agresor:</a:t>
            </a:r>
            <a:endParaRPr/>
          </a:p>
        </p:txBody>
      </p:sp>
      <p:sp>
        <p:nvSpPr>
          <p:cNvPr id="334" name="Google Shape;334;p27"/>
          <p:cNvSpPr txBox="1"/>
          <p:nvPr/>
        </p:nvSpPr>
        <p:spPr>
          <a:xfrm>
            <a:off x="600075" y="41426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35" name="Google Shape;335;p27"/>
          <p:cNvSpPr txBox="1"/>
          <p:nvPr/>
        </p:nvSpPr>
        <p:spPr>
          <a:xfrm>
            <a:off x="666750" y="41426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Se busca perfil genético del agresor (piel/sangre) bajo las uñas.</a:t>
            </a:r>
            <a:endParaRPr/>
          </a:p>
        </p:txBody>
      </p:sp>
      <p:sp>
        <p:nvSpPr>
          <p:cNvPr id="336" name="Google Shape;336;p27"/>
          <p:cNvSpPr txBox="1"/>
          <p:nvPr/>
        </p:nvSpPr>
        <p:spPr>
          <a:xfrm>
            <a:off x="600075" y="45998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37" name="Google Shape;337;p27"/>
          <p:cNvSpPr txBox="1"/>
          <p:nvPr/>
        </p:nvSpPr>
        <p:spPr>
          <a:xfrm>
            <a:off x="666750" y="45998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Usar palillos de madera estériles o cortar el borde libre de la uña.</a:t>
            </a:r>
            <a:endParaRPr/>
          </a:p>
        </p:txBody>
      </p:sp>
      <p:sp>
        <p:nvSpPr>
          <p:cNvPr id="338" name="Google Shape;338;p27"/>
          <p:cNvSpPr txBox="1"/>
          <p:nvPr/>
        </p:nvSpPr>
        <p:spPr>
          <a:xfrm>
            <a:off x="600075" y="50570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39" name="Google Shape;339;p27"/>
          <p:cNvSpPr txBox="1"/>
          <p:nvPr/>
        </p:nvSpPr>
        <p:spPr>
          <a:xfrm>
            <a:off x="666750" y="50570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Embalar mano derecha e izquierda por separado en sobres de papel ("fármaco-sobres").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8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8"/>
          <p:cNvSpPr txBox="1"/>
          <p:nvPr/>
        </p:nvSpPr>
        <p:spPr>
          <a:xfrm>
            <a:off x="381000" y="371475"/>
            <a:ext cx="189023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Examen Genital</a:t>
            </a:r>
            <a:endParaRPr/>
          </a:p>
        </p:txBody>
      </p:sp>
      <p:sp>
        <p:nvSpPr>
          <p:cNvPr id="347" name="Google Shape;347;p28"/>
          <p:cNvSpPr txBox="1"/>
          <p:nvPr/>
        </p:nvSpPr>
        <p:spPr>
          <a:xfrm>
            <a:off x="571500" y="2675780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6. Muestras Vaginales/Cervicales</a:t>
            </a:r>
            <a:endParaRPr/>
          </a:p>
        </p:txBody>
      </p:sp>
      <p:sp>
        <p:nvSpPr>
          <p:cNvPr id="348" name="Google Shape;348;p28"/>
          <p:cNvSpPr/>
          <p:nvPr/>
        </p:nvSpPr>
        <p:spPr>
          <a:xfrm>
            <a:off x="381000" y="2675780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8"/>
          <p:cNvSpPr txBox="1"/>
          <p:nvPr/>
        </p:nvSpPr>
        <p:spPr>
          <a:xfrm>
            <a:off x="600075" y="35806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50" name="Google Shape;350;p28"/>
          <p:cNvSpPr txBox="1"/>
          <p:nvPr/>
        </p:nvSpPr>
        <p:spPr>
          <a:xfrm>
            <a:off x="666750" y="35806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Realizar con espéculo estéril (sin lubricante, solo agua tibia).</a:t>
            </a:r>
            <a:endParaRPr/>
          </a:p>
        </p:txBody>
      </p:sp>
      <p:sp>
        <p:nvSpPr>
          <p:cNvPr id="351" name="Google Shape;351;p28"/>
          <p:cNvSpPr txBox="1"/>
          <p:nvPr/>
        </p:nvSpPr>
        <p:spPr>
          <a:xfrm>
            <a:off x="600075" y="40378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52" name="Google Shape;352;p28"/>
          <p:cNvSpPr txBox="1"/>
          <p:nvPr/>
        </p:nvSpPr>
        <p:spPr>
          <a:xfrm>
            <a:off x="666750" y="40378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Tomar muestras de fondo de saco posterior y cérvix.</a:t>
            </a:r>
            <a:endParaRPr/>
          </a:p>
        </p:txBody>
      </p:sp>
      <p:sp>
        <p:nvSpPr>
          <p:cNvPr id="353" name="Google Shape;353;p28"/>
          <p:cNvSpPr txBox="1"/>
          <p:nvPr/>
        </p:nvSpPr>
        <p:spPr>
          <a:xfrm>
            <a:off x="600075" y="44950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54" name="Google Shape;354;p28"/>
          <p:cNvSpPr txBox="1"/>
          <p:nvPr/>
        </p:nvSpPr>
        <p:spPr>
          <a:xfrm>
            <a:off x="666750" y="44950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Realizar frotis en lámina (para búsqueda de espermatozoides bajo microscopio) y guardar hisopo para ADN.</a:t>
            </a:r>
            <a:endParaRPr/>
          </a:p>
        </p:txBody>
      </p:sp>
      <p:sp>
        <p:nvSpPr>
          <p:cNvPr id="355" name="Google Shape;355;p28"/>
          <p:cNvSpPr txBox="1"/>
          <p:nvPr/>
        </p:nvSpPr>
        <p:spPr>
          <a:xfrm>
            <a:off x="600075" y="49522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56" name="Google Shape;356;p28"/>
          <p:cNvSpPr txBox="1"/>
          <p:nvPr/>
        </p:nvSpPr>
        <p:spPr>
          <a:xfrm>
            <a:off x="666750" y="49522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Dejar secar las láminas y los hisopos al aire antes de embalar.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9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9"/>
          <p:cNvSpPr txBox="1"/>
          <p:nvPr/>
        </p:nvSpPr>
        <p:spPr>
          <a:xfrm>
            <a:off x="381000" y="371475"/>
            <a:ext cx="189023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Examen Genital</a:t>
            </a:r>
            <a:endParaRPr/>
          </a:p>
        </p:txBody>
      </p:sp>
      <p:sp>
        <p:nvSpPr>
          <p:cNvPr id="364" name="Google Shape;364;p29"/>
          <p:cNvSpPr txBox="1"/>
          <p:nvPr/>
        </p:nvSpPr>
        <p:spPr>
          <a:xfrm>
            <a:off x="571500" y="2413843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7. Muestras Anales</a:t>
            </a:r>
            <a:endParaRPr/>
          </a:p>
        </p:txBody>
      </p:sp>
      <p:sp>
        <p:nvSpPr>
          <p:cNvPr id="365" name="Google Shape;365;p29"/>
          <p:cNvSpPr/>
          <p:nvPr/>
        </p:nvSpPr>
        <p:spPr>
          <a:xfrm>
            <a:off x="381000" y="2413843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9"/>
          <p:cNvSpPr txBox="1"/>
          <p:nvPr/>
        </p:nvSpPr>
        <p:spPr>
          <a:xfrm>
            <a:off x="381000" y="3375868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Si hubo acceso carnal violento anal:</a:t>
            </a:r>
            <a:endParaRPr/>
          </a:p>
        </p:txBody>
      </p:sp>
      <p:sp>
        <p:nvSpPr>
          <p:cNvPr id="367" name="Google Shape;367;p29"/>
          <p:cNvSpPr txBox="1"/>
          <p:nvPr/>
        </p:nvSpPr>
        <p:spPr>
          <a:xfrm>
            <a:off x="600075" y="39854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68" name="Google Shape;368;p29"/>
          <p:cNvSpPr txBox="1"/>
          <p:nvPr/>
        </p:nvSpPr>
        <p:spPr>
          <a:xfrm>
            <a:off x="666750" y="3985468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La toma debe ser cuidadosa para no generar más trauma.</a:t>
            </a:r>
            <a:endParaRPr/>
          </a:p>
        </p:txBody>
      </p:sp>
      <p:sp>
        <p:nvSpPr>
          <p:cNvPr id="369" name="Google Shape;369;p29"/>
          <p:cNvSpPr txBox="1"/>
          <p:nvPr/>
        </p:nvSpPr>
        <p:spPr>
          <a:xfrm>
            <a:off x="600075" y="44426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70" name="Google Shape;370;p29"/>
          <p:cNvSpPr txBox="1"/>
          <p:nvPr/>
        </p:nvSpPr>
        <p:spPr>
          <a:xfrm>
            <a:off x="666750" y="4442668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Se toman muestras del canal anal y margen anal.</a:t>
            </a:r>
            <a:endParaRPr/>
          </a:p>
        </p:txBody>
      </p:sp>
      <p:sp>
        <p:nvSpPr>
          <p:cNvPr id="371" name="Google Shape;371;p29"/>
          <p:cNvSpPr txBox="1"/>
          <p:nvPr/>
        </p:nvSpPr>
        <p:spPr>
          <a:xfrm>
            <a:off x="600075" y="48998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372" name="Google Shape;372;p29"/>
          <p:cNvSpPr txBox="1"/>
          <p:nvPr/>
        </p:nvSpPr>
        <p:spPr>
          <a:xfrm>
            <a:off x="666750" y="4899868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Importante: La degradación de evidencia en esta zona es más rápida por la flora bacteriana. La recolección temprana es vital.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3875930"/>
            <a:ext cx="11430000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0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30"/>
          <p:cNvSpPr txBox="1"/>
          <p:nvPr/>
        </p:nvSpPr>
        <p:spPr>
          <a:xfrm>
            <a:off x="381000" y="371475"/>
            <a:ext cx="179022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Fluidos en Piel</a:t>
            </a:r>
            <a:endParaRPr/>
          </a:p>
        </p:txBody>
      </p:sp>
      <p:sp>
        <p:nvSpPr>
          <p:cNvPr id="381" name="Google Shape;381;p30"/>
          <p:cNvSpPr txBox="1"/>
          <p:nvPr/>
        </p:nvSpPr>
        <p:spPr>
          <a:xfrm>
            <a:off x="571500" y="22662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8. Manchas en Piel (Semen/Saliva)</a:t>
            </a:r>
            <a:endParaRPr/>
          </a:p>
        </p:txBody>
      </p:sp>
      <p:sp>
        <p:nvSpPr>
          <p:cNvPr id="382" name="Google Shape;382;p30"/>
          <p:cNvSpPr/>
          <p:nvPr/>
        </p:nvSpPr>
        <p:spPr>
          <a:xfrm>
            <a:off x="381000" y="22662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30"/>
          <p:cNvSpPr txBox="1"/>
          <p:nvPr/>
        </p:nvSpPr>
        <p:spPr>
          <a:xfrm>
            <a:off x="381000" y="32282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Pueden verse con lámpara de Wood (luz UV) o a simple vista.</a:t>
            </a:r>
            <a:endParaRPr/>
          </a:p>
        </p:txBody>
      </p:sp>
      <p:sp>
        <p:nvSpPr>
          <p:cNvPr id="384" name="Google Shape;384;p30"/>
          <p:cNvSpPr txBox="1"/>
          <p:nvPr/>
        </p:nvSpPr>
        <p:spPr>
          <a:xfrm>
            <a:off x="619125" y="4066430"/>
            <a:ext cx="17716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Técnica del Doble Hisopo:</a:t>
            </a:r>
            <a:endParaRPr/>
          </a:p>
        </p:txBody>
      </p:sp>
      <p:sp>
        <p:nvSpPr>
          <p:cNvPr id="385" name="Google Shape;385;p30"/>
          <p:cNvSpPr txBox="1"/>
          <p:nvPr/>
        </p:nvSpPr>
        <p:spPr>
          <a:xfrm>
            <a:off x="828675" y="4399805"/>
            <a:ext cx="1714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1.</a:t>
            </a:r>
            <a:endParaRPr/>
          </a:p>
        </p:txBody>
      </p:sp>
      <p:sp>
        <p:nvSpPr>
          <p:cNvPr id="386" name="Google Shape;386;p30"/>
          <p:cNvSpPr txBox="1"/>
          <p:nvPr/>
        </p:nvSpPr>
        <p:spPr>
          <a:xfrm>
            <a:off x="1000125" y="4399805"/>
            <a:ext cx="10620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Primer hisopo humedecido con agua destilada estéril (levanta la célula).</a:t>
            </a:r>
            <a:endParaRPr/>
          </a:p>
        </p:txBody>
      </p:sp>
      <p:sp>
        <p:nvSpPr>
          <p:cNvPr id="387" name="Google Shape;387;p30"/>
          <p:cNvSpPr txBox="1"/>
          <p:nvPr/>
        </p:nvSpPr>
        <p:spPr>
          <a:xfrm>
            <a:off x="828675" y="4857005"/>
            <a:ext cx="1714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2.</a:t>
            </a:r>
            <a:endParaRPr/>
          </a:p>
        </p:txBody>
      </p:sp>
      <p:sp>
        <p:nvSpPr>
          <p:cNvPr id="388" name="Google Shape;388;p30"/>
          <p:cNvSpPr txBox="1"/>
          <p:nvPr/>
        </p:nvSpPr>
        <p:spPr>
          <a:xfrm>
            <a:off x="1000125" y="4857005"/>
            <a:ext cx="10620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Segundo hisopo seco (recoge el remanente).</a:t>
            </a:r>
            <a:endParaRPr/>
          </a:p>
        </p:txBody>
      </p:sp>
      <p:sp>
        <p:nvSpPr>
          <p:cNvPr id="389" name="Google Shape;389;p30"/>
          <p:cNvSpPr txBox="1"/>
          <p:nvPr/>
        </p:nvSpPr>
        <p:spPr>
          <a:xfrm>
            <a:off x="828675" y="5314205"/>
            <a:ext cx="1714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3.</a:t>
            </a:r>
            <a:endParaRPr/>
          </a:p>
        </p:txBody>
      </p:sp>
      <p:sp>
        <p:nvSpPr>
          <p:cNvPr id="390" name="Google Shape;390;p30"/>
          <p:cNvSpPr txBox="1"/>
          <p:nvPr/>
        </p:nvSpPr>
        <p:spPr>
          <a:xfrm>
            <a:off x="1000125" y="5314205"/>
            <a:ext cx="106203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Ambos se embalan juntos (una vez secos).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31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31"/>
          <p:cNvSpPr txBox="1"/>
          <p:nvPr/>
        </p:nvSpPr>
        <p:spPr>
          <a:xfrm>
            <a:off x="381000" y="371475"/>
            <a:ext cx="2250281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Sumisión Química</a:t>
            </a:r>
            <a:endParaRPr/>
          </a:p>
        </p:txBody>
      </p:sp>
      <p:sp>
        <p:nvSpPr>
          <p:cNvPr id="398" name="Google Shape;398;p31"/>
          <p:cNvSpPr txBox="1"/>
          <p:nvPr/>
        </p:nvSpPr>
        <p:spPr>
          <a:xfrm>
            <a:off x="571500" y="25710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9. Toxicología Forense</a:t>
            </a:r>
            <a:endParaRPr/>
          </a:p>
        </p:txBody>
      </p:sp>
      <p:sp>
        <p:nvSpPr>
          <p:cNvPr id="399" name="Google Shape;399;p31"/>
          <p:cNvSpPr/>
          <p:nvPr/>
        </p:nvSpPr>
        <p:spPr>
          <a:xfrm>
            <a:off x="381000" y="25710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1"/>
          <p:cNvSpPr txBox="1"/>
          <p:nvPr/>
        </p:nvSpPr>
        <p:spPr>
          <a:xfrm>
            <a:off x="381000" y="35330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Sospecha de escopolamina, benzodiacepinas o alcohol:</a:t>
            </a:r>
            <a:endParaRPr/>
          </a:p>
        </p:txBody>
      </p:sp>
      <p:sp>
        <p:nvSpPr>
          <p:cNvPr id="401" name="Google Shape;401;p31"/>
          <p:cNvSpPr txBox="1"/>
          <p:nvPr/>
        </p:nvSpPr>
        <p:spPr>
          <a:xfrm>
            <a:off x="600075" y="41426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02" name="Google Shape;402;p31"/>
          <p:cNvSpPr txBox="1"/>
          <p:nvPr/>
        </p:nvSpPr>
        <p:spPr>
          <a:xfrm>
            <a:off x="666750" y="41426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Sangre: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Tubo tapa gris (con fluoruro) preferiblemente. Ventana de detección corta (horas).</a:t>
            </a:r>
            <a:endParaRPr/>
          </a:p>
        </p:txBody>
      </p:sp>
      <p:sp>
        <p:nvSpPr>
          <p:cNvPr id="403" name="Google Shape;403;p31"/>
          <p:cNvSpPr txBox="1"/>
          <p:nvPr/>
        </p:nvSpPr>
        <p:spPr>
          <a:xfrm>
            <a:off x="600075" y="45998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666750" y="45998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Orina: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La muestra más valiosa. Ventana de detección hasta 3-5 días para muchas sustancias.</a:t>
            </a:r>
            <a:endParaRPr/>
          </a:p>
        </p:txBody>
      </p:sp>
      <p:sp>
        <p:nvSpPr>
          <p:cNvPr id="405" name="Google Shape;405;p31"/>
          <p:cNvSpPr txBox="1"/>
          <p:nvPr/>
        </p:nvSpPr>
        <p:spPr>
          <a:xfrm>
            <a:off x="600075" y="50570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06" name="Google Shape;406;p31"/>
          <p:cNvSpPr txBox="1"/>
          <p:nvPr/>
        </p:nvSpPr>
        <p:spPr>
          <a:xfrm>
            <a:off x="666750" y="50570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Se debe preservar estrictamente la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cadena de frío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(refrigeración).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038350"/>
            <a:ext cx="5543550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381000" y="371475"/>
            <a:ext cx="315039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Conceptos Fundamentales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571500" y="2480518"/>
            <a:ext cx="5600700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¿Qué es la Cadena de Custodia?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381000" y="2480518"/>
            <a:ext cx="47625" cy="93345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381000" y="3699718"/>
            <a:ext cx="55245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Es el proceso continuo y documentado aplicado a los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Elementos Materiales Probatorios (EMP)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y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Evidencia Física (EF)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381000" y="4833193"/>
            <a:ext cx="5524500" cy="9239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571500" y="5023693"/>
            <a:ext cx="51435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Objetivo: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Garantizar la autenticidad y capacidad demostrativa de la prueba, asegurando que lo que se recolectó en la escena (o cuerpo de la víctima) es lo mismo que se analiza en el laboratorio y se presenta ante el juez.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381000" y="4833193"/>
            <a:ext cx="47625" cy="9239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047875"/>
            <a:ext cx="55245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/>
          <p:nvPr/>
        </p:nvSpPr>
        <p:spPr>
          <a:xfrm>
            <a:off x="6296025" y="5514975"/>
            <a:ext cx="5715000" cy="342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6391275" y="5610225"/>
            <a:ext cx="5524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 registro documental es el pilar del sistema acusatorio.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32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2"/>
          <p:cNvSpPr txBox="1"/>
          <p:nvPr/>
        </p:nvSpPr>
        <p:spPr>
          <a:xfrm>
            <a:off x="381000" y="371475"/>
            <a:ext cx="167020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Reglas de Oro</a:t>
            </a:r>
            <a:endParaRPr/>
          </a:p>
        </p:txBody>
      </p:sp>
      <p:sp>
        <p:nvSpPr>
          <p:cNvPr id="414" name="Google Shape;414;p32"/>
          <p:cNvSpPr txBox="1"/>
          <p:nvPr/>
        </p:nvSpPr>
        <p:spPr>
          <a:xfrm>
            <a:off x="571500" y="176078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Reglas de Embalaje</a:t>
            </a:r>
            <a:endParaRPr/>
          </a:p>
        </p:txBody>
      </p:sp>
      <p:sp>
        <p:nvSpPr>
          <p:cNvPr id="415" name="Google Shape;415;p32"/>
          <p:cNvSpPr/>
          <p:nvPr/>
        </p:nvSpPr>
        <p:spPr>
          <a:xfrm>
            <a:off x="381000" y="176078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2"/>
          <p:cNvSpPr txBox="1"/>
          <p:nvPr/>
        </p:nvSpPr>
        <p:spPr>
          <a:xfrm>
            <a:off x="381000" y="3542555"/>
            <a:ext cx="580072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SI</a:t>
            </a:r>
            <a:endParaRPr/>
          </a:p>
        </p:txBody>
      </p:sp>
      <p:sp>
        <p:nvSpPr>
          <p:cNvPr id="417" name="Google Shape;417;p32"/>
          <p:cNvSpPr txBox="1"/>
          <p:nvPr/>
        </p:nvSpPr>
        <p:spPr>
          <a:xfrm>
            <a:off x="6286500" y="3542555"/>
            <a:ext cx="580072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</a:t>
            </a:r>
            <a:endParaRPr/>
          </a:p>
        </p:txBody>
      </p:sp>
      <p:pic>
        <p:nvPicPr>
          <p:cNvPr id="418" name="Google Shape;418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550" y="3552080"/>
            <a:ext cx="152400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2"/>
          <p:cNvSpPr txBox="1"/>
          <p:nvPr/>
        </p:nvSpPr>
        <p:spPr>
          <a:xfrm>
            <a:off x="600075" y="3930401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20" name="Google Shape;420;p32"/>
          <p:cNvSpPr txBox="1"/>
          <p:nvPr/>
        </p:nvSpPr>
        <p:spPr>
          <a:xfrm>
            <a:off x="666750" y="3930401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Bolsas de papel para todo lo biológico.</a:t>
            </a:r>
            <a:endParaRPr/>
          </a:p>
        </p:txBody>
      </p:sp>
      <p:sp>
        <p:nvSpPr>
          <p:cNvPr id="421" name="Google Shape;421;p32"/>
          <p:cNvSpPr txBox="1"/>
          <p:nvPr/>
        </p:nvSpPr>
        <p:spPr>
          <a:xfrm>
            <a:off x="600075" y="4387601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22" name="Google Shape;422;p32"/>
          <p:cNvSpPr txBox="1"/>
          <p:nvPr/>
        </p:nvSpPr>
        <p:spPr>
          <a:xfrm>
            <a:off x="666750" y="4387601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Cajas de cartón para elementos cortopunzantes o rígidos.</a:t>
            </a:r>
            <a:endParaRPr/>
          </a:p>
        </p:txBody>
      </p:sp>
      <p:sp>
        <p:nvSpPr>
          <p:cNvPr id="423" name="Google Shape;423;p32"/>
          <p:cNvSpPr txBox="1"/>
          <p:nvPr/>
        </p:nvSpPr>
        <p:spPr>
          <a:xfrm>
            <a:off x="600075" y="5159126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24" name="Google Shape;424;p32"/>
          <p:cNvSpPr txBox="1"/>
          <p:nvPr/>
        </p:nvSpPr>
        <p:spPr>
          <a:xfrm>
            <a:off x="666750" y="5159126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Embalaje individual (para evitar transferencia cruzada).</a:t>
            </a:r>
            <a:endParaRPr/>
          </a:p>
        </p:txBody>
      </p:sp>
      <p:pic>
        <p:nvPicPr>
          <p:cNvPr id="425" name="Google Shape;425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1775" y="3552080"/>
            <a:ext cx="133350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2"/>
          <p:cNvSpPr txBox="1"/>
          <p:nvPr/>
        </p:nvSpPr>
        <p:spPr>
          <a:xfrm>
            <a:off x="6505575" y="3930401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27" name="Google Shape;427;p32"/>
          <p:cNvSpPr txBox="1"/>
          <p:nvPr/>
        </p:nvSpPr>
        <p:spPr>
          <a:xfrm>
            <a:off x="6572250" y="3930401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Bolsas plásticas (crean efecto invernadero, degradan ADN).</a:t>
            </a:r>
            <a:endParaRPr/>
          </a:p>
        </p:txBody>
      </p:sp>
      <p:sp>
        <p:nvSpPr>
          <p:cNvPr id="428" name="Google Shape;428;p32"/>
          <p:cNvSpPr txBox="1"/>
          <p:nvPr/>
        </p:nvSpPr>
        <p:spPr>
          <a:xfrm>
            <a:off x="6505575" y="4701926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29" name="Google Shape;429;p32"/>
          <p:cNvSpPr txBox="1"/>
          <p:nvPr/>
        </p:nvSpPr>
        <p:spPr>
          <a:xfrm>
            <a:off x="6572250" y="4701926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Mezclar prendas de la víctima con las del agresor.</a:t>
            </a:r>
            <a:endParaRPr/>
          </a:p>
        </p:txBody>
      </p:sp>
      <p:sp>
        <p:nvSpPr>
          <p:cNvPr id="430" name="Google Shape;430;p32"/>
          <p:cNvSpPr txBox="1"/>
          <p:nvPr/>
        </p:nvSpPr>
        <p:spPr>
          <a:xfrm>
            <a:off x="6505575" y="5159126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31" name="Google Shape;431;p32"/>
          <p:cNvSpPr txBox="1"/>
          <p:nvPr/>
        </p:nvSpPr>
        <p:spPr>
          <a:xfrm>
            <a:off x="6572250" y="5159126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Sellar con grapas (pueden rasgar o contaminar).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3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33"/>
          <p:cNvSpPr txBox="1"/>
          <p:nvPr/>
        </p:nvSpPr>
        <p:spPr>
          <a:xfrm>
            <a:off x="381000" y="371475"/>
            <a:ext cx="157019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Preservación</a:t>
            </a:r>
            <a:endParaRPr/>
          </a:p>
        </p:txBody>
      </p:sp>
      <p:sp>
        <p:nvSpPr>
          <p:cNvPr id="439" name="Google Shape;439;p33"/>
          <p:cNvSpPr txBox="1"/>
          <p:nvPr/>
        </p:nvSpPr>
        <p:spPr>
          <a:xfrm>
            <a:off x="571500" y="2413843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Secado de Evidencia</a:t>
            </a:r>
            <a:endParaRPr/>
          </a:p>
        </p:txBody>
      </p:sp>
      <p:sp>
        <p:nvSpPr>
          <p:cNvPr id="440" name="Google Shape;440;p33"/>
          <p:cNvSpPr/>
          <p:nvPr/>
        </p:nvSpPr>
        <p:spPr>
          <a:xfrm>
            <a:off x="381000" y="2413843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33"/>
          <p:cNvSpPr txBox="1"/>
          <p:nvPr/>
        </p:nvSpPr>
        <p:spPr>
          <a:xfrm>
            <a:off x="381000" y="3375868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Jamás embalar un hisopo o prenda mojada.</a:t>
            </a:r>
            <a:endParaRPr/>
          </a:p>
        </p:txBody>
      </p:sp>
      <p:sp>
        <p:nvSpPr>
          <p:cNvPr id="442" name="Google Shape;442;p33"/>
          <p:cNvSpPr txBox="1"/>
          <p:nvPr/>
        </p:nvSpPr>
        <p:spPr>
          <a:xfrm>
            <a:off x="600075" y="39854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43" name="Google Shape;443;p33"/>
          <p:cNvSpPr txBox="1"/>
          <p:nvPr/>
        </p:nvSpPr>
        <p:spPr>
          <a:xfrm>
            <a:off x="666750" y="3985468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Procedimiento: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Dejar secar a temperatura ambiente, en lugar seguro, lejos de luz solar directa o fuentes de calor artificial (secadores).</a:t>
            </a:r>
            <a:endParaRPr/>
          </a:p>
        </p:txBody>
      </p:sp>
      <p:sp>
        <p:nvSpPr>
          <p:cNvPr id="444" name="Google Shape;444;p33"/>
          <p:cNvSpPr txBox="1"/>
          <p:nvPr/>
        </p:nvSpPr>
        <p:spPr>
          <a:xfrm>
            <a:off x="600075" y="47569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45" name="Google Shape;445;p33"/>
          <p:cNvSpPr txBox="1"/>
          <p:nvPr/>
        </p:nvSpPr>
        <p:spPr>
          <a:xfrm>
            <a:off x="666750" y="475699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Proteger de corrientes de aire que puedan contaminar la muestra con ADN externo.</a:t>
            </a:r>
            <a:endParaRPr/>
          </a:p>
        </p:txBody>
      </p:sp>
      <p:sp>
        <p:nvSpPr>
          <p:cNvPr id="446" name="Google Shape;446;p33"/>
          <p:cNvSpPr txBox="1"/>
          <p:nvPr/>
        </p:nvSpPr>
        <p:spPr>
          <a:xfrm>
            <a:off x="600075" y="52141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47" name="Google Shape;447;p33"/>
          <p:cNvSpPr txBox="1"/>
          <p:nvPr/>
        </p:nvSpPr>
        <p:spPr>
          <a:xfrm>
            <a:off x="666750" y="521419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Una vez seco, introducir en el sobre de papel.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34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4"/>
          <p:cNvSpPr txBox="1"/>
          <p:nvPr/>
        </p:nvSpPr>
        <p:spPr>
          <a:xfrm>
            <a:off x="381000" y="371475"/>
            <a:ext cx="122015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Seguridad</a:t>
            </a:r>
            <a:endParaRPr/>
          </a:p>
        </p:txBody>
      </p:sp>
      <p:sp>
        <p:nvSpPr>
          <p:cNvPr id="455" name="Google Shape;455;p34"/>
          <p:cNvSpPr txBox="1"/>
          <p:nvPr/>
        </p:nvSpPr>
        <p:spPr>
          <a:xfrm>
            <a:off x="571500" y="2413843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Sellado y Lacrado</a:t>
            </a:r>
            <a:endParaRPr/>
          </a:p>
        </p:txBody>
      </p:sp>
      <p:sp>
        <p:nvSpPr>
          <p:cNvPr id="456" name="Google Shape;456;p34"/>
          <p:cNvSpPr/>
          <p:nvPr/>
        </p:nvSpPr>
        <p:spPr>
          <a:xfrm>
            <a:off x="381000" y="2413843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4"/>
          <p:cNvSpPr txBox="1"/>
          <p:nvPr/>
        </p:nvSpPr>
        <p:spPr>
          <a:xfrm>
            <a:off x="381000" y="3375868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El empaque debe garantizar que nadie lo ha abierto indebidamente.</a:t>
            </a:r>
            <a:endParaRPr/>
          </a:p>
        </p:txBody>
      </p:sp>
      <p:sp>
        <p:nvSpPr>
          <p:cNvPr id="458" name="Google Shape;458;p34"/>
          <p:cNvSpPr txBox="1"/>
          <p:nvPr/>
        </p:nvSpPr>
        <p:spPr>
          <a:xfrm>
            <a:off x="600075" y="39854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59" name="Google Shape;459;p34"/>
          <p:cNvSpPr txBox="1"/>
          <p:nvPr/>
        </p:nvSpPr>
        <p:spPr>
          <a:xfrm>
            <a:off x="666750" y="3985468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Usar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Cinta de Seguridad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institucional (si hay) o cinta adhesiva fuerte.</a:t>
            </a:r>
            <a:endParaRPr/>
          </a:p>
        </p:txBody>
      </p:sp>
      <p:sp>
        <p:nvSpPr>
          <p:cNvPr id="460" name="Google Shape;460;p34"/>
          <p:cNvSpPr txBox="1"/>
          <p:nvPr/>
        </p:nvSpPr>
        <p:spPr>
          <a:xfrm>
            <a:off x="600075" y="44426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61" name="Google Shape;461;p34"/>
          <p:cNvSpPr txBox="1"/>
          <p:nvPr/>
        </p:nvSpPr>
        <p:spPr>
          <a:xfrm>
            <a:off x="666750" y="4442668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Firma cruzada: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El recolector debe firmar abarcando la cinta y el papel del sobre, de modo que si se rompe la cinta, se rompe la firma.</a:t>
            </a:r>
            <a:endParaRPr/>
          </a:p>
        </p:txBody>
      </p:sp>
      <p:sp>
        <p:nvSpPr>
          <p:cNvPr id="462" name="Google Shape;462;p34"/>
          <p:cNvSpPr txBox="1"/>
          <p:nvPr/>
        </p:nvSpPr>
        <p:spPr>
          <a:xfrm>
            <a:off x="600075" y="52141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63" name="Google Shape;463;p34"/>
          <p:cNvSpPr txBox="1"/>
          <p:nvPr/>
        </p:nvSpPr>
        <p:spPr>
          <a:xfrm>
            <a:off x="666750" y="521419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No dejar espacios abiertos por donde pueda caerse o introducirse algo.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3856880"/>
            <a:ext cx="11430000" cy="127635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35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35"/>
          <p:cNvSpPr txBox="1"/>
          <p:nvPr/>
        </p:nvSpPr>
        <p:spPr>
          <a:xfrm>
            <a:off x="381000" y="371475"/>
            <a:ext cx="290036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Documentación Técnica</a:t>
            </a:r>
            <a:endParaRPr/>
          </a:p>
        </p:txBody>
      </p:sp>
      <p:sp>
        <p:nvSpPr>
          <p:cNvPr id="472" name="Google Shape;472;p35"/>
          <p:cNvSpPr txBox="1"/>
          <p:nvPr/>
        </p:nvSpPr>
        <p:spPr>
          <a:xfrm>
            <a:off x="571500" y="243765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Rótulo de Elemento Material Probatorio (FPJ-07)</a:t>
            </a:r>
            <a:endParaRPr/>
          </a:p>
        </p:txBody>
      </p:sp>
      <p:sp>
        <p:nvSpPr>
          <p:cNvPr id="473" name="Google Shape;473;p35"/>
          <p:cNvSpPr/>
          <p:nvPr/>
        </p:nvSpPr>
        <p:spPr>
          <a:xfrm>
            <a:off x="381000" y="243765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35"/>
          <p:cNvSpPr txBox="1"/>
          <p:nvPr/>
        </p:nvSpPr>
        <p:spPr>
          <a:xfrm>
            <a:off x="381000" y="339968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Es la "cédula" de la evidencia. Se pega EXTERNAMENTE al embalaje.</a:t>
            </a:r>
            <a:endParaRPr/>
          </a:p>
        </p:txBody>
      </p:sp>
      <p:sp>
        <p:nvSpPr>
          <p:cNvPr id="475" name="Google Shape;475;p35"/>
          <p:cNvSpPr txBox="1"/>
          <p:nvPr/>
        </p:nvSpPr>
        <p:spPr>
          <a:xfrm>
            <a:off x="381000" y="534278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Debe ser llenado con letra legible, sin tachones.</a:t>
            </a:r>
            <a:endParaRPr/>
          </a:p>
        </p:txBody>
      </p:sp>
      <p:sp>
        <p:nvSpPr>
          <p:cNvPr id="476" name="Google Shape;476;p35"/>
          <p:cNvSpPr txBox="1"/>
          <p:nvPr/>
        </p:nvSpPr>
        <p:spPr>
          <a:xfrm>
            <a:off x="590550" y="4066430"/>
            <a:ext cx="2469356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CÓDIGO ÚNICO DE CASO (CUC):</a:t>
            </a:r>
            <a:endParaRPr/>
          </a:p>
        </p:txBody>
      </p:sp>
      <p:sp>
        <p:nvSpPr>
          <p:cNvPr id="477" name="Google Shape;477;p35"/>
          <p:cNvSpPr txBox="1"/>
          <p:nvPr/>
        </p:nvSpPr>
        <p:spPr>
          <a:xfrm>
            <a:off x="590550" y="4237880"/>
            <a:ext cx="1188987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FECHA Y HORA:</a:t>
            </a:r>
            <a:endParaRPr/>
          </a:p>
        </p:txBody>
      </p:sp>
      <p:sp>
        <p:nvSpPr>
          <p:cNvPr id="478" name="Google Shape;478;p35"/>
          <p:cNvSpPr txBox="1"/>
          <p:nvPr/>
        </p:nvSpPr>
        <p:spPr>
          <a:xfrm>
            <a:off x="590550" y="4409330"/>
            <a:ext cx="1463278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RECOLECTADO POR:</a:t>
            </a:r>
            <a:endParaRPr/>
          </a:p>
        </p:txBody>
      </p:sp>
      <p:sp>
        <p:nvSpPr>
          <p:cNvPr id="479" name="Google Shape;479;p35"/>
          <p:cNvSpPr txBox="1"/>
          <p:nvPr/>
        </p:nvSpPr>
        <p:spPr>
          <a:xfrm>
            <a:off x="590550" y="4580780"/>
            <a:ext cx="1097458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DESCRIPCIÓN:</a:t>
            </a:r>
            <a:endParaRPr/>
          </a:p>
        </p:txBody>
      </p:sp>
      <p:sp>
        <p:nvSpPr>
          <p:cNvPr id="480" name="Google Shape;480;p35"/>
          <p:cNvSpPr txBox="1"/>
          <p:nvPr/>
        </p:nvSpPr>
        <p:spPr>
          <a:xfrm>
            <a:off x="590550" y="4752230"/>
            <a:ext cx="1920626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SITIO DE RECOLECCIÓN: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038350"/>
            <a:ext cx="5543550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6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6"/>
          <p:cNvSpPr txBox="1"/>
          <p:nvPr/>
        </p:nvSpPr>
        <p:spPr>
          <a:xfrm>
            <a:off x="381000" y="371475"/>
            <a:ext cx="290036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Documentación Técnica</a:t>
            </a:r>
            <a:endParaRPr/>
          </a:p>
        </p:txBody>
      </p:sp>
      <p:sp>
        <p:nvSpPr>
          <p:cNvPr id="489" name="Google Shape;489;p36"/>
          <p:cNvSpPr txBox="1"/>
          <p:nvPr/>
        </p:nvSpPr>
        <p:spPr>
          <a:xfrm>
            <a:off x="571500" y="2499568"/>
            <a:ext cx="5600700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Registro de Cadena de Custodia (FPJ-08)</a:t>
            </a:r>
            <a:endParaRPr/>
          </a:p>
        </p:txBody>
      </p:sp>
      <p:sp>
        <p:nvSpPr>
          <p:cNvPr id="490" name="Google Shape;490;p36"/>
          <p:cNvSpPr/>
          <p:nvPr/>
        </p:nvSpPr>
        <p:spPr>
          <a:xfrm>
            <a:off x="381000" y="2499568"/>
            <a:ext cx="47625" cy="93345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6"/>
          <p:cNvSpPr txBox="1"/>
          <p:nvPr/>
        </p:nvSpPr>
        <p:spPr>
          <a:xfrm>
            <a:off x="381000" y="3718768"/>
            <a:ext cx="552450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Es la hoja de vida de la evidencia. Acompaña al elemento pero NO se pega a él.</a:t>
            </a:r>
            <a:endParaRPr/>
          </a:p>
        </p:txBody>
      </p:sp>
      <p:pic>
        <p:nvPicPr>
          <p:cNvPr id="492" name="Google Shape;492;p3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6025" y="2047875"/>
            <a:ext cx="55245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36"/>
          <p:cNvSpPr/>
          <p:nvPr/>
        </p:nvSpPr>
        <p:spPr>
          <a:xfrm>
            <a:off x="6296025" y="5514975"/>
            <a:ext cx="5715000" cy="342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6"/>
          <p:cNvSpPr txBox="1"/>
          <p:nvPr/>
        </p:nvSpPr>
        <p:spPr>
          <a:xfrm>
            <a:off x="6391275" y="5610225"/>
            <a:ext cx="55245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 FPJ-08 es obligatorio para el traspaso a Policía Judicial.</a:t>
            </a:r>
            <a:endParaRPr/>
          </a:p>
        </p:txBody>
      </p:sp>
      <p:sp>
        <p:nvSpPr>
          <p:cNvPr id="495" name="Google Shape;495;p36"/>
          <p:cNvSpPr txBox="1"/>
          <p:nvPr/>
        </p:nvSpPr>
        <p:spPr>
          <a:xfrm>
            <a:off x="600075" y="449981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96" name="Google Shape;496;p36"/>
          <p:cNvSpPr txBox="1"/>
          <p:nvPr/>
        </p:nvSpPr>
        <p:spPr>
          <a:xfrm>
            <a:off x="666750" y="4499818"/>
            <a:ext cx="52387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Registra cada traspaso (Quién entrega, Quién recibe, Fecha, Hora, Motivo).</a:t>
            </a:r>
            <a:endParaRPr/>
          </a:p>
        </p:txBody>
      </p:sp>
      <p:sp>
        <p:nvSpPr>
          <p:cNvPr id="497" name="Google Shape;497;p36"/>
          <p:cNvSpPr txBox="1"/>
          <p:nvPr/>
        </p:nvSpPr>
        <p:spPr>
          <a:xfrm>
            <a:off x="600075" y="527134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498" name="Google Shape;498;p36"/>
          <p:cNvSpPr txBox="1"/>
          <p:nvPr/>
        </p:nvSpPr>
        <p:spPr>
          <a:xfrm>
            <a:off x="666750" y="5271343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Si falta una firma en este formato, se rompe la cadena.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37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7"/>
          <p:cNvSpPr txBox="1"/>
          <p:nvPr/>
        </p:nvSpPr>
        <p:spPr>
          <a:xfrm>
            <a:off x="381000" y="371475"/>
            <a:ext cx="98012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Fijación</a:t>
            </a:r>
            <a:endParaRPr/>
          </a:p>
        </p:txBody>
      </p:sp>
      <p:sp>
        <p:nvSpPr>
          <p:cNvPr id="506" name="Google Shape;506;p37"/>
          <p:cNvSpPr txBox="1"/>
          <p:nvPr/>
        </p:nvSpPr>
        <p:spPr>
          <a:xfrm>
            <a:off x="571500" y="2237630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Fotografía Forense</a:t>
            </a:r>
            <a:endParaRPr/>
          </a:p>
        </p:txBody>
      </p:sp>
      <p:sp>
        <p:nvSpPr>
          <p:cNvPr id="507" name="Google Shape;507;p37"/>
          <p:cNvSpPr/>
          <p:nvPr/>
        </p:nvSpPr>
        <p:spPr>
          <a:xfrm>
            <a:off x="381000" y="2237630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7"/>
          <p:cNvSpPr txBox="1"/>
          <p:nvPr/>
        </p:nvSpPr>
        <p:spPr>
          <a:xfrm>
            <a:off x="381000" y="3199655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En lesiones visibles (hematomas, mordeduras, laceraciones):</a:t>
            </a:r>
            <a:endParaRPr/>
          </a:p>
        </p:txBody>
      </p:sp>
      <p:sp>
        <p:nvSpPr>
          <p:cNvPr id="509" name="Google Shape;509;p37"/>
          <p:cNvSpPr txBox="1"/>
          <p:nvPr/>
        </p:nvSpPr>
        <p:spPr>
          <a:xfrm>
            <a:off x="381000" y="5542805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B91C1C"/>
                </a:solidFill>
                <a:latin typeface="Roboto"/>
                <a:ea typeface="Roboto"/>
                <a:cs typeface="Roboto"/>
                <a:sym typeface="Roboto"/>
              </a:rPr>
              <a:t>Siempre respetar el pudor y dignidad de la víctima.</a:t>
            </a:r>
            <a:endParaRPr/>
          </a:p>
        </p:txBody>
      </p:sp>
      <p:sp>
        <p:nvSpPr>
          <p:cNvPr id="510" name="Google Shape;510;p37"/>
          <p:cNvSpPr txBox="1"/>
          <p:nvPr/>
        </p:nvSpPr>
        <p:spPr>
          <a:xfrm>
            <a:off x="600075" y="38092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11" name="Google Shape;511;p37"/>
          <p:cNvSpPr txBox="1"/>
          <p:nvPr/>
        </p:nvSpPr>
        <p:spPr>
          <a:xfrm>
            <a:off x="666750" y="38092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Plano General: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Para identificar a la persona/contexto.</a:t>
            </a:r>
            <a:endParaRPr/>
          </a:p>
        </p:txBody>
      </p:sp>
      <p:sp>
        <p:nvSpPr>
          <p:cNvPr id="512" name="Google Shape;512;p37"/>
          <p:cNvSpPr txBox="1"/>
          <p:nvPr/>
        </p:nvSpPr>
        <p:spPr>
          <a:xfrm>
            <a:off x="600075" y="42664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13" name="Google Shape;513;p37"/>
          <p:cNvSpPr txBox="1"/>
          <p:nvPr/>
        </p:nvSpPr>
        <p:spPr>
          <a:xfrm>
            <a:off x="666750" y="42664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Plano Medio: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Relación de la lesión con una parte del cuerpo.</a:t>
            </a:r>
            <a:endParaRPr/>
          </a:p>
        </p:txBody>
      </p:sp>
      <p:sp>
        <p:nvSpPr>
          <p:cNvPr id="514" name="Google Shape;514;p37"/>
          <p:cNvSpPr txBox="1"/>
          <p:nvPr/>
        </p:nvSpPr>
        <p:spPr>
          <a:xfrm>
            <a:off x="600075" y="472365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15" name="Google Shape;515;p37"/>
          <p:cNvSpPr txBox="1"/>
          <p:nvPr/>
        </p:nvSpPr>
        <p:spPr>
          <a:xfrm>
            <a:off x="666750" y="4723655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Primer Plano (con testigo métrico):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Detalle de la lesión con una regla para dimensionar el tamaño.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38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8"/>
          <p:cNvSpPr txBox="1"/>
          <p:nvPr/>
        </p:nvSpPr>
        <p:spPr>
          <a:xfrm>
            <a:off x="381000" y="371475"/>
            <a:ext cx="181022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Cadena de Frío</a:t>
            </a:r>
            <a:endParaRPr/>
          </a:p>
        </p:txBody>
      </p:sp>
      <p:sp>
        <p:nvSpPr>
          <p:cNvPr id="523" name="Google Shape;523;p38"/>
          <p:cNvSpPr txBox="1"/>
          <p:nvPr/>
        </p:nvSpPr>
        <p:spPr>
          <a:xfrm>
            <a:off x="571500" y="2766268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Almacenamiento Temporal</a:t>
            </a:r>
            <a:endParaRPr/>
          </a:p>
        </p:txBody>
      </p:sp>
      <p:sp>
        <p:nvSpPr>
          <p:cNvPr id="524" name="Google Shape;524;p38"/>
          <p:cNvSpPr/>
          <p:nvPr/>
        </p:nvSpPr>
        <p:spPr>
          <a:xfrm>
            <a:off x="381000" y="2766268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8"/>
          <p:cNvSpPr txBox="1"/>
          <p:nvPr/>
        </p:nvSpPr>
        <p:spPr>
          <a:xfrm>
            <a:off x="381000" y="3728293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Mientras llega la Policía Judicial (CTI/SIJIN):</a:t>
            </a:r>
            <a:endParaRPr/>
          </a:p>
        </p:txBody>
      </p:sp>
      <p:graphicFrame>
        <p:nvGraphicFramePr>
          <p:cNvPr id="526" name="Google Shape;526;p38"/>
          <p:cNvGraphicFramePr/>
          <p:nvPr/>
        </p:nvGraphicFramePr>
        <p:xfrm>
          <a:off x="381000" y="4185493"/>
          <a:ext cx="11353825" cy="735635"/>
        </p:xfrm>
        <a:graphic>
          <a:graphicData uri="http://schemas.openxmlformats.org/drawingml/2006/table">
            <a:tbl>
              <a:tblPr firstRow="1" bandRow="1">
                <a:noFill/>
                <a:tableStyleId>{A193BB3C-8C7A-46CE-B782-3A15E1EF49B1}</a:tableStyleId>
              </a:tblPr>
              <a:tblGrid>
                <a:gridCol w="383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2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0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Refrigeración (4°C)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Congelación (-20°C)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40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Ambiente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BF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Sangre líquida, Orina, Kit de agresión sexual (corto plazo).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Muestras biológicas a largo plazo (si no se entregan en 24h).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Prendas secas, uñas, cabello, frotis secos en lámina.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27" name="Google Shape;527;p38"/>
          <p:cNvSpPr txBox="1"/>
          <p:nvPr/>
        </p:nvSpPr>
        <p:spPr>
          <a:xfrm>
            <a:off x="381000" y="5014168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Mantener bajo llave y acceso restringido.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39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9"/>
          <p:cNvSpPr txBox="1"/>
          <p:nvPr/>
        </p:nvSpPr>
        <p:spPr>
          <a:xfrm>
            <a:off x="381000" y="371475"/>
            <a:ext cx="151018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Continuidad</a:t>
            </a:r>
            <a:endParaRPr/>
          </a:p>
        </p:txBody>
      </p:sp>
      <p:sp>
        <p:nvSpPr>
          <p:cNvPr id="535" name="Google Shape;535;p39"/>
          <p:cNvSpPr txBox="1"/>
          <p:nvPr/>
        </p:nvSpPr>
        <p:spPr>
          <a:xfrm>
            <a:off x="571500" y="25710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Entrega a Policía Judicial</a:t>
            </a:r>
            <a:endParaRPr/>
          </a:p>
        </p:txBody>
      </p:sp>
      <p:sp>
        <p:nvSpPr>
          <p:cNvPr id="536" name="Google Shape;536;p39"/>
          <p:cNvSpPr/>
          <p:nvPr/>
        </p:nvSpPr>
        <p:spPr>
          <a:xfrm>
            <a:off x="381000" y="25710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9"/>
          <p:cNvSpPr txBox="1"/>
          <p:nvPr/>
        </p:nvSpPr>
        <p:spPr>
          <a:xfrm>
            <a:off x="381000" y="35330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El personal de salud entrega la evidencia al investigador del CTI o SIJIN.</a:t>
            </a:r>
            <a:endParaRPr/>
          </a:p>
        </p:txBody>
      </p:sp>
      <p:sp>
        <p:nvSpPr>
          <p:cNvPr id="538" name="Google Shape;538;p39"/>
          <p:cNvSpPr txBox="1"/>
          <p:nvPr/>
        </p:nvSpPr>
        <p:spPr>
          <a:xfrm>
            <a:off x="600075" y="41426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39" name="Google Shape;539;p39"/>
          <p:cNvSpPr txBox="1"/>
          <p:nvPr/>
        </p:nvSpPr>
        <p:spPr>
          <a:xfrm>
            <a:off x="666750" y="41426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Verificar identidad del funcionario (placa/carnet).</a:t>
            </a:r>
            <a:endParaRPr/>
          </a:p>
        </p:txBody>
      </p:sp>
      <p:sp>
        <p:nvSpPr>
          <p:cNvPr id="540" name="Google Shape;540;p39"/>
          <p:cNvSpPr txBox="1"/>
          <p:nvPr/>
        </p:nvSpPr>
        <p:spPr>
          <a:xfrm>
            <a:off x="600075" y="45998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41" name="Google Shape;541;p39"/>
          <p:cNvSpPr txBox="1"/>
          <p:nvPr/>
        </p:nvSpPr>
        <p:spPr>
          <a:xfrm>
            <a:off x="666750" y="45998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Diligenciar el "Traspaso" en el formato FPJ-08 (Firma de quien entrega y quien recibe).</a:t>
            </a:r>
            <a:endParaRPr/>
          </a:p>
        </p:txBody>
      </p:sp>
      <p:sp>
        <p:nvSpPr>
          <p:cNvPr id="542" name="Google Shape;542;p39"/>
          <p:cNvSpPr txBox="1"/>
          <p:nvPr/>
        </p:nvSpPr>
        <p:spPr>
          <a:xfrm>
            <a:off x="600075" y="50570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43" name="Google Shape;543;p39"/>
          <p:cNvSpPr txBox="1"/>
          <p:nvPr/>
        </p:nvSpPr>
        <p:spPr>
          <a:xfrm>
            <a:off x="666750" y="50570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Verificar que los embalajes estén íntegros al momento de la entrega.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3247280"/>
            <a:ext cx="5524500" cy="268605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40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0"/>
          <p:cNvSpPr txBox="1"/>
          <p:nvPr/>
        </p:nvSpPr>
        <p:spPr>
          <a:xfrm>
            <a:off x="381000" y="371475"/>
            <a:ext cx="228028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Gestión de Riesgos</a:t>
            </a:r>
            <a:endParaRPr/>
          </a:p>
        </p:txBody>
      </p:sp>
      <p:sp>
        <p:nvSpPr>
          <p:cNvPr id="552" name="Google Shape;552;p40"/>
          <p:cNvSpPr txBox="1"/>
          <p:nvPr/>
        </p:nvSpPr>
        <p:spPr>
          <a:xfrm>
            <a:off x="571500" y="176078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Errores que Destruyen Casos</a:t>
            </a:r>
            <a:endParaRPr/>
          </a:p>
        </p:txBody>
      </p:sp>
      <p:sp>
        <p:nvSpPr>
          <p:cNvPr id="553" name="Google Shape;553;p40"/>
          <p:cNvSpPr/>
          <p:nvPr/>
        </p:nvSpPr>
        <p:spPr>
          <a:xfrm>
            <a:off x="381000" y="176078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0"/>
          <p:cNvSpPr txBox="1"/>
          <p:nvPr/>
        </p:nvSpPr>
        <p:spPr>
          <a:xfrm>
            <a:off x="6286500" y="3831728"/>
            <a:ext cx="580072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Consecuencias</a:t>
            </a:r>
            <a:endParaRPr/>
          </a:p>
        </p:txBody>
      </p:sp>
      <p:sp>
        <p:nvSpPr>
          <p:cNvPr id="555" name="Google Shape;555;p40"/>
          <p:cNvSpPr txBox="1"/>
          <p:nvPr/>
        </p:nvSpPr>
        <p:spPr>
          <a:xfrm>
            <a:off x="6286500" y="4250828"/>
            <a:ext cx="55245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La defensa atacará la "mismidad" de la prueba. Si hay duda razonable sobre la custodia, el juez debe excluir la evidencia, lo que puede resultar en la libertad del agresor.</a:t>
            </a:r>
            <a:endParaRPr/>
          </a:p>
        </p:txBody>
      </p:sp>
      <p:sp>
        <p:nvSpPr>
          <p:cNvPr id="556" name="Google Shape;556;p40"/>
          <p:cNvSpPr txBox="1"/>
          <p:nvPr/>
        </p:nvSpPr>
        <p:spPr>
          <a:xfrm>
            <a:off x="838200" y="359018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57" name="Google Shape;557;p40"/>
          <p:cNvSpPr txBox="1"/>
          <p:nvPr/>
        </p:nvSpPr>
        <p:spPr>
          <a:xfrm>
            <a:off x="904875" y="3590180"/>
            <a:ext cx="48101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Embalar ropa húmeda en plástico (Pudrición).</a:t>
            </a:r>
            <a:endParaRPr/>
          </a:p>
        </p:txBody>
      </p:sp>
      <p:sp>
        <p:nvSpPr>
          <p:cNvPr id="558" name="Google Shape;558;p40"/>
          <p:cNvSpPr txBox="1"/>
          <p:nvPr/>
        </p:nvSpPr>
        <p:spPr>
          <a:xfrm>
            <a:off x="838200" y="404738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59" name="Google Shape;559;p40"/>
          <p:cNvSpPr txBox="1"/>
          <p:nvPr/>
        </p:nvSpPr>
        <p:spPr>
          <a:xfrm>
            <a:off x="904875" y="4047380"/>
            <a:ext cx="4810125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No rotular inmediatamente (Confusión de muestras).</a:t>
            </a:r>
            <a:endParaRPr/>
          </a:p>
        </p:txBody>
      </p:sp>
      <p:sp>
        <p:nvSpPr>
          <p:cNvPr id="560" name="Google Shape;560;p40"/>
          <p:cNvSpPr txBox="1"/>
          <p:nvPr/>
        </p:nvSpPr>
        <p:spPr>
          <a:xfrm>
            <a:off x="838200" y="481890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61" name="Google Shape;561;p40"/>
          <p:cNvSpPr txBox="1"/>
          <p:nvPr/>
        </p:nvSpPr>
        <p:spPr>
          <a:xfrm>
            <a:off x="904875" y="4818905"/>
            <a:ext cx="48101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Dejar la evidencia en un escritorio sin vigilancia.</a:t>
            </a:r>
            <a:endParaRPr/>
          </a:p>
        </p:txBody>
      </p:sp>
      <p:sp>
        <p:nvSpPr>
          <p:cNvPr id="562" name="Google Shape;562;p40"/>
          <p:cNvSpPr txBox="1"/>
          <p:nvPr/>
        </p:nvSpPr>
        <p:spPr>
          <a:xfrm>
            <a:off x="838200" y="5276105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63" name="Google Shape;563;p40"/>
          <p:cNvSpPr txBox="1"/>
          <p:nvPr/>
        </p:nvSpPr>
        <p:spPr>
          <a:xfrm>
            <a:off x="904875" y="5276105"/>
            <a:ext cx="48101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Tachones en el FPJ-08.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41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41"/>
          <p:cNvSpPr txBox="1"/>
          <p:nvPr/>
        </p:nvSpPr>
        <p:spPr>
          <a:xfrm>
            <a:off x="381000" y="371475"/>
            <a:ext cx="242030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Enfoque Diferencial</a:t>
            </a:r>
            <a:endParaRPr/>
          </a:p>
        </p:txBody>
      </p:sp>
      <p:sp>
        <p:nvSpPr>
          <p:cNvPr id="571" name="Google Shape;571;p41"/>
          <p:cNvSpPr txBox="1"/>
          <p:nvPr/>
        </p:nvSpPr>
        <p:spPr>
          <a:xfrm>
            <a:off x="571500" y="257100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Más allá de la Evidencia</a:t>
            </a:r>
            <a:endParaRPr/>
          </a:p>
        </p:txBody>
      </p:sp>
      <p:sp>
        <p:nvSpPr>
          <p:cNvPr id="572" name="Google Shape;572;p41"/>
          <p:cNvSpPr/>
          <p:nvPr/>
        </p:nvSpPr>
        <p:spPr>
          <a:xfrm>
            <a:off x="381000" y="257100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41"/>
          <p:cNvSpPr txBox="1"/>
          <p:nvPr/>
        </p:nvSpPr>
        <p:spPr>
          <a:xfrm>
            <a:off x="381000" y="3533030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Nunca olvidar que detrás de la "muestra" hay un ser humano traumado.</a:t>
            </a:r>
            <a:endParaRPr/>
          </a:p>
        </p:txBody>
      </p:sp>
      <p:sp>
        <p:nvSpPr>
          <p:cNvPr id="574" name="Google Shape;574;p41"/>
          <p:cNvSpPr txBox="1"/>
          <p:nvPr/>
        </p:nvSpPr>
        <p:spPr>
          <a:xfrm>
            <a:off x="600075" y="41426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75" name="Google Shape;575;p41"/>
          <p:cNvSpPr txBox="1"/>
          <p:nvPr/>
        </p:nvSpPr>
        <p:spPr>
          <a:xfrm>
            <a:off x="666750" y="41426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La recolección debe ser lo menos intrusiva posible.</a:t>
            </a:r>
            <a:endParaRPr/>
          </a:p>
        </p:txBody>
      </p:sp>
      <p:sp>
        <p:nvSpPr>
          <p:cNvPr id="576" name="Google Shape;576;p41"/>
          <p:cNvSpPr txBox="1"/>
          <p:nvPr/>
        </p:nvSpPr>
        <p:spPr>
          <a:xfrm>
            <a:off x="600075" y="45998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77" name="Google Shape;577;p41"/>
          <p:cNvSpPr txBox="1"/>
          <p:nvPr/>
        </p:nvSpPr>
        <p:spPr>
          <a:xfrm>
            <a:off x="666750" y="45998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Explicar cada paso a la víctima reduce la ansiedad.</a:t>
            </a:r>
            <a:endParaRPr/>
          </a:p>
        </p:txBody>
      </p:sp>
      <p:sp>
        <p:nvSpPr>
          <p:cNvPr id="578" name="Google Shape;578;p41"/>
          <p:cNvSpPr txBox="1"/>
          <p:nvPr/>
        </p:nvSpPr>
        <p:spPr>
          <a:xfrm>
            <a:off x="600075" y="505703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79" name="Google Shape;579;p41"/>
          <p:cNvSpPr txBox="1"/>
          <p:nvPr/>
        </p:nvSpPr>
        <p:spPr>
          <a:xfrm>
            <a:off x="666750" y="5057030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La cadena de custodia es un acto técnico, pero también un acto de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cuidado y protección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de los derechos de la víctima.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381000" y="371475"/>
            <a:ext cx="1900237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Debido Proceso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571500" y="2347168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Importancia Probatoria</a:t>
            </a:r>
            <a:endParaRPr/>
          </a:p>
        </p:txBody>
      </p:sp>
      <p:sp>
        <p:nvSpPr>
          <p:cNvPr id="117" name="Google Shape;117;p15"/>
          <p:cNvSpPr/>
          <p:nvPr/>
        </p:nvSpPr>
        <p:spPr>
          <a:xfrm>
            <a:off x="381000" y="2347168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381000" y="5376118"/>
            <a:ext cx="114300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B91C1C"/>
                </a:solidFill>
                <a:latin typeface="Roboto"/>
                <a:ea typeface="Roboto"/>
                <a:cs typeface="Roboto"/>
                <a:sym typeface="Roboto"/>
              </a:rPr>
              <a:t>Sin cadena de custodia, la evidencia no existe jurídicamente.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600075" y="325204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666750" y="325204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Autenticidad: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Demuestra que la evidencia no ha sido alterada, sustituida o contaminada.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600075" y="370924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666750" y="370924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Trazabilidad: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Permite saber quién tuvo la evidencia, cuándo, dónde y para qué.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600075" y="416644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666750" y="4166443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Validez Legal: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Una ruptura en la cadena de custodia puede llevar a la exclusión de la prueba, generando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impunidad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en casos graves de violencia sexual.</a:t>
            </a:r>
            <a:endParaRPr/>
          </a:p>
        </p:txBody>
      </p:sp>
      <p:pic>
        <p:nvPicPr>
          <p:cNvPr id="125" name="Google Shape;125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38412" y="5433268"/>
            <a:ext cx="24765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42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42"/>
          <p:cNvSpPr txBox="1"/>
          <p:nvPr/>
        </p:nvSpPr>
        <p:spPr>
          <a:xfrm>
            <a:off x="9210675" y="6610350"/>
            <a:ext cx="2790825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Roboto"/>
                <a:ea typeface="Roboto"/>
                <a:cs typeface="Roboto"/>
                <a:sym typeface="Roboto"/>
              </a:rPr>
              <a:t>Presentación Generada para Fines Académicos</a:t>
            </a:r>
            <a:endParaRPr/>
          </a:p>
        </p:txBody>
      </p:sp>
      <p:sp>
        <p:nvSpPr>
          <p:cNvPr id="587" name="Google Shape;587;p42"/>
          <p:cNvSpPr txBox="1"/>
          <p:nvPr/>
        </p:nvSpPr>
        <p:spPr>
          <a:xfrm>
            <a:off x="381000" y="371475"/>
            <a:ext cx="143017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Bibliografía</a:t>
            </a:r>
            <a:endParaRPr/>
          </a:p>
        </p:txBody>
      </p:sp>
      <p:sp>
        <p:nvSpPr>
          <p:cNvPr id="588" name="Google Shape;588;p42"/>
          <p:cNvSpPr txBox="1"/>
          <p:nvPr/>
        </p:nvSpPr>
        <p:spPr>
          <a:xfrm>
            <a:off x="571500" y="1956643"/>
            <a:ext cx="11620500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 err="1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Referencias</a:t>
            </a:r>
            <a:r>
              <a:rPr lang="en-US" sz="3150" b="1" dirty="0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150" b="1" dirty="0" err="1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bibliograficas</a:t>
            </a:r>
            <a:r>
              <a:rPr lang="en-US" sz="3150" b="1" dirty="0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 dirty="0"/>
          </a:p>
        </p:txBody>
      </p:sp>
      <p:sp>
        <p:nvSpPr>
          <p:cNvPr id="589" name="Google Shape;589;p42"/>
          <p:cNvSpPr/>
          <p:nvPr/>
        </p:nvSpPr>
        <p:spPr>
          <a:xfrm>
            <a:off x="381000" y="1956643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42"/>
          <p:cNvSpPr txBox="1"/>
          <p:nvPr/>
        </p:nvSpPr>
        <p:spPr>
          <a:xfrm>
            <a:off x="600075" y="28805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91" name="Google Shape;591;p42"/>
          <p:cNvSpPr txBox="1"/>
          <p:nvPr/>
        </p:nvSpPr>
        <p:spPr>
          <a:xfrm>
            <a:off x="666750" y="2880568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Congreso de la República de Colombia. (2004). </a:t>
            </a:r>
            <a:r>
              <a:rPr lang="en-US" sz="1650" b="0" i="1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Ley 906 de 2004: Código de Procedimiento Penal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 Bogotá: Diario Oficial.</a:t>
            </a:r>
            <a:endParaRPr/>
          </a:p>
        </p:txBody>
      </p:sp>
      <p:sp>
        <p:nvSpPr>
          <p:cNvPr id="592" name="Google Shape;592;p42"/>
          <p:cNvSpPr txBox="1"/>
          <p:nvPr/>
        </p:nvSpPr>
        <p:spPr>
          <a:xfrm>
            <a:off x="600075" y="33377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93" name="Google Shape;593;p42"/>
          <p:cNvSpPr txBox="1"/>
          <p:nvPr/>
        </p:nvSpPr>
        <p:spPr>
          <a:xfrm>
            <a:off x="666750" y="3337768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Fiscalía General de la Nación. (2018). </a:t>
            </a:r>
            <a:r>
              <a:rPr lang="en-US" sz="1650" b="0" i="1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Manual del Sistema de Cadena de Custodia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 Bogotá: Imprenta Nacional.</a:t>
            </a:r>
            <a:endParaRPr/>
          </a:p>
        </p:txBody>
      </p:sp>
      <p:sp>
        <p:nvSpPr>
          <p:cNvPr id="594" name="Google Shape;594;p42"/>
          <p:cNvSpPr txBox="1"/>
          <p:nvPr/>
        </p:nvSpPr>
        <p:spPr>
          <a:xfrm>
            <a:off x="600075" y="379496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95" name="Google Shape;595;p42"/>
          <p:cNvSpPr txBox="1"/>
          <p:nvPr/>
        </p:nvSpPr>
        <p:spPr>
          <a:xfrm>
            <a:off x="666750" y="3794968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Instituto Nacional de Medicina Legal y Ciencias Forenses. (2011). </a:t>
            </a:r>
            <a:r>
              <a:rPr lang="en-US" sz="1650" b="0" i="1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Resolución 456 de 2011: Reglamento Técnico para el Abordaje Integral de Lesiones en Clínica Forense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 Bogotá.</a:t>
            </a:r>
            <a:endParaRPr/>
          </a:p>
        </p:txBody>
      </p:sp>
      <p:sp>
        <p:nvSpPr>
          <p:cNvPr id="596" name="Google Shape;596;p42"/>
          <p:cNvSpPr txBox="1"/>
          <p:nvPr/>
        </p:nvSpPr>
        <p:spPr>
          <a:xfrm>
            <a:off x="600075" y="45664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97" name="Google Shape;597;p42"/>
          <p:cNvSpPr txBox="1"/>
          <p:nvPr/>
        </p:nvSpPr>
        <p:spPr>
          <a:xfrm>
            <a:off x="666750" y="4566493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Ministerio de Salud y Protección Social. (2012). </a:t>
            </a:r>
            <a:r>
              <a:rPr lang="en-US" sz="1650" b="0" i="1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Modelo de Atención Integral en Salud para Víctimas de Violencia Sexual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 Bogotá.</a:t>
            </a:r>
            <a:endParaRPr/>
          </a:p>
        </p:txBody>
      </p:sp>
      <p:sp>
        <p:nvSpPr>
          <p:cNvPr id="598" name="Google Shape;598;p42"/>
          <p:cNvSpPr txBox="1"/>
          <p:nvPr/>
        </p:nvSpPr>
        <p:spPr>
          <a:xfrm>
            <a:off x="600075" y="5338018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599" name="Google Shape;599;p42"/>
          <p:cNvSpPr txBox="1"/>
          <p:nvPr/>
        </p:nvSpPr>
        <p:spPr>
          <a:xfrm>
            <a:off x="666750" y="5338018"/>
            <a:ext cx="11144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Oficina del Alto Comisionado de las Naciones Unidas para los Derechos Humanos. (2004). </a:t>
            </a:r>
            <a:r>
              <a:rPr lang="en-US" sz="1650" b="0" i="1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Protocolo de Estambul: Manual para la investigación y documentación eficaces de la tortura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 Nueva York y Ginebra.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43"/>
          <p:cNvSpPr/>
          <p:nvPr/>
        </p:nvSpPr>
        <p:spPr>
          <a:xfrm>
            <a:off x="0" y="8001000"/>
            <a:ext cx="13335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43"/>
          <p:cNvSpPr txBox="1"/>
          <p:nvPr/>
        </p:nvSpPr>
        <p:spPr>
          <a:xfrm>
            <a:off x="762000" y="903535"/>
            <a:ext cx="114300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Image Sources</a:t>
            </a:r>
            <a:endParaRPr/>
          </a:p>
        </p:txBody>
      </p:sp>
      <p:sp>
        <p:nvSpPr>
          <p:cNvPr id="606" name="Google Shape;606;p43"/>
          <p:cNvSpPr/>
          <p:nvPr/>
        </p:nvSpPr>
        <p:spPr>
          <a:xfrm>
            <a:off x="571500" y="90353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43"/>
          <p:cNvSpPr/>
          <p:nvPr/>
        </p:nvSpPr>
        <p:spPr>
          <a:xfrm>
            <a:off x="571500" y="1656010"/>
            <a:ext cx="121920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43"/>
          <p:cNvSpPr/>
          <p:nvPr/>
        </p:nvSpPr>
        <p:spPr>
          <a:xfrm>
            <a:off x="571500" y="2598985"/>
            <a:ext cx="12192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43"/>
          <p:cNvSpPr/>
          <p:nvPr/>
        </p:nvSpPr>
        <p:spPr>
          <a:xfrm>
            <a:off x="571500" y="3370510"/>
            <a:ext cx="12192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43"/>
          <p:cNvSpPr/>
          <p:nvPr/>
        </p:nvSpPr>
        <p:spPr>
          <a:xfrm>
            <a:off x="571500" y="4142035"/>
            <a:ext cx="12192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43"/>
          <p:cNvSpPr/>
          <p:nvPr/>
        </p:nvSpPr>
        <p:spPr>
          <a:xfrm>
            <a:off x="571500" y="4913560"/>
            <a:ext cx="1219200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43"/>
          <p:cNvSpPr/>
          <p:nvPr/>
        </p:nvSpPr>
        <p:spPr>
          <a:xfrm>
            <a:off x="571500" y="2589460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43"/>
          <p:cNvSpPr/>
          <p:nvPr/>
        </p:nvSpPr>
        <p:spPr>
          <a:xfrm>
            <a:off x="571500" y="2589460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43"/>
          <p:cNvSpPr/>
          <p:nvPr/>
        </p:nvSpPr>
        <p:spPr>
          <a:xfrm>
            <a:off x="571500" y="3360985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43"/>
          <p:cNvSpPr/>
          <p:nvPr/>
        </p:nvSpPr>
        <p:spPr>
          <a:xfrm>
            <a:off x="571500" y="3360985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43"/>
          <p:cNvSpPr/>
          <p:nvPr/>
        </p:nvSpPr>
        <p:spPr>
          <a:xfrm>
            <a:off x="571500" y="4132510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43"/>
          <p:cNvSpPr/>
          <p:nvPr/>
        </p:nvSpPr>
        <p:spPr>
          <a:xfrm>
            <a:off x="571500" y="4132510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43"/>
          <p:cNvSpPr/>
          <p:nvPr/>
        </p:nvSpPr>
        <p:spPr>
          <a:xfrm>
            <a:off x="571500" y="4904035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43"/>
          <p:cNvSpPr/>
          <p:nvPr/>
        </p:nvSpPr>
        <p:spPr>
          <a:xfrm>
            <a:off x="571500" y="4904035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43"/>
          <p:cNvSpPr/>
          <p:nvPr/>
        </p:nvSpPr>
        <p:spPr>
          <a:xfrm>
            <a:off x="571500" y="5675560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43"/>
          <p:cNvSpPr/>
          <p:nvPr/>
        </p:nvSpPr>
        <p:spPr>
          <a:xfrm>
            <a:off x="571500" y="5675560"/>
            <a:ext cx="12192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2" name="Google Shape;622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88461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43"/>
          <p:cNvSpPr txBox="1"/>
          <p:nvPr/>
        </p:nvSpPr>
        <p:spPr>
          <a:xfrm>
            <a:off x="1666875" y="1798885"/>
            <a:ext cx="1052512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https://upload.wikimedia.org/wikipedia/commons/thumb/7/72/Fiscal%C3%ADa_General_de_la_Naci%C3%B3n_%28Colombia%29_logo.svg/1280px-Fiscal%C3%ADa_General_de_la_Naci%C3%B3n_%28Colombia%29_logo.svg.png</a:t>
            </a:r>
            <a:endParaRPr/>
          </a:p>
        </p:txBody>
      </p:sp>
      <p:sp>
        <p:nvSpPr>
          <p:cNvPr id="624" name="Google Shape;624;p43"/>
          <p:cNvSpPr txBox="1"/>
          <p:nvPr/>
        </p:nvSpPr>
        <p:spPr>
          <a:xfrm>
            <a:off x="1666875" y="2217985"/>
            <a:ext cx="105251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es.wikipedia.org</a:t>
            </a:r>
            <a:endParaRPr/>
          </a:p>
        </p:txBody>
      </p:sp>
      <p:pic>
        <p:nvPicPr>
          <p:cNvPr id="625" name="Google Shape;625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4186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43"/>
          <p:cNvSpPr txBox="1"/>
          <p:nvPr/>
        </p:nvSpPr>
        <p:spPr>
          <a:xfrm>
            <a:off x="1666875" y="2749004"/>
            <a:ext cx="105251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https://www.medicinalegal.gov.co/documents/20143/86068/logo+rectangulo.jpg</a:t>
            </a:r>
            <a:endParaRPr/>
          </a:p>
        </p:txBody>
      </p:sp>
      <p:sp>
        <p:nvSpPr>
          <p:cNvPr id="627" name="Google Shape;627;p43"/>
          <p:cNvSpPr txBox="1"/>
          <p:nvPr/>
        </p:nvSpPr>
        <p:spPr>
          <a:xfrm>
            <a:off x="1666875" y="2982366"/>
            <a:ext cx="105251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www.medicinalegal.gov.co</a:t>
            </a:r>
            <a:endParaRPr/>
          </a:p>
        </p:txBody>
      </p:sp>
      <p:pic>
        <p:nvPicPr>
          <p:cNvPr id="628" name="Google Shape;628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51338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43"/>
          <p:cNvSpPr txBox="1"/>
          <p:nvPr/>
        </p:nvSpPr>
        <p:spPr>
          <a:xfrm>
            <a:off x="1666875" y="3520529"/>
            <a:ext cx="105251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https://moodle.cybersecurity-fundamentals.eu/pluginfile.php/515/mod_book/chapter/661/image.png</a:t>
            </a:r>
            <a:endParaRPr/>
          </a:p>
        </p:txBody>
      </p:sp>
      <p:sp>
        <p:nvSpPr>
          <p:cNvPr id="630" name="Google Shape;630;p43"/>
          <p:cNvSpPr txBox="1"/>
          <p:nvPr/>
        </p:nvSpPr>
        <p:spPr>
          <a:xfrm>
            <a:off x="1666875" y="3753891"/>
            <a:ext cx="105251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moodle.cybersecurity-fundamentals.eu</a:t>
            </a:r>
            <a:endParaRPr/>
          </a:p>
        </p:txBody>
      </p:sp>
      <p:pic>
        <p:nvPicPr>
          <p:cNvPr id="631" name="Google Shape;631;p4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28491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43"/>
          <p:cNvSpPr txBox="1"/>
          <p:nvPr/>
        </p:nvSpPr>
        <p:spPr>
          <a:xfrm>
            <a:off x="1666875" y="4292054"/>
            <a:ext cx="105251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https://www.unitekemt.com/wp-content/uploads/2022/08/shutterstock_794397154-1030x687.jpg</a:t>
            </a:r>
            <a:endParaRPr/>
          </a:p>
        </p:txBody>
      </p:sp>
      <p:sp>
        <p:nvSpPr>
          <p:cNvPr id="633" name="Google Shape;633;p43"/>
          <p:cNvSpPr txBox="1"/>
          <p:nvPr/>
        </p:nvSpPr>
        <p:spPr>
          <a:xfrm>
            <a:off x="1666875" y="4525416"/>
            <a:ext cx="105251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www.unitekemt.com</a:t>
            </a:r>
            <a:endParaRPr/>
          </a:p>
        </p:txBody>
      </p:sp>
      <p:pic>
        <p:nvPicPr>
          <p:cNvPr id="634" name="Google Shape;634;p4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505643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43"/>
          <p:cNvSpPr txBox="1"/>
          <p:nvPr/>
        </p:nvSpPr>
        <p:spPr>
          <a:xfrm>
            <a:off x="1666875" y="5063579"/>
            <a:ext cx="105251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https://cdn11.bigcommerce.com/s-p5glwcn2m7/images/stencil/1280x1280/products/1039/1942/a-1025-printed-paper-evidence-bags__85932.1662479370.jpg?c=1</a:t>
            </a:r>
            <a:endParaRPr/>
          </a:p>
        </p:txBody>
      </p:sp>
      <p:sp>
        <p:nvSpPr>
          <p:cNvPr id="636" name="Google Shape;636;p43"/>
          <p:cNvSpPr txBox="1"/>
          <p:nvPr/>
        </p:nvSpPr>
        <p:spPr>
          <a:xfrm>
            <a:off x="1666875" y="5296941"/>
            <a:ext cx="105251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arrowheadforensics.com</a:t>
            </a:r>
            <a:endParaRPr/>
          </a:p>
        </p:txBody>
      </p:sp>
      <p:pic>
        <p:nvPicPr>
          <p:cNvPr id="637" name="Google Shape;637;p4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5827960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43"/>
          <p:cNvSpPr txBox="1"/>
          <p:nvPr/>
        </p:nvSpPr>
        <p:spPr>
          <a:xfrm>
            <a:off x="1666875" y="5835104"/>
            <a:ext cx="1052512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https://cdn11.bigcommerce.com/s-ckefyv33gd/images/stencil/1280x1280/products/6608/207161/2180__83776.1737118905.jpg?c=1</a:t>
            </a:r>
            <a:endParaRPr/>
          </a:p>
        </p:txBody>
      </p:sp>
      <p:sp>
        <p:nvSpPr>
          <p:cNvPr id="639" name="Google Shape;639;p43"/>
          <p:cNvSpPr txBox="1"/>
          <p:nvPr/>
        </p:nvSpPr>
        <p:spPr>
          <a:xfrm>
            <a:off x="1666875" y="6068466"/>
            <a:ext cx="1052512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Roboto"/>
                <a:ea typeface="Roboto"/>
                <a:cs typeface="Roboto"/>
                <a:sym typeface="Roboto"/>
              </a:rPr>
              <a:t>trafalgarscientific.co.uk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381000" y="371475"/>
            <a:ext cx="259032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Marco Legal Nacional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571500" y="1760785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Constitución Política de Colombia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381000" y="1760785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381000" y="3831728"/>
            <a:ext cx="580072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Artículo 29: El Debido Proceso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381000" y="4250828"/>
            <a:ext cx="55245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Es nula, de pleno derecho, la prueba obtenida con violación del debido proceso. La cadena de custodia materializa este derecho fundamental.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6286500" y="3831728"/>
            <a:ext cx="580072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Artículo 250: Fiscalía General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6286500" y="4250828"/>
            <a:ext cx="55245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Obliga a la Fiscalía a asegurar los elementos materiales probatorios, garantizando la cadena de custodia mientras se ejerce la contradicción.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381000" y="371475"/>
            <a:ext cx="3790473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Código de Procedimiento Penal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571500" y="2423368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Ley 906 de 2004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381000" y="2423368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381000" y="3385393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El sistema penal acusatorio colombiano regula estrictamente este procedimiento: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381000" y="5252293"/>
            <a:ext cx="11430000" cy="56197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571500" y="5442793"/>
            <a:ext cx="110490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Aplica a: Servidores públicos (CTI, Policía, Médicos Forenses) y Particulares (Personal de Salud asistencial actuando como peritos o recolectores).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381000" y="5252293"/>
            <a:ext cx="47625" cy="56197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600075" y="39949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666750" y="399499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Art. 254: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Aplicación de la cadena de custodia (Hallazgo, recolección, embalaje, transporte, análisis, almacenamiento).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600075" y="4452193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666750" y="4452193"/>
            <a:ext cx="111442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Art. 277: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 Autenticidad de los elementos.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381000" y="371475"/>
            <a:ext cx="279034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Contexto Internacional</a:t>
            </a:r>
            <a:endParaRPr/>
          </a:p>
        </p:txBody>
      </p:sp>
      <p:sp>
        <p:nvSpPr>
          <p:cNvPr id="163" name="Google Shape;163;p18"/>
          <p:cNvSpPr txBox="1"/>
          <p:nvPr/>
        </p:nvSpPr>
        <p:spPr>
          <a:xfrm>
            <a:off x="571500" y="2185987"/>
            <a:ext cx="56007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Protocolo de Estambul</a:t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381000" y="2185987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381000" y="2938462"/>
            <a:ext cx="55245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Manual para la investigación y documentación eficaz de la tortura y otros tratos crueles. La violencia sexual puede constituir tortura.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571500" y="4213473"/>
            <a:ext cx="56007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CEDAW &amp; Belém do Pará</a:t>
            </a:r>
            <a:endParaRPr/>
          </a:p>
        </p:txBody>
      </p:sp>
      <p:sp>
        <p:nvSpPr>
          <p:cNvPr id="167" name="Google Shape;167;p18"/>
          <p:cNvSpPr/>
          <p:nvPr/>
        </p:nvSpPr>
        <p:spPr>
          <a:xfrm>
            <a:off x="381000" y="4213473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381000" y="4965948"/>
            <a:ext cx="55245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Convenciones para prevenir, sancionar y erradicar la violencia contra la mujer. Exigen a los estados diligencia en la recolección de pruebas.</a:t>
            </a:r>
            <a:endParaRPr/>
          </a:p>
        </p:txBody>
      </p:sp>
      <p:pic>
        <p:nvPicPr>
          <p:cNvPr id="169" name="Google Shape;169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72250" y="2924175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8"/>
          <p:cNvSpPr txBox="1"/>
          <p:nvPr/>
        </p:nvSpPr>
        <p:spPr>
          <a:xfrm>
            <a:off x="6572250" y="3895725"/>
            <a:ext cx="495300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La comunidad internacional exige estándares científicos rigurosos para evitar la revictimización y garantizar justicia.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3737818"/>
            <a:ext cx="275034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74218" y="3737818"/>
            <a:ext cx="275034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67437" y="3737818"/>
            <a:ext cx="275034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60656" y="3737818"/>
            <a:ext cx="275034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1000" y="4566493"/>
            <a:ext cx="275034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74218" y="4566493"/>
            <a:ext cx="2750343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67437" y="4566493"/>
            <a:ext cx="2750343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381000" y="371475"/>
            <a:ext cx="512064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Manual del Sistema de Cadena de Custodia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571500" y="2985343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Los 7 Principios de la Cadena</a:t>
            </a:r>
            <a:endParaRPr/>
          </a:p>
        </p:txBody>
      </p:sp>
      <p:sp>
        <p:nvSpPr>
          <p:cNvPr id="186" name="Google Shape;186;p19"/>
          <p:cNvSpPr/>
          <p:nvPr/>
        </p:nvSpPr>
        <p:spPr>
          <a:xfrm>
            <a:off x="381000" y="2985343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 txBox="1"/>
          <p:nvPr/>
        </p:nvSpPr>
        <p:spPr>
          <a:xfrm>
            <a:off x="523875" y="3918793"/>
            <a:ext cx="8191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1. Identidad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3417093" y="3918793"/>
            <a:ext cx="8763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2. Integridad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6310312" y="3918793"/>
            <a:ext cx="107632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3. Preservación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9203531" y="3918793"/>
            <a:ext cx="87630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4. Seguridad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523875" y="4747468"/>
            <a:ext cx="1343025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5. Almacenamiento</a:t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3417092" y="4747468"/>
            <a:ext cx="141995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6.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Continuidad</a:t>
            </a:r>
            <a:endParaRPr dirty="0"/>
          </a:p>
        </p:txBody>
      </p:sp>
      <p:sp>
        <p:nvSpPr>
          <p:cNvPr id="193" name="Google Shape;193;p19"/>
          <p:cNvSpPr txBox="1"/>
          <p:nvPr/>
        </p:nvSpPr>
        <p:spPr>
          <a:xfrm>
            <a:off x="6310312" y="4747468"/>
            <a:ext cx="1283184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7.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Registro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2038350"/>
            <a:ext cx="5543550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0"/>
          <p:cNvSpPr txBox="1"/>
          <p:nvPr/>
        </p:nvSpPr>
        <p:spPr>
          <a:xfrm>
            <a:off x="381000" y="371475"/>
            <a:ext cx="237029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Actores del Proceso</a:t>
            </a:r>
            <a:endParaRPr/>
          </a:p>
        </p:txBody>
      </p:sp>
      <p:pic>
        <p:nvPicPr>
          <p:cNvPr id="202" name="Google Shape;20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525" y="2047875"/>
            <a:ext cx="55245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 txBox="1"/>
          <p:nvPr/>
        </p:nvSpPr>
        <p:spPr>
          <a:xfrm>
            <a:off x="6477000" y="2009030"/>
            <a:ext cx="5600700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El Médico como Primer Respondiente</a:t>
            </a:r>
            <a:endParaRPr/>
          </a:p>
        </p:txBody>
      </p:sp>
      <p:sp>
        <p:nvSpPr>
          <p:cNvPr id="204" name="Google Shape;204;p20"/>
          <p:cNvSpPr/>
          <p:nvPr/>
        </p:nvSpPr>
        <p:spPr>
          <a:xfrm>
            <a:off x="6286500" y="2009030"/>
            <a:ext cx="47625" cy="93345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 txBox="1"/>
          <p:nvPr/>
        </p:nvSpPr>
        <p:spPr>
          <a:xfrm>
            <a:off x="6286500" y="3228230"/>
            <a:ext cx="552450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En casos de violencia sexual, el escenario del crimen suele ser </a:t>
            </a:r>
            <a:r>
              <a:rPr lang="en-US" sz="1650" b="1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el cuerpo de la víctima</a:t>
            </a: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6286500" y="4066430"/>
            <a:ext cx="552450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El médico o enfermera que recibe al paciente tiene la obligación legal de: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6505575" y="484748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6572250" y="4847480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Preservar la evidencia.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6505575" y="530468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6572250" y="5304680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Recolectar muestras biológicas.</a:t>
            </a:r>
            <a:endParaRPr/>
          </a:p>
        </p:txBody>
      </p:sp>
      <p:sp>
        <p:nvSpPr>
          <p:cNvPr id="211" name="Google Shape;211;p20"/>
          <p:cNvSpPr txBox="1"/>
          <p:nvPr/>
        </p:nvSpPr>
        <p:spPr>
          <a:xfrm>
            <a:off x="6505575" y="5761880"/>
            <a:ext cx="6667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•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6572250" y="5761880"/>
            <a:ext cx="52387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75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Iniciar la documentación (Rótulo y Registro).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/>
          <p:nvPr/>
        </p:nvSpPr>
        <p:spPr>
          <a:xfrm>
            <a:off x="0" y="6858000"/>
            <a:ext cx="12192000" cy="47625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381000" y="371475"/>
            <a:ext cx="2650331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Terminología Forense</a:t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571500" y="2804368"/>
            <a:ext cx="116205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F172A"/>
                </a:solidFill>
                <a:latin typeface="Roboto"/>
                <a:ea typeface="Roboto"/>
                <a:cs typeface="Roboto"/>
                <a:sym typeface="Roboto"/>
              </a:rPr>
              <a:t>Diferencia Técnica</a:t>
            </a:r>
            <a:endParaRPr/>
          </a:p>
        </p:txBody>
      </p:sp>
      <p:sp>
        <p:nvSpPr>
          <p:cNvPr id="221" name="Google Shape;221;p21"/>
          <p:cNvSpPr/>
          <p:nvPr/>
        </p:nvSpPr>
        <p:spPr>
          <a:xfrm>
            <a:off x="381000" y="2804368"/>
            <a:ext cx="47625" cy="466725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2" name="Google Shape;222;p21"/>
          <p:cNvGraphicFramePr/>
          <p:nvPr>
            <p:extLst>
              <p:ext uri="{D42A27DB-BD31-4B8C-83A1-F6EECF244321}">
                <p14:modId xmlns:p14="http://schemas.microsoft.com/office/powerpoint/2010/main" val="929901309"/>
              </p:ext>
            </p:extLst>
          </p:nvPr>
        </p:nvGraphicFramePr>
        <p:xfrm>
          <a:off x="381000" y="3320980"/>
          <a:ext cx="11420475" cy="1579550"/>
        </p:xfrm>
        <a:graphic>
          <a:graphicData uri="http://schemas.openxmlformats.org/drawingml/2006/table">
            <a:tbl>
              <a:tblPr firstRow="1" bandRow="1">
                <a:noFill/>
                <a:tableStyleId>{A193BB3C-8C7A-46CE-B782-3A15E1EF49B1}</a:tableStyleId>
              </a:tblPr>
              <a:tblGrid>
                <a:gridCol w="519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4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Elemento Material Probatorio (EMP)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Evidencia Física (EF)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Cualquier objeto, instrumento o huella relacionado con el delito. </a:t>
                      </a:r>
                      <a:br>
                        <a:rPr lang="en-US" sz="2000" u="none" strike="noStrike" cap="none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2000" b="0" i="1" u="none" strike="noStrike" cap="none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Ej: Una sábana manchada.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el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EMP que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ya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ha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sido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analizado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y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tiene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capacidad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demostrativa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juicio</a:t>
                      </a:r>
                      <a:r>
                        <a:rPr lang="en-US" sz="2000" b="0" i="0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 </a:t>
                      </a:r>
                      <a:br>
                        <a:rPr lang="en-US" sz="2000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2000" b="0" i="1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Ej</a:t>
                      </a:r>
                      <a:r>
                        <a:rPr lang="en-US" sz="2000" b="0" i="1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: El ADN </a:t>
                      </a:r>
                      <a:r>
                        <a:rPr lang="en-US" sz="2000" b="0" i="1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extraído</a:t>
                      </a:r>
                      <a:r>
                        <a:rPr lang="en-US" sz="2000" b="0" i="1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de la </a:t>
                      </a:r>
                      <a:r>
                        <a:rPr lang="en-US" sz="2000" b="0" i="1" u="none" strike="noStrike" cap="none" dirty="0" err="1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mancha</a:t>
                      </a:r>
                      <a:r>
                        <a:rPr lang="en-US" sz="2000" b="0" i="1" u="none" strike="noStrike" cap="none" dirty="0">
                          <a:solidFill>
                            <a:schemeClr val="tx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.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3" name="Google Shape;223;p21"/>
          <p:cNvSpPr txBox="1"/>
          <p:nvPr/>
        </p:nvSpPr>
        <p:spPr>
          <a:xfrm>
            <a:off x="381000" y="4976068"/>
            <a:ext cx="1143000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E293B"/>
                </a:solidFill>
                <a:latin typeface="Roboto"/>
                <a:ea typeface="Roboto"/>
                <a:cs typeface="Roboto"/>
                <a:sym typeface="Roboto"/>
              </a:rPr>
              <a:t>En la práctica clínica, tratamos todo como potencial evidencia física.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2311</Words>
  <Application>Microsoft Macintosh PowerPoint</Application>
  <PresentationFormat>Panorámica</PresentationFormat>
  <Paragraphs>292</Paragraphs>
  <Slides>31</Slides>
  <Notes>31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7" baseType="lpstr">
      <vt:lpstr>Courier New</vt:lpstr>
      <vt:lpstr>Arial</vt:lpstr>
      <vt:lpstr>Playfair Display</vt:lpstr>
      <vt:lpstr>Roboto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1</cp:revision>
  <dcterms:modified xsi:type="dcterms:W3CDTF">2026-01-25T22:19:09Z</dcterms:modified>
</cp:coreProperties>
</file>