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8"/>
    <p:restoredTop sz="94610"/>
  </p:normalViewPr>
  <p:slideViewPr>
    <p:cSldViewPr snapToGrid="0" snapToObjects="1">
      <p:cViewPr>
        <p:scale>
          <a:sx n="120" d="100"/>
          <a:sy n="120" d="100"/>
        </p:scale>
        <p:origin x="144" y="3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5957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72.png"/><Relationship Id="rId13" Type="http://schemas.openxmlformats.org/officeDocument/2006/relationships/image" Target="../media/image177.png"/><Relationship Id="rId18" Type="http://schemas.openxmlformats.org/officeDocument/2006/relationships/image" Target="../media/image182.png"/><Relationship Id="rId3" Type="http://schemas.openxmlformats.org/officeDocument/2006/relationships/image" Target="../media/image66.png"/><Relationship Id="rId21" Type="http://schemas.openxmlformats.org/officeDocument/2006/relationships/image" Target="../media/image144.png"/><Relationship Id="rId7" Type="http://schemas.openxmlformats.org/officeDocument/2006/relationships/image" Target="../media/image171.png"/><Relationship Id="rId12" Type="http://schemas.openxmlformats.org/officeDocument/2006/relationships/image" Target="../media/image176.png"/><Relationship Id="rId17" Type="http://schemas.openxmlformats.org/officeDocument/2006/relationships/image" Target="../media/image181.png"/><Relationship Id="rId2" Type="http://schemas.openxmlformats.org/officeDocument/2006/relationships/notesSlide" Target="../notesSlides/notesSlide10.xml"/><Relationship Id="rId16" Type="http://schemas.openxmlformats.org/officeDocument/2006/relationships/image" Target="../media/image180.png"/><Relationship Id="rId20" Type="http://schemas.openxmlformats.org/officeDocument/2006/relationships/image" Target="../media/image184.png"/><Relationship Id="rId1" Type="http://schemas.openxmlformats.org/officeDocument/2006/relationships/slideLayout" Target="../slideLayouts/slideLayout1.xml"/><Relationship Id="rId6" Type="http://schemas.openxmlformats.org/officeDocument/2006/relationships/image" Target="../media/image170.png"/><Relationship Id="rId11" Type="http://schemas.openxmlformats.org/officeDocument/2006/relationships/image" Target="../media/image175.png"/><Relationship Id="rId5" Type="http://schemas.openxmlformats.org/officeDocument/2006/relationships/image" Target="../media/image169.png"/><Relationship Id="rId15" Type="http://schemas.openxmlformats.org/officeDocument/2006/relationships/image" Target="../media/image179.png"/><Relationship Id="rId10" Type="http://schemas.openxmlformats.org/officeDocument/2006/relationships/image" Target="../media/image174.png"/><Relationship Id="rId19" Type="http://schemas.openxmlformats.org/officeDocument/2006/relationships/image" Target="../media/image183.png"/><Relationship Id="rId4" Type="http://schemas.openxmlformats.org/officeDocument/2006/relationships/image" Target="../media/image80.png"/><Relationship Id="rId9" Type="http://schemas.openxmlformats.org/officeDocument/2006/relationships/image" Target="../media/image173.png"/><Relationship Id="rId14" Type="http://schemas.openxmlformats.org/officeDocument/2006/relationships/image" Target="../media/image178.png"/></Relationships>
</file>

<file path=ppt/slides/_rels/slide11.xml.rels><?xml version="1.0" encoding="UTF-8" standalone="yes"?>
<Relationships xmlns="http://schemas.openxmlformats.org/package/2006/relationships"><Relationship Id="rId8" Type="http://schemas.openxmlformats.org/officeDocument/2006/relationships/image" Target="../media/image190.png"/><Relationship Id="rId13" Type="http://schemas.openxmlformats.org/officeDocument/2006/relationships/image" Target="../media/image195.png"/><Relationship Id="rId18" Type="http://schemas.openxmlformats.org/officeDocument/2006/relationships/image" Target="../media/image200.png"/><Relationship Id="rId3" Type="http://schemas.openxmlformats.org/officeDocument/2006/relationships/image" Target="../media/image185.png"/><Relationship Id="rId21" Type="http://schemas.openxmlformats.org/officeDocument/2006/relationships/image" Target="../media/image203.png"/><Relationship Id="rId7" Type="http://schemas.openxmlformats.org/officeDocument/2006/relationships/image" Target="../media/image189.png"/><Relationship Id="rId12" Type="http://schemas.openxmlformats.org/officeDocument/2006/relationships/image" Target="../media/image194.png"/><Relationship Id="rId17" Type="http://schemas.openxmlformats.org/officeDocument/2006/relationships/image" Target="../media/image199.png"/><Relationship Id="rId2" Type="http://schemas.openxmlformats.org/officeDocument/2006/relationships/notesSlide" Target="../notesSlides/notesSlide11.xml"/><Relationship Id="rId16" Type="http://schemas.openxmlformats.org/officeDocument/2006/relationships/image" Target="../media/image198.png"/><Relationship Id="rId20" Type="http://schemas.openxmlformats.org/officeDocument/2006/relationships/image" Target="../media/image202.png"/><Relationship Id="rId1" Type="http://schemas.openxmlformats.org/officeDocument/2006/relationships/slideLayout" Target="../slideLayouts/slideLayout1.xml"/><Relationship Id="rId6" Type="http://schemas.openxmlformats.org/officeDocument/2006/relationships/image" Target="../media/image188.png"/><Relationship Id="rId11" Type="http://schemas.openxmlformats.org/officeDocument/2006/relationships/image" Target="../media/image193.png"/><Relationship Id="rId5" Type="http://schemas.openxmlformats.org/officeDocument/2006/relationships/image" Target="../media/image187.png"/><Relationship Id="rId15" Type="http://schemas.openxmlformats.org/officeDocument/2006/relationships/image" Target="../media/image197.png"/><Relationship Id="rId23" Type="http://schemas.openxmlformats.org/officeDocument/2006/relationships/image" Target="../media/image205.png"/><Relationship Id="rId10" Type="http://schemas.openxmlformats.org/officeDocument/2006/relationships/image" Target="../media/image192.png"/><Relationship Id="rId19" Type="http://schemas.openxmlformats.org/officeDocument/2006/relationships/image" Target="../media/image201.png"/><Relationship Id="rId4" Type="http://schemas.openxmlformats.org/officeDocument/2006/relationships/image" Target="../media/image186.png"/><Relationship Id="rId9" Type="http://schemas.openxmlformats.org/officeDocument/2006/relationships/image" Target="../media/image191.png"/><Relationship Id="rId14" Type="http://schemas.openxmlformats.org/officeDocument/2006/relationships/image" Target="../media/image196.png"/><Relationship Id="rId22" Type="http://schemas.openxmlformats.org/officeDocument/2006/relationships/image" Target="../media/image204.png"/></Relationships>
</file>

<file path=ppt/slides/_rels/slide12.xml.rels><?xml version="1.0" encoding="UTF-8" standalone="yes"?>
<Relationships xmlns="http://schemas.openxmlformats.org/package/2006/relationships"><Relationship Id="rId8" Type="http://schemas.openxmlformats.org/officeDocument/2006/relationships/image" Target="../media/image208.png"/><Relationship Id="rId13" Type="http://schemas.openxmlformats.org/officeDocument/2006/relationships/image" Target="../media/image213.png"/><Relationship Id="rId18" Type="http://schemas.openxmlformats.org/officeDocument/2006/relationships/image" Target="../media/image218.png"/><Relationship Id="rId3" Type="http://schemas.openxmlformats.org/officeDocument/2006/relationships/image" Target="../media/image206.png"/><Relationship Id="rId21" Type="http://schemas.openxmlformats.org/officeDocument/2006/relationships/image" Target="../media/image205.png"/><Relationship Id="rId7" Type="http://schemas.openxmlformats.org/officeDocument/2006/relationships/image" Target="../media/image189.png"/><Relationship Id="rId12" Type="http://schemas.openxmlformats.org/officeDocument/2006/relationships/image" Target="../media/image212.png"/><Relationship Id="rId17" Type="http://schemas.openxmlformats.org/officeDocument/2006/relationships/image" Target="../media/image217.png"/><Relationship Id="rId2" Type="http://schemas.openxmlformats.org/officeDocument/2006/relationships/notesSlide" Target="../notesSlides/notesSlide12.xml"/><Relationship Id="rId16" Type="http://schemas.openxmlformats.org/officeDocument/2006/relationships/image" Target="../media/image216.png"/><Relationship Id="rId20" Type="http://schemas.openxmlformats.org/officeDocument/2006/relationships/image" Target="../media/image204.png"/><Relationship Id="rId1" Type="http://schemas.openxmlformats.org/officeDocument/2006/relationships/slideLayout" Target="../slideLayouts/slideLayout1.xml"/><Relationship Id="rId6" Type="http://schemas.openxmlformats.org/officeDocument/2006/relationships/image" Target="../media/image188.png"/><Relationship Id="rId11" Type="http://schemas.openxmlformats.org/officeDocument/2006/relationships/image" Target="../media/image211.png"/><Relationship Id="rId5" Type="http://schemas.openxmlformats.org/officeDocument/2006/relationships/image" Target="../media/image187.png"/><Relationship Id="rId15" Type="http://schemas.openxmlformats.org/officeDocument/2006/relationships/image" Target="../media/image215.png"/><Relationship Id="rId10" Type="http://schemas.openxmlformats.org/officeDocument/2006/relationships/image" Target="../media/image210.png"/><Relationship Id="rId19" Type="http://schemas.openxmlformats.org/officeDocument/2006/relationships/image" Target="../media/image203.png"/><Relationship Id="rId4" Type="http://schemas.openxmlformats.org/officeDocument/2006/relationships/image" Target="../media/image207.png"/><Relationship Id="rId9" Type="http://schemas.openxmlformats.org/officeDocument/2006/relationships/image" Target="../media/image209.png"/><Relationship Id="rId14" Type="http://schemas.openxmlformats.org/officeDocument/2006/relationships/image" Target="../media/image214.png"/></Relationships>
</file>

<file path=ppt/slides/_rels/slide13.xml.rels><?xml version="1.0" encoding="UTF-8" standalone="yes"?>
<Relationships xmlns="http://schemas.openxmlformats.org/package/2006/relationships"><Relationship Id="rId8" Type="http://schemas.openxmlformats.org/officeDocument/2006/relationships/image" Target="../media/image189.png"/><Relationship Id="rId13" Type="http://schemas.openxmlformats.org/officeDocument/2006/relationships/image" Target="../media/image226.png"/><Relationship Id="rId18" Type="http://schemas.openxmlformats.org/officeDocument/2006/relationships/image" Target="../media/image203.png"/><Relationship Id="rId3" Type="http://schemas.openxmlformats.org/officeDocument/2006/relationships/image" Target="../media/image219.png"/><Relationship Id="rId7" Type="http://schemas.openxmlformats.org/officeDocument/2006/relationships/image" Target="../media/image188.png"/><Relationship Id="rId12" Type="http://schemas.openxmlformats.org/officeDocument/2006/relationships/image" Target="../media/image225.png"/><Relationship Id="rId17" Type="http://schemas.openxmlformats.org/officeDocument/2006/relationships/image" Target="../media/image230.png"/><Relationship Id="rId2" Type="http://schemas.openxmlformats.org/officeDocument/2006/relationships/notesSlide" Target="../notesSlides/notesSlide13.xml"/><Relationship Id="rId16" Type="http://schemas.openxmlformats.org/officeDocument/2006/relationships/image" Target="../media/image229.png"/><Relationship Id="rId20" Type="http://schemas.openxmlformats.org/officeDocument/2006/relationships/image" Target="../media/image205.png"/><Relationship Id="rId1" Type="http://schemas.openxmlformats.org/officeDocument/2006/relationships/slideLayout" Target="../slideLayouts/slideLayout1.xml"/><Relationship Id="rId6" Type="http://schemas.openxmlformats.org/officeDocument/2006/relationships/image" Target="../media/image187.png"/><Relationship Id="rId11" Type="http://schemas.openxmlformats.org/officeDocument/2006/relationships/image" Target="../media/image224.png"/><Relationship Id="rId5" Type="http://schemas.openxmlformats.org/officeDocument/2006/relationships/image" Target="../media/image221.png"/><Relationship Id="rId15" Type="http://schemas.openxmlformats.org/officeDocument/2006/relationships/image" Target="../media/image228.png"/><Relationship Id="rId10" Type="http://schemas.openxmlformats.org/officeDocument/2006/relationships/image" Target="../media/image223.png"/><Relationship Id="rId19" Type="http://schemas.openxmlformats.org/officeDocument/2006/relationships/image" Target="../media/image204.png"/><Relationship Id="rId4" Type="http://schemas.openxmlformats.org/officeDocument/2006/relationships/image" Target="../media/image220.png"/><Relationship Id="rId9" Type="http://schemas.openxmlformats.org/officeDocument/2006/relationships/image" Target="../media/image222.png"/><Relationship Id="rId14" Type="http://schemas.openxmlformats.org/officeDocument/2006/relationships/image" Target="../media/image227.png"/></Relationships>
</file>

<file path=ppt/slides/_rels/slide14.xml.rels><?xml version="1.0" encoding="UTF-8" standalone="yes"?>
<Relationships xmlns="http://schemas.openxmlformats.org/package/2006/relationships"><Relationship Id="rId8" Type="http://schemas.openxmlformats.org/officeDocument/2006/relationships/image" Target="../media/image235.png"/><Relationship Id="rId13" Type="http://schemas.openxmlformats.org/officeDocument/2006/relationships/image" Target="../media/image240.png"/><Relationship Id="rId18" Type="http://schemas.openxmlformats.org/officeDocument/2006/relationships/image" Target="../media/image245.png"/><Relationship Id="rId3" Type="http://schemas.openxmlformats.org/officeDocument/2006/relationships/image" Target="../media/image231.png"/><Relationship Id="rId21" Type="http://schemas.openxmlformats.org/officeDocument/2006/relationships/image" Target="../media/image248.png"/><Relationship Id="rId7" Type="http://schemas.openxmlformats.org/officeDocument/2006/relationships/image" Target="../media/image234.png"/><Relationship Id="rId12" Type="http://schemas.openxmlformats.org/officeDocument/2006/relationships/image" Target="../media/image239.png"/><Relationship Id="rId17" Type="http://schemas.openxmlformats.org/officeDocument/2006/relationships/image" Target="../media/image244.png"/><Relationship Id="rId2" Type="http://schemas.openxmlformats.org/officeDocument/2006/relationships/notesSlide" Target="../notesSlides/notesSlide14.xml"/><Relationship Id="rId16" Type="http://schemas.openxmlformats.org/officeDocument/2006/relationships/image" Target="../media/image243.png"/><Relationship Id="rId20" Type="http://schemas.openxmlformats.org/officeDocument/2006/relationships/image" Target="../media/image247.png"/><Relationship Id="rId1" Type="http://schemas.openxmlformats.org/officeDocument/2006/relationships/slideLayout" Target="../slideLayouts/slideLayout1.xml"/><Relationship Id="rId6" Type="http://schemas.openxmlformats.org/officeDocument/2006/relationships/image" Target="../media/image233.png"/><Relationship Id="rId11" Type="http://schemas.openxmlformats.org/officeDocument/2006/relationships/image" Target="../media/image238.png"/><Relationship Id="rId24" Type="http://schemas.openxmlformats.org/officeDocument/2006/relationships/image" Target="../media/image251.png"/><Relationship Id="rId5" Type="http://schemas.openxmlformats.org/officeDocument/2006/relationships/image" Target="../media/image123.png"/><Relationship Id="rId15" Type="http://schemas.openxmlformats.org/officeDocument/2006/relationships/image" Target="../media/image242.png"/><Relationship Id="rId23" Type="http://schemas.openxmlformats.org/officeDocument/2006/relationships/image" Target="../media/image250.png"/><Relationship Id="rId10" Type="http://schemas.openxmlformats.org/officeDocument/2006/relationships/image" Target="../media/image237.png"/><Relationship Id="rId19" Type="http://schemas.openxmlformats.org/officeDocument/2006/relationships/image" Target="../media/image246.png"/><Relationship Id="rId4" Type="http://schemas.openxmlformats.org/officeDocument/2006/relationships/image" Target="../media/image232.png"/><Relationship Id="rId9" Type="http://schemas.openxmlformats.org/officeDocument/2006/relationships/image" Target="../media/image236.png"/><Relationship Id="rId14" Type="http://schemas.openxmlformats.org/officeDocument/2006/relationships/image" Target="../media/image241.png"/><Relationship Id="rId22" Type="http://schemas.openxmlformats.org/officeDocument/2006/relationships/image" Target="../media/image249.png"/></Relationships>
</file>

<file path=ppt/slides/_rels/slide15.xml.rels><?xml version="1.0" encoding="UTF-8" standalone="yes"?>
<Relationships xmlns="http://schemas.openxmlformats.org/package/2006/relationships"><Relationship Id="rId13" Type="http://schemas.openxmlformats.org/officeDocument/2006/relationships/image" Target="../media/image261.png"/><Relationship Id="rId18" Type="http://schemas.openxmlformats.org/officeDocument/2006/relationships/image" Target="../media/image266.png"/><Relationship Id="rId26" Type="http://schemas.openxmlformats.org/officeDocument/2006/relationships/image" Target="../media/image274.png"/><Relationship Id="rId3" Type="http://schemas.openxmlformats.org/officeDocument/2006/relationships/image" Target="../media/image31.png"/><Relationship Id="rId21" Type="http://schemas.openxmlformats.org/officeDocument/2006/relationships/image" Target="../media/image269.png"/><Relationship Id="rId34" Type="http://schemas.openxmlformats.org/officeDocument/2006/relationships/image" Target="../media/image282.png"/><Relationship Id="rId7" Type="http://schemas.openxmlformats.org/officeDocument/2006/relationships/image" Target="../media/image255.png"/><Relationship Id="rId12" Type="http://schemas.openxmlformats.org/officeDocument/2006/relationships/image" Target="../media/image260.png"/><Relationship Id="rId17" Type="http://schemas.openxmlformats.org/officeDocument/2006/relationships/image" Target="../media/image265.png"/><Relationship Id="rId25" Type="http://schemas.openxmlformats.org/officeDocument/2006/relationships/image" Target="../media/image273.png"/><Relationship Id="rId33" Type="http://schemas.openxmlformats.org/officeDocument/2006/relationships/image" Target="../media/image281.png"/><Relationship Id="rId2" Type="http://schemas.openxmlformats.org/officeDocument/2006/relationships/notesSlide" Target="../notesSlides/notesSlide15.xml"/><Relationship Id="rId16" Type="http://schemas.openxmlformats.org/officeDocument/2006/relationships/image" Target="../media/image264.png"/><Relationship Id="rId20" Type="http://schemas.openxmlformats.org/officeDocument/2006/relationships/image" Target="../media/image268.png"/><Relationship Id="rId29" Type="http://schemas.openxmlformats.org/officeDocument/2006/relationships/image" Target="../media/image277.png"/><Relationship Id="rId1" Type="http://schemas.openxmlformats.org/officeDocument/2006/relationships/slideLayout" Target="../slideLayouts/slideLayout1.xml"/><Relationship Id="rId6" Type="http://schemas.openxmlformats.org/officeDocument/2006/relationships/image" Target="../media/image254.png"/><Relationship Id="rId11" Type="http://schemas.openxmlformats.org/officeDocument/2006/relationships/image" Target="../media/image259.png"/><Relationship Id="rId24" Type="http://schemas.openxmlformats.org/officeDocument/2006/relationships/image" Target="../media/image272.png"/><Relationship Id="rId32" Type="http://schemas.openxmlformats.org/officeDocument/2006/relationships/image" Target="../media/image280.png"/><Relationship Id="rId5" Type="http://schemas.openxmlformats.org/officeDocument/2006/relationships/image" Target="../media/image253.png"/><Relationship Id="rId15" Type="http://schemas.openxmlformats.org/officeDocument/2006/relationships/image" Target="../media/image263.png"/><Relationship Id="rId23" Type="http://schemas.openxmlformats.org/officeDocument/2006/relationships/image" Target="../media/image271.png"/><Relationship Id="rId28" Type="http://schemas.openxmlformats.org/officeDocument/2006/relationships/image" Target="../media/image276.png"/><Relationship Id="rId10" Type="http://schemas.openxmlformats.org/officeDocument/2006/relationships/image" Target="../media/image258.png"/><Relationship Id="rId19" Type="http://schemas.openxmlformats.org/officeDocument/2006/relationships/image" Target="../media/image267.png"/><Relationship Id="rId31" Type="http://schemas.openxmlformats.org/officeDocument/2006/relationships/image" Target="../media/image279.png"/><Relationship Id="rId4" Type="http://schemas.openxmlformats.org/officeDocument/2006/relationships/image" Target="../media/image252.png"/><Relationship Id="rId9" Type="http://schemas.openxmlformats.org/officeDocument/2006/relationships/image" Target="../media/image257.png"/><Relationship Id="rId14" Type="http://schemas.openxmlformats.org/officeDocument/2006/relationships/image" Target="../media/image262.png"/><Relationship Id="rId22" Type="http://schemas.openxmlformats.org/officeDocument/2006/relationships/image" Target="../media/image270.png"/><Relationship Id="rId27" Type="http://schemas.openxmlformats.org/officeDocument/2006/relationships/image" Target="../media/image275.png"/><Relationship Id="rId30" Type="http://schemas.openxmlformats.org/officeDocument/2006/relationships/image" Target="../media/image278.png"/><Relationship Id="rId35" Type="http://schemas.openxmlformats.org/officeDocument/2006/relationships/image" Target="../media/image283.png"/><Relationship Id="rId8" Type="http://schemas.openxmlformats.org/officeDocument/2006/relationships/image" Target="../media/image256.png"/></Relationships>
</file>

<file path=ppt/slides/_rels/slide16.xml.rels><?xml version="1.0" encoding="UTF-8" standalone="yes"?>
<Relationships xmlns="http://schemas.openxmlformats.org/package/2006/relationships"><Relationship Id="rId8" Type="http://schemas.openxmlformats.org/officeDocument/2006/relationships/image" Target="../media/image287.png"/><Relationship Id="rId13" Type="http://schemas.openxmlformats.org/officeDocument/2006/relationships/image" Target="../media/image292.png"/><Relationship Id="rId18" Type="http://schemas.openxmlformats.org/officeDocument/2006/relationships/image" Target="../media/image297.png"/><Relationship Id="rId3" Type="http://schemas.openxmlformats.org/officeDocument/2006/relationships/image" Target="../media/image31.png"/><Relationship Id="rId21" Type="http://schemas.openxmlformats.org/officeDocument/2006/relationships/image" Target="../media/image300.png"/><Relationship Id="rId7" Type="http://schemas.openxmlformats.org/officeDocument/2006/relationships/image" Target="../media/image286.png"/><Relationship Id="rId12" Type="http://schemas.openxmlformats.org/officeDocument/2006/relationships/image" Target="../media/image291.png"/><Relationship Id="rId17" Type="http://schemas.openxmlformats.org/officeDocument/2006/relationships/image" Target="../media/image296.png"/><Relationship Id="rId2" Type="http://schemas.openxmlformats.org/officeDocument/2006/relationships/notesSlide" Target="../notesSlides/notesSlide16.xml"/><Relationship Id="rId16" Type="http://schemas.openxmlformats.org/officeDocument/2006/relationships/image" Target="../media/image295.png"/><Relationship Id="rId20" Type="http://schemas.openxmlformats.org/officeDocument/2006/relationships/image" Target="../media/image299.png"/><Relationship Id="rId1" Type="http://schemas.openxmlformats.org/officeDocument/2006/relationships/slideLayout" Target="../slideLayouts/slideLayout1.xml"/><Relationship Id="rId6" Type="http://schemas.openxmlformats.org/officeDocument/2006/relationships/image" Target="../media/image285.png"/><Relationship Id="rId11" Type="http://schemas.openxmlformats.org/officeDocument/2006/relationships/image" Target="../media/image290.png"/><Relationship Id="rId5" Type="http://schemas.openxmlformats.org/officeDocument/2006/relationships/image" Target="../media/image284.png"/><Relationship Id="rId15" Type="http://schemas.openxmlformats.org/officeDocument/2006/relationships/image" Target="../media/image294.png"/><Relationship Id="rId23" Type="http://schemas.openxmlformats.org/officeDocument/2006/relationships/image" Target="../media/image302.png"/><Relationship Id="rId10" Type="http://schemas.openxmlformats.org/officeDocument/2006/relationships/image" Target="../media/image289.png"/><Relationship Id="rId19" Type="http://schemas.openxmlformats.org/officeDocument/2006/relationships/image" Target="../media/image298.png"/><Relationship Id="rId4" Type="http://schemas.openxmlformats.org/officeDocument/2006/relationships/image" Target="../media/image101.png"/><Relationship Id="rId9" Type="http://schemas.openxmlformats.org/officeDocument/2006/relationships/image" Target="../media/image288.png"/><Relationship Id="rId14" Type="http://schemas.openxmlformats.org/officeDocument/2006/relationships/image" Target="../media/image293.png"/><Relationship Id="rId22" Type="http://schemas.openxmlformats.org/officeDocument/2006/relationships/image" Target="../media/image301.png"/></Relationships>
</file>

<file path=ppt/slides/_rels/slide17.xml.rels><?xml version="1.0" encoding="UTF-8" standalone="yes"?>
<Relationships xmlns="http://schemas.openxmlformats.org/package/2006/relationships"><Relationship Id="rId8" Type="http://schemas.openxmlformats.org/officeDocument/2006/relationships/image" Target="../media/image307.png"/><Relationship Id="rId13" Type="http://schemas.openxmlformats.org/officeDocument/2006/relationships/image" Target="../media/image312.png"/><Relationship Id="rId18" Type="http://schemas.openxmlformats.org/officeDocument/2006/relationships/image" Target="../media/image317.png"/><Relationship Id="rId3" Type="http://schemas.openxmlformats.org/officeDocument/2006/relationships/image" Target="../media/image31.png"/><Relationship Id="rId7" Type="http://schemas.openxmlformats.org/officeDocument/2006/relationships/image" Target="../media/image306.png"/><Relationship Id="rId12" Type="http://schemas.openxmlformats.org/officeDocument/2006/relationships/image" Target="../media/image311.png"/><Relationship Id="rId17" Type="http://schemas.openxmlformats.org/officeDocument/2006/relationships/image" Target="../media/image316.png"/><Relationship Id="rId2" Type="http://schemas.openxmlformats.org/officeDocument/2006/relationships/notesSlide" Target="../notesSlides/notesSlide17.xml"/><Relationship Id="rId16" Type="http://schemas.openxmlformats.org/officeDocument/2006/relationships/image" Target="../media/image315.png"/><Relationship Id="rId1" Type="http://schemas.openxmlformats.org/officeDocument/2006/relationships/slideLayout" Target="../slideLayouts/slideLayout1.xml"/><Relationship Id="rId6" Type="http://schemas.openxmlformats.org/officeDocument/2006/relationships/image" Target="../media/image305.png"/><Relationship Id="rId11" Type="http://schemas.openxmlformats.org/officeDocument/2006/relationships/image" Target="../media/image310.png"/><Relationship Id="rId5" Type="http://schemas.openxmlformats.org/officeDocument/2006/relationships/image" Target="../media/image304.png"/><Relationship Id="rId15" Type="http://schemas.openxmlformats.org/officeDocument/2006/relationships/image" Target="../media/image314.png"/><Relationship Id="rId10" Type="http://schemas.openxmlformats.org/officeDocument/2006/relationships/image" Target="../media/image309.png"/><Relationship Id="rId4" Type="http://schemas.openxmlformats.org/officeDocument/2006/relationships/image" Target="../media/image303.png"/><Relationship Id="rId9" Type="http://schemas.openxmlformats.org/officeDocument/2006/relationships/image" Target="../media/image308.png"/><Relationship Id="rId14" Type="http://schemas.openxmlformats.org/officeDocument/2006/relationships/image" Target="../media/image313.png"/></Relationships>
</file>

<file path=ppt/slides/_rels/slide18.xml.rels><?xml version="1.0" encoding="UTF-8" standalone="yes"?>
<Relationships xmlns="http://schemas.openxmlformats.org/package/2006/relationships"><Relationship Id="rId8" Type="http://schemas.openxmlformats.org/officeDocument/2006/relationships/image" Target="../media/image322.png"/><Relationship Id="rId13" Type="http://schemas.openxmlformats.org/officeDocument/2006/relationships/image" Target="../media/image327.png"/><Relationship Id="rId18" Type="http://schemas.openxmlformats.org/officeDocument/2006/relationships/image" Target="../media/image332.png"/><Relationship Id="rId26" Type="http://schemas.openxmlformats.org/officeDocument/2006/relationships/image" Target="../media/image340.png"/><Relationship Id="rId3" Type="http://schemas.openxmlformats.org/officeDocument/2006/relationships/image" Target="../media/image66.png"/><Relationship Id="rId21" Type="http://schemas.openxmlformats.org/officeDocument/2006/relationships/image" Target="../media/image335.png"/><Relationship Id="rId7" Type="http://schemas.openxmlformats.org/officeDocument/2006/relationships/image" Target="../media/image321.png"/><Relationship Id="rId12" Type="http://schemas.openxmlformats.org/officeDocument/2006/relationships/image" Target="../media/image326.png"/><Relationship Id="rId17" Type="http://schemas.openxmlformats.org/officeDocument/2006/relationships/image" Target="../media/image331.png"/><Relationship Id="rId25" Type="http://schemas.openxmlformats.org/officeDocument/2006/relationships/image" Target="../media/image339.png"/><Relationship Id="rId2" Type="http://schemas.openxmlformats.org/officeDocument/2006/relationships/notesSlide" Target="../notesSlides/notesSlide18.xml"/><Relationship Id="rId16" Type="http://schemas.openxmlformats.org/officeDocument/2006/relationships/image" Target="../media/image330.png"/><Relationship Id="rId20" Type="http://schemas.openxmlformats.org/officeDocument/2006/relationships/image" Target="../media/image334.png"/><Relationship Id="rId29" Type="http://schemas.openxmlformats.org/officeDocument/2006/relationships/image" Target="../media/image343.png"/><Relationship Id="rId1" Type="http://schemas.openxmlformats.org/officeDocument/2006/relationships/slideLayout" Target="../slideLayouts/slideLayout1.xml"/><Relationship Id="rId6" Type="http://schemas.openxmlformats.org/officeDocument/2006/relationships/image" Target="../media/image320.png"/><Relationship Id="rId11" Type="http://schemas.openxmlformats.org/officeDocument/2006/relationships/image" Target="../media/image325.png"/><Relationship Id="rId24" Type="http://schemas.openxmlformats.org/officeDocument/2006/relationships/image" Target="../media/image338.png"/><Relationship Id="rId5" Type="http://schemas.openxmlformats.org/officeDocument/2006/relationships/image" Target="../media/image319.png"/><Relationship Id="rId15" Type="http://schemas.openxmlformats.org/officeDocument/2006/relationships/image" Target="../media/image329.png"/><Relationship Id="rId23" Type="http://schemas.openxmlformats.org/officeDocument/2006/relationships/image" Target="../media/image337.png"/><Relationship Id="rId28" Type="http://schemas.openxmlformats.org/officeDocument/2006/relationships/image" Target="../media/image342.png"/><Relationship Id="rId10" Type="http://schemas.openxmlformats.org/officeDocument/2006/relationships/image" Target="../media/image324.png"/><Relationship Id="rId19" Type="http://schemas.openxmlformats.org/officeDocument/2006/relationships/image" Target="../media/image333.png"/><Relationship Id="rId4" Type="http://schemas.openxmlformats.org/officeDocument/2006/relationships/image" Target="../media/image318.png"/><Relationship Id="rId9" Type="http://schemas.openxmlformats.org/officeDocument/2006/relationships/image" Target="../media/image323.png"/><Relationship Id="rId14" Type="http://schemas.openxmlformats.org/officeDocument/2006/relationships/image" Target="../media/image328.png"/><Relationship Id="rId22" Type="http://schemas.openxmlformats.org/officeDocument/2006/relationships/image" Target="../media/image336.png"/><Relationship Id="rId27" Type="http://schemas.openxmlformats.org/officeDocument/2006/relationships/image" Target="../media/image341.png"/></Relationships>
</file>

<file path=ppt/slides/_rels/slide19.xml.rels><?xml version="1.0" encoding="UTF-8" standalone="yes"?>
<Relationships xmlns="http://schemas.openxmlformats.org/package/2006/relationships"><Relationship Id="rId8" Type="http://schemas.openxmlformats.org/officeDocument/2006/relationships/image" Target="../media/image349.png"/><Relationship Id="rId13" Type="http://schemas.openxmlformats.org/officeDocument/2006/relationships/image" Target="../media/image354.png"/><Relationship Id="rId18" Type="http://schemas.openxmlformats.org/officeDocument/2006/relationships/image" Target="../media/image359.png"/><Relationship Id="rId3" Type="http://schemas.openxmlformats.org/officeDocument/2006/relationships/image" Target="../media/image344.png"/><Relationship Id="rId7" Type="http://schemas.openxmlformats.org/officeDocument/2006/relationships/image" Target="../media/image348.png"/><Relationship Id="rId12" Type="http://schemas.openxmlformats.org/officeDocument/2006/relationships/image" Target="../media/image353.png"/><Relationship Id="rId17" Type="http://schemas.openxmlformats.org/officeDocument/2006/relationships/image" Target="../media/image358.png"/><Relationship Id="rId2" Type="http://schemas.openxmlformats.org/officeDocument/2006/relationships/notesSlide" Target="../notesSlides/notesSlide19.xml"/><Relationship Id="rId16" Type="http://schemas.openxmlformats.org/officeDocument/2006/relationships/image" Target="../media/image357.png"/><Relationship Id="rId20" Type="http://schemas.openxmlformats.org/officeDocument/2006/relationships/image" Target="../media/image361.png"/><Relationship Id="rId1" Type="http://schemas.openxmlformats.org/officeDocument/2006/relationships/slideLayout" Target="../slideLayouts/slideLayout1.xml"/><Relationship Id="rId6" Type="http://schemas.openxmlformats.org/officeDocument/2006/relationships/image" Target="../media/image347.png"/><Relationship Id="rId11" Type="http://schemas.openxmlformats.org/officeDocument/2006/relationships/image" Target="../media/image352.png"/><Relationship Id="rId5" Type="http://schemas.openxmlformats.org/officeDocument/2006/relationships/image" Target="../media/image346.png"/><Relationship Id="rId15" Type="http://schemas.openxmlformats.org/officeDocument/2006/relationships/image" Target="../media/image356.png"/><Relationship Id="rId10" Type="http://schemas.openxmlformats.org/officeDocument/2006/relationships/image" Target="../media/image351.png"/><Relationship Id="rId19" Type="http://schemas.openxmlformats.org/officeDocument/2006/relationships/image" Target="../media/image360.png"/><Relationship Id="rId4" Type="http://schemas.openxmlformats.org/officeDocument/2006/relationships/image" Target="../media/image345.png"/><Relationship Id="rId9" Type="http://schemas.openxmlformats.org/officeDocument/2006/relationships/image" Target="../media/image350.png"/><Relationship Id="rId14" Type="http://schemas.openxmlformats.org/officeDocument/2006/relationships/image" Target="../media/image355.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18" Type="http://schemas.openxmlformats.org/officeDocument/2006/relationships/image" Target="../media/image22.png"/><Relationship Id="rId26" Type="http://schemas.openxmlformats.org/officeDocument/2006/relationships/image" Target="../media/image30.png"/><Relationship Id="rId3" Type="http://schemas.openxmlformats.org/officeDocument/2006/relationships/image" Target="../media/image7.png"/><Relationship Id="rId21" Type="http://schemas.openxmlformats.org/officeDocument/2006/relationships/image" Target="../media/image25.png"/><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image" Target="../media/image21.png"/><Relationship Id="rId25" Type="http://schemas.openxmlformats.org/officeDocument/2006/relationships/image" Target="../media/image29.png"/><Relationship Id="rId2" Type="http://schemas.openxmlformats.org/officeDocument/2006/relationships/notesSlide" Target="../notesSlides/notesSlide2.xml"/><Relationship Id="rId16" Type="http://schemas.openxmlformats.org/officeDocument/2006/relationships/image" Target="../media/image20.png"/><Relationship Id="rId20" Type="http://schemas.openxmlformats.org/officeDocument/2006/relationships/image" Target="../media/image24.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15.png"/><Relationship Id="rId24" Type="http://schemas.openxmlformats.org/officeDocument/2006/relationships/image" Target="../media/image28.png"/><Relationship Id="rId5" Type="http://schemas.openxmlformats.org/officeDocument/2006/relationships/image" Target="../media/image9.png"/><Relationship Id="rId15" Type="http://schemas.openxmlformats.org/officeDocument/2006/relationships/image" Target="../media/image19.png"/><Relationship Id="rId23" Type="http://schemas.openxmlformats.org/officeDocument/2006/relationships/image" Target="../media/image27.png"/><Relationship Id="rId10" Type="http://schemas.openxmlformats.org/officeDocument/2006/relationships/image" Target="../media/image14.png"/><Relationship Id="rId19" Type="http://schemas.openxmlformats.org/officeDocument/2006/relationships/image" Target="../media/image23.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 Id="rId22" Type="http://schemas.openxmlformats.org/officeDocument/2006/relationships/image" Target="../media/image26.png"/></Relationships>
</file>

<file path=ppt/slides/_rels/slide20.xml.rels><?xml version="1.0" encoding="UTF-8" standalone="yes"?>
<Relationships xmlns="http://schemas.openxmlformats.org/package/2006/relationships"><Relationship Id="rId8" Type="http://schemas.openxmlformats.org/officeDocument/2006/relationships/image" Target="../media/image366.png"/><Relationship Id="rId13" Type="http://schemas.openxmlformats.org/officeDocument/2006/relationships/image" Target="../media/image371.png"/><Relationship Id="rId18" Type="http://schemas.openxmlformats.org/officeDocument/2006/relationships/image" Target="../media/image376.png"/><Relationship Id="rId3" Type="http://schemas.openxmlformats.org/officeDocument/2006/relationships/image" Target="../media/image66.png"/><Relationship Id="rId21" Type="http://schemas.openxmlformats.org/officeDocument/2006/relationships/image" Target="../media/image379.png"/><Relationship Id="rId7" Type="http://schemas.openxmlformats.org/officeDocument/2006/relationships/image" Target="../media/image365.png"/><Relationship Id="rId12" Type="http://schemas.openxmlformats.org/officeDocument/2006/relationships/image" Target="../media/image370.png"/><Relationship Id="rId17" Type="http://schemas.openxmlformats.org/officeDocument/2006/relationships/image" Target="../media/image375.png"/><Relationship Id="rId2" Type="http://schemas.openxmlformats.org/officeDocument/2006/relationships/notesSlide" Target="../notesSlides/notesSlide20.xml"/><Relationship Id="rId16" Type="http://schemas.openxmlformats.org/officeDocument/2006/relationships/image" Target="../media/image374.png"/><Relationship Id="rId20" Type="http://schemas.openxmlformats.org/officeDocument/2006/relationships/image" Target="../media/image378.png"/><Relationship Id="rId1" Type="http://schemas.openxmlformats.org/officeDocument/2006/relationships/slideLayout" Target="../slideLayouts/slideLayout1.xml"/><Relationship Id="rId6" Type="http://schemas.openxmlformats.org/officeDocument/2006/relationships/image" Target="../media/image364.png"/><Relationship Id="rId11" Type="http://schemas.openxmlformats.org/officeDocument/2006/relationships/image" Target="../media/image369.png"/><Relationship Id="rId5" Type="http://schemas.openxmlformats.org/officeDocument/2006/relationships/image" Target="../media/image363.png"/><Relationship Id="rId15" Type="http://schemas.openxmlformats.org/officeDocument/2006/relationships/image" Target="../media/image373.png"/><Relationship Id="rId10" Type="http://schemas.openxmlformats.org/officeDocument/2006/relationships/image" Target="../media/image368.png"/><Relationship Id="rId19" Type="http://schemas.openxmlformats.org/officeDocument/2006/relationships/image" Target="../media/image377.png"/><Relationship Id="rId4" Type="http://schemas.openxmlformats.org/officeDocument/2006/relationships/image" Target="../media/image362.png"/><Relationship Id="rId9" Type="http://schemas.openxmlformats.org/officeDocument/2006/relationships/image" Target="../media/image367.png"/><Relationship Id="rId14" Type="http://schemas.openxmlformats.org/officeDocument/2006/relationships/image" Target="../media/image372.png"/></Relationships>
</file>

<file path=ppt/slides/_rels/slide21.xml.rels><?xml version="1.0" encoding="UTF-8" standalone="yes"?>
<Relationships xmlns="http://schemas.openxmlformats.org/package/2006/relationships"><Relationship Id="rId8" Type="http://schemas.openxmlformats.org/officeDocument/2006/relationships/image" Target="../media/image384.png"/><Relationship Id="rId13" Type="http://schemas.openxmlformats.org/officeDocument/2006/relationships/image" Target="../media/image389.png"/><Relationship Id="rId18" Type="http://schemas.openxmlformats.org/officeDocument/2006/relationships/image" Target="../media/image394.png"/><Relationship Id="rId26" Type="http://schemas.openxmlformats.org/officeDocument/2006/relationships/image" Target="../media/image402.png"/><Relationship Id="rId3" Type="http://schemas.openxmlformats.org/officeDocument/2006/relationships/image" Target="../media/image380.png"/><Relationship Id="rId21" Type="http://schemas.openxmlformats.org/officeDocument/2006/relationships/image" Target="../media/image397.png"/><Relationship Id="rId7" Type="http://schemas.openxmlformats.org/officeDocument/2006/relationships/image" Target="../media/image383.png"/><Relationship Id="rId12" Type="http://schemas.openxmlformats.org/officeDocument/2006/relationships/image" Target="../media/image388.png"/><Relationship Id="rId17" Type="http://schemas.openxmlformats.org/officeDocument/2006/relationships/image" Target="../media/image393.png"/><Relationship Id="rId25" Type="http://schemas.openxmlformats.org/officeDocument/2006/relationships/image" Target="../media/image401.png"/><Relationship Id="rId2" Type="http://schemas.openxmlformats.org/officeDocument/2006/relationships/notesSlide" Target="../notesSlides/notesSlide21.xml"/><Relationship Id="rId16" Type="http://schemas.openxmlformats.org/officeDocument/2006/relationships/image" Target="../media/image392.png"/><Relationship Id="rId20" Type="http://schemas.openxmlformats.org/officeDocument/2006/relationships/image" Target="../media/image396.png"/><Relationship Id="rId29" Type="http://schemas.openxmlformats.org/officeDocument/2006/relationships/image" Target="../media/image249.png"/><Relationship Id="rId1" Type="http://schemas.openxmlformats.org/officeDocument/2006/relationships/slideLayout" Target="../slideLayouts/slideLayout1.xml"/><Relationship Id="rId6" Type="http://schemas.openxmlformats.org/officeDocument/2006/relationships/image" Target="../media/image382.png"/><Relationship Id="rId11" Type="http://schemas.openxmlformats.org/officeDocument/2006/relationships/image" Target="../media/image387.png"/><Relationship Id="rId24" Type="http://schemas.openxmlformats.org/officeDocument/2006/relationships/image" Target="../media/image400.png"/><Relationship Id="rId5" Type="http://schemas.openxmlformats.org/officeDocument/2006/relationships/image" Target="../media/image169.png"/><Relationship Id="rId15" Type="http://schemas.openxmlformats.org/officeDocument/2006/relationships/image" Target="../media/image391.png"/><Relationship Id="rId23" Type="http://schemas.openxmlformats.org/officeDocument/2006/relationships/image" Target="../media/image399.png"/><Relationship Id="rId28" Type="http://schemas.openxmlformats.org/officeDocument/2006/relationships/image" Target="../media/image404.png"/><Relationship Id="rId10" Type="http://schemas.openxmlformats.org/officeDocument/2006/relationships/image" Target="../media/image386.png"/><Relationship Id="rId19" Type="http://schemas.openxmlformats.org/officeDocument/2006/relationships/image" Target="../media/image395.png"/><Relationship Id="rId31" Type="http://schemas.openxmlformats.org/officeDocument/2006/relationships/image" Target="../media/image405.png"/><Relationship Id="rId4" Type="http://schemas.openxmlformats.org/officeDocument/2006/relationships/image" Target="../media/image381.png"/><Relationship Id="rId9" Type="http://schemas.openxmlformats.org/officeDocument/2006/relationships/image" Target="../media/image385.png"/><Relationship Id="rId14" Type="http://schemas.openxmlformats.org/officeDocument/2006/relationships/image" Target="../media/image390.png"/><Relationship Id="rId22" Type="http://schemas.openxmlformats.org/officeDocument/2006/relationships/image" Target="../media/image398.png"/><Relationship Id="rId27" Type="http://schemas.openxmlformats.org/officeDocument/2006/relationships/image" Target="../media/image403.png"/><Relationship Id="rId30" Type="http://schemas.openxmlformats.org/officeDocument/2006/relationships/image" Target="../media/image250.png"/></Relationships>
</file>

<file path=ppt/slides/_rels/slide22.xml.rels><?xml version="1.0" encoding="UTF-8" standalone="yes"?>
<Relationships xmlns="http://schemas.openxmlformats.org/package/2006/relationships"><Relationship Id="rId8" Type="http://schemas.openxmlformats.org/officeDocument/2006/relationships/image" Target="../media/image411.png"/><Relationship Id="rId13" Type="http://schemas.openxmlformats.org/officeDocument/2006/relationships/image" Target="../media/image416.png"/><Relationship Id="rId18" Type="http://schemas.openxmlformats.org/officeDocument/2006/relationships/image" Target="../media/image250.png"/><Relationship Id="rId3" Type="http://schemas.openxmlformats.org/officeDocument/2006/relationships/image" Target="../media/image406.png"/><Relationship Id="rId7" Type="http://schemas.openxmlformats.org/officeDocument/2006/relationships/image" Target="../media/image410.png"/><Relationship Id="rId12" Type="http://schemas.openxmlformats.org/officeDocument/2006/relationships/image" Target="../media/image415.png"/><Relationship Id="rId17" Type="http://schemas.openxmlformats.org/officeDocument/2006/relationships/image" Target="../media/image420.png"/><Relationship Id="rId2" Type="http://schemas.openxmlformats.org/officeDocument/2006/relationships/notesSlide" Target="../notesSlides/notesSlide22.xml"/><Relationship Id="rId16" Type="http://schemas.openxmlformats.org/officeDocument/2006/relationships/image" Target="../media/image419.png"/><Relationship Id="rId20" Type="http://schemas.openxmlformats.org/officeDocument/2006/relationships/image" Target="../media/image249.png"/><Relationship Id="rId1" Type="http://schemas.openxmlformats.org/officeDocument/2006/relationships/slideLayout" Target="../slideLayouts/slideLayout1.xml"/><Relationship Id="rId6" Type="http://schemas.openxmlformats.org/officeDocument/2006/relationships/image" Target="../media/image409.png"/><Relationship Id="rId11" Type="http://schemas.openxmlformats.org/officeDocument/2006/relationships/image" Target="../media/image414.png"/><Relationship Id="rId5" Type="http://schemas.openxmlformats.org/officeDocument/2006/relationships/image" Target="../media/image408.png"/><Relationship Id="rId15" Type="http://schemas.openxmlformats.org/officeDocument/2006/relationships/image" Target="../media/image418.png"/><Relationship Id="rId10" Type="http://schemas.openxmlformats.org/officeDocument/2006/relationships/image" Target="../media/image413.png"/><Relationship Id="rId19" Type="http://schemas.openxmlformats.org/officeDocument/2006/relationships/image" Target="../media/image251.png"/><Relationship Id="rId4" Type="http://schemas.openxmlformats.org/officeDocument/2006/relationships/image" Target="../media/image407.png"/><Relationship Id="rId9" Type="http://schemas.openxmlformats.org/officeDocument/2006/relationships/image" Target="../media/image412.png"/><Relationship Id="rId14" Type="http://schemas.openxmlformats.org/officeDocument/2006/relationships/image" Target="../media/image417.png"/></Relationships>
</file>

<file path=ppt/slides/_rels/slide23.xml.rels><?xml version="1.0" encoding="UTF-8" standalone="yes"?>
<Relationships xmlns="http://schemas.openxmlformats.org/package/2006/relationships"><Relationship Id="rId8" Type="http://schemas.openxmlformats.org/officeDocument/2006/relationships/image" Target="../media/image424.png"/><Relationship Id="rId13" Type="http://schemas.openxmlformats.org/officeDocument/2006/relationships/image" Target="../media/image429.png"/><Relationship Id="rId18" Type="http://schemas.openxmlformats.org/officeDocument/2006/relationships/image" Target="../media/image434.png"/><Relationship Id="rId3" Type="http://schemas.openxmlformats.org/officeDocument/2006/relationships/image" Target="../media/image66.png"/><Relationship Id="rId7" Type="http://schemas.openxmlformats.org/officeDocument/2006/relationships/image" Target="../media/image423.png"/><Relationship Id="rId12" Type="http://schemas.openxmlformats.org/officeDocument/2006/relationships/image" Target="../media/image428.png"/><Relationship Id="rId17" Type="http://schemas.openxmlformats.org/officeDocument/2006/relationships/image" Target="../media/image433.png"/><Relationship Id="rId2" Type="http://schemas.openxmlformats.org/officeDocument/2006/relationships/notesSlide" Target="../notesSlides/notesSlide23.xml"/><Relationship Id="rId16" Type="http://schemas.openxmlformats.org/officeDocument/2006/relationships/image" Target="../media/image432.png"/><Relationship Id="rId1" Type="http://schemas.openxmlformats.org/officeDocument/2006/relationships/slideLayout" Target="../slideLayouts/slideLayout1.xml"/><Relationship Id="rId6" Type="http://schemas.openxmlformats.org/officeDocument/2006/relationships/image" Target="../media/image422.png"/><Relationship Id="rId11" Type="http://schemas.openxmlformats.org/officeDocument/2006/relationships/image" Target="../media/image427.png"/><Relationship Id="rId5" Type="http://schemas.openxmlformats.org/officeDocument/2006/relationships/image" Target="../media/image421.png"/><Relationship Id="rId15" Type="http://schemas.openxmlformats.org/officeDocument/2006/relationships/image" Target="../media/image431.png"/><Relationship Id="rId10" Type="http://schemas.openxmlformats.org/officeDocument/2006/relationships/image" Target="../media/image426.png"/><Relationship Id="rId19" Type="http://schemas.openxmlformats.org/officeDocument/2006/relationships/image" Target="../media/image435.png"/><Relationship Id="rId4" Type="http://schemas.openxmlformats.org/officeDocument/2006/relationships/image" Target="../media/image80.png"/><Relationship Id="rId9" Type="http://schemas.openxmlformats.org/officeDocument/2006/relationships/image" Target="../media/image425.png"/><Relationship Id="rId14" Type="http://schemas.openxmlformats.org/officeDocument/2006/relationships/image" Target="../media/image430.png"/></Relationships>
</file>

<file path=ppt/slides/_rels/slide24.xml.rels><?xml version="1.0" encoding="UTF-8" standalone="yes"?>
<Relationships xmlns="http://schemas.openxmlformats.org/package/2006/relationships"><Relationship Id="rId8" Type="http://schemas.openxmlformats.org/officeDocument/2006/relationships/image" Target="../media/image439.png"/><Relationship Id="rId13" Type="http://schemas.openxmlformats.org/officeDocument/2006/relationships/image" Target="../media/image442.png"/><Relationship Id="rId18" Type="http://schemas.openxmlformats.org/officeDocument/2006/relationships/image" Target="../media/image447.png"/><Relationship Id="rId3" Type="http://schemas.openxmlformats.org/officeDocument/2006/relationships/image" Target="../media/image66.png"/><Relationship Id="rId21" Type="http://schemas.openxmlformats.org/officeDocument/2006/relationships/image" Target="../media/image450.png"/><Relationship Id="rId7" Type="http://schemas.openxmlformats.org/officeDocument/2006/relationships/image" Target="../media/image438.png"/><Relationship Id="rId12" Type="http://schemas.openxmlformats.org/officeDocument/2006/relationships/image" Target="../media/image441.png"/><Relationship Id="rId17" Type="http://schemas.openxmlformats.org/officeDocument/2006/relationships/image" Target="../media/image446.png"/><Relationship Id="rId2" Type="http://schemas.openxmlformats.org/officeDocument/2006/relationships/notesSlide" Target="../notesSlides/notesSlide24.xml"/><Relationship Id="rId16" Type="http://schemas.openxmlformats.org/officeDocument/2006/relationships/image" Target="../media/image445.png"/><Relationship Id="rId20" Type="http://schemas.openxmlformats.org/officeDocument/2006/relationships/image" Target="../media/image449.png"/><Relationship Id="rId1" Type="http://schemas.openxmlformats.org/officeDocument/2006/relationships/slideLayout" Target="../slideLayouts/slideLayout1.xml"/><Relationship Id="rId6" Type="http://schemas.openxmlformats.org/officeDocument/2006/relationships/image" Target="../media/image437.png"/><Relationship Id="rId11" Type="http://schemas.openxmlformats.org/officeDocument/2006/relationships/image" Target="../media/image440.png"/><Relationship Id="rId24" Type="http://schemas.openxmlformats.org/officeDocument/2006/relationships/image" Target="../media/image451.png"/><Relationship Id="rId5" Type="http://schemas.openxmlformats.org/officeDocument/2006/relationships/image" Target="../media/image123.png"/><Relationship Id="rId15" Type="http://schemas.openxmlformats.org/officeDocument/2006/relationships/image" Target="../media/image444.png"/><Relationship Id="rId23" Type="http://schemas.openxmlformats.org/officeDocument/2006/relationships/image" Target="../media/image145.png"/><Relationship Id="rId10" Type="http://schemas.openxmlformats.org/officeDocument/2006/relationships/image" Target="../media/image127.png"/><Relationship Id="rId19" Type="http://schemas.openxmlformats.org/officeDocument/2006/relationships/image" Target="../media/image448.png"/><Relationship Id="rId4" Type="http://schemas.openxmlformats.org/officeDocument/2006/relationships/image" Target="../media/image436.png"/><Relationship Id="rId9" Type="http://schemas.openxmlformats.org/officeDocument/2006/relationships/image" Target="../media/image388.png"/><Relationship Id="rId14" Type="http://schemas.openxmlformats.org/officeDocument/2006/relationships/image" Target="../media/image443.png"/><Relationship Id="rId22" Type="http://schemas.openxmlformats.org/officeDocument/2006/relationships/image" Target="../media/image143.png"/></Relationships>
</file>

<file path=ppt/slides/_rels/slide25.xml.rels><?xml version="1.0" encoding="UTF-8" standalone="yes"?>
<Relationships xmlns="http://schemas.openxmlformats.org/package/2006/relationships"><Relationship Id="rId8" Type="http://schemas.openxmlformats.org/officeDocument/2006/relationships/image" Target="../media/image456.png"/><Relationship Id="rId13" Type="http://schemas.openxmlformats.org/officeDocument/2006/relationships/image" Target="../media/image460.png"/><Relationship Id="rId18" Type="http://schemas.openxmlformats.org/officeDocument/2006/relationships/image" Target="../media/image184.png"/><Relationship Id="rId3" Type="http://schemas.openxmlformats.org/officeDocument/2006/relationships/image" Target="../media/image452.png"/><Relationship Id="rId7" Type="http://schemas.openxmlformats.org/officeDocument/2006/relationships/image" Target="../media/image455.png"/><Relationship Id="rId12" Type="http://schemas.openxmlformats.org/officeDocument/2006/relationships/image" Target="../media/image459.png"/><Relationship Id="rId17" Type="http://schemas.openxmlformats.org/officeDocument/2006/relationships/image" Target="../media/image449.png"/><Relationship Id="rId2" Type="http://schemas.openxmlformats.org/officeDocument/2006/relationships/notesSlide" Target="../notesSlides/notesSlide25.xml"/><Relationship Id="rId16" Type="http://schemas.openxmlformats.org/officeDocument/2006/relationships/image" Target="../media/image463.png"/><Relationship Id="rId20" Type="http://schemas.openxmlformats.org/officeDocument/2006/relationships/image" Target="../media/image465.png"/><Relationship Id="rId1" Type="http://schemas.openxmlformats.org/officeDocument/2006/relationships/slideLayout" Target="../slideLayouts/slideLayout1.xml"/><Relationship Id="rId6" Type="http://schemas.openxmlformats.org/officeDocument/2006/relationships/image" Target="../media/image454.png"/><Relationship Id="rId11" Type="http://schemas.openxmlformats.org/officeDocument/2006/relationships/image" Target="../media/image458.png"/><Relationship Id="rId5" Type="http://schemas.openxmlformats.org/officeDocument/2006/relationships/image" Target="../media/image123.png"/><Relationship Id="rId15" Type="http://schemas.openxmlformats.org/officeDocument/2006/relationships/image" Target="../media/image462.png"/><Relationship Id="rId10" Type="http://schemas.openxmlformats.org/officeDocument/2006/relationships/image" Target="../media/image127.png"/><Relationship Id="rId19" Type="http://schemas.openxmlformats.org/officeDocument/2006/relationships/image" Target="../media/image464.png"/><Relationship Id="rId4" Type="http://schemas.openxmlformats.org/officeDocument/2006/relationships/image" Target="../media/image453.png"/><Relationship Id="rId9" Type="http://schemas.openxmlformats.org/officeDocument/2006/relationships/image" Target="../media/image457.png"/><Relationship Id="rId14" Type="http://schemas.openxmlformats.org/officeDocument/2006/relationships/image" Target="../media/image461.png"/></Relationships>
</file>

<file path=ppt/slides/_rels/slide26.xml.rels><?xml version="1.0" encoding="UTF-8" standalone="yes"?>
<Relationships xmlns="http://schemas.openxmlformats.org/package/2006/relationships"><Relationship Id="rId8" Type="http://schemas.openxmlformats.org/officeDocument/2006/relationships/image" Target="../media/image469.png"/><Relationship Id="rId13" Type="http://schemas.openxmlformats.org/officeDocument/2006/relationships/image" Target="../media/image474.png"/><Relationship Id="rId18" Type="http://schemas.openxmlformats.org/officeDocument/2006/relationships/image" Target="../media/image479.png"/><Relationship Id="rId3" Type="http://schemas.openxmlformats.org/officeDocument/2006/relationships/image" Target="../media/image31.png"/><Relationship Id="rId21" Type="http://schemas.openxmlformats.org/officeDocument/2006/relationships/image" Target="../media/image482.png"/><Relationship Id="rId7" Type="http://schemas.openxmlformats.org/officeDocument/2006/relationships/image" Target="../media/image468.png"/><Relationship Id="rId12" Type="http://schemas.openxmlformats.org/officeDocument/2006/relationships/image" Target="../media/image473.png"/><Relationship Id="rId17" Type="http://schemas.openxmlformats.org/officeDocument/2006/relationships/image" Target="../media/image478.png"/><Relationship Id="rId2" Type="http://schemas.openxmlformats.org/officeDocument/2006/relationships/notesSlide" Target="../notesSlides/notesSlide26.xml"/><Relationship Id="rId16" Type="http://schemas.openxmlformats.org/officeDocument/2006/relationships/image" Target="../media/image477.png"/><Relationship Id="rId20" Type="http://schemas.openxmlformats.org/officeDocument/2006/relationships/image" Target="../media/image481.png"/><Relationship Id="rId1" Type="http://schemas.openxmlformats.org/officeDocument/2006/relationships/slideLayout" Target="../slideLayouts/slideLayout1.xml"/><Relationship Id="rId6" Type="http://schemas.openxmlformats.org/officeDocument/2006/relationships/image" Target="../media/image467.png"/><Relationship Id="rId11" Type="http://schemas.openxmlformats.org/officeDocument/2006/relationships/image" Target="../media/image472.png"/><Relationship Id="rId5" Type="http://schemas.openxmlformats.org/officeDocument/2006/relationships/image" Target="../media/image466.png"/><Relationship Id="rId15" Type="http://schemas.openxmlformats.org/officeDocument/2006/relationships/image" Target="../media/image476.png"/><Relationship Id="rId23" Type="http://schemas.openxmlformats.org/officeDocument/2006/relationships/image" Target="../media/image484.png"/><Relationship Id="rId10" Type="http://schemas.openxmlformats.org/officeDocument/2006/relationships/image" Target="../media/image471.png"/><Relationship Id="rId19" Type="http://schemas.openxmlformats.org/officeDocument/2006/relationships/image" Target="../media/image480.png"/><Relationship Id="rId4" Type="http://schemas.openxmlformats.org/officeDocument/2006/relationships/image" Target="../media/image101.png"/><Relationship Id="rId9" Type="http://schemas.openxmlformats.org/officeDocument/2006/relationships/image" Target="../media/image470.png"/><Relationship Id="rId14" Type="http://schemas.openxmlformats.org/officeDocument/2006/relationships/image" Target="../media/image475.png"/><Relationship Id="rId22" Type="http://schemas.openxmlformats.org/officeDocument/2006/relationships/image" Target="../media/image483.png"/></Relationships>
</file>

<file path=ppt/slides/_rels/slide27.xml.rels><?xml version="1.0" encoding="UTF-8" standalone="yes"?>
<Relationships xmlns="http://schemas.openxmlformats.org/package/2006/relationships"><Relationship Id="rId8" Type="http://schemas.openxmlformats.org/officeDocument/2006/relationships/image" Target="../media/image489.png"/><Relationship Id="rId13" Type="http://schemas.openxmlformats.org/officeDocument/2006/relationships/image" Target="../media/image494.png"/><Relationship Id="rId18" Type="http://schemas.openxmlformats.org/officeDocument/2006/relationships/image" Target="../media/image499.png"/><Relationship Id="rId3" Type="http://schemas.openxmlformats.org/officeDocument/2006/relationships/image" Target="../media/image66.png"/><Relationship Id="rId21" Type="http://schemas.openxmlformats.org/officeDocument/2006/relationships/image" Target="../media/image502.png"/><Relationship Id="rId7" Type="http://schemas.openxmlformats.org/officeDocument/2006/relationships/image" Target="../media/image488.png"/><Relationship Id="rId12" Type="http://schemas.openxmlformats.org/officeDocument/2006/relationships/image" Target="../media/image493.png"/><Relationship Id="rId17" Type="http://schemas.openxmlformats.org/officeDocument/2006/relationships/image" Target="../media/image498.png"/><Relationship Id="rId2" Type="http://schemas.openxmlformats.org/officeDocument/2006/relationships/notesSlide" Target="../notesSlides/notesSlide27.xml"/><Relationship Id="rId16" Type="http://schemas.openxmlformats.org/officeDocument/2006/relationships/image" Target="../media/image497.png"/><Relationship Id="rId20" Type="http://schemas.openxmlformats.org/officeDocument/2006/relationships/image" Target="../media/image501.png"/><Relationship Id="rId1" Type="http://schemas.openxmlformats.org/officeDocument/2006/relationships/slideLayout" Target="../slideLayouts/slideLayout1.xml"/><Relationship Id="rId6" Type="http://schemas.openxmlformats.org/officeDocument/2006/relationships/image" Target="../media/image487.png"/><Relationship Id="rId11" Type="http://schemas.openxmlformats.org/officeDocument/2006/relationships/image" Target="../media/image492.png"/><Relationship Id="rId5" Type="http://schemas.openxmlformats.org/officeDocument/2006/relationships/image" Target="../media/image486.png"/><Relationship Id="rId15" Type="http://schemas.openxmlformats.org/officeDocument/2006/relationships/image" Target="../media/image496.png"/><Relationship Id="rId10" Type="http://schemas.openxmlformats.org/officeDocument/2006/relationships/image" Target="../media/image491.png"/><Relationship Id="rId19" Type="http://schemas.openxmlformats.org/officeDocument/2006/relationships/image" Target="../media/image500.png"/><Relationship Id="rId4" Type="http://schemas.openxmlformats.org/officeDocument/2006/relationships/image" Target="../media/image485.png"/><Relationship Id="rId9" Type="http://schemas.openxmlformats.org/officeDocument/2006/relationships/image" Target="../media/image490.png"/><Relationship Id="rId14" Type="http://schemas.openxmlformats.org/officeDocument/2006/relationships/image" Target="../media/image495.png"/></Relationships>
</file>

<file path=ppt/slides/_rels/slide28.xml.rels><?xml version="1.0" encoding="UTF-8" standalone="yes"?>
<Relationships xmlns="http://schemas.openxmlformats.org/package/2006/relationships"><Relationship Id="rId8" Type="http://schemas.openxmlformats.org/officeDocument/2006/relationships/image" Target="../media/image506.png"/><Relationship Id="rId13" Type="http://schemas.openxmlformats.org/officeDocument/2006/relationships/image" Target="../media/image511.png"/><Relationship Id="rId18" Type="http://schemas.openxmlformats.org/officeDocument/2006/relationships/image" Target="../media/image516.png"/><Relationship Id="rId3" Type="http://schemas.openxmlformats.org/officeDocument/2006/relationships/image" Target="../media/image66.png"/><Relationship Id="rId21" Type="http://schemas.openxmlformats.org/officeDocument/2006/relationships/image" Target="../media/image519.png"/><Relationship Id="rId7" Type="http://schemas.openxmlformats.org/officeDocument/2006/relationships/image" Target="../media/image505.png"/><Relationship Id="rId12" Type="http://schemas.openxmlformats.org/officeDocument/2006/relationships/image" Target="../media/image510.png"/><Relationship Id="rId17" Type="http://schemas.openxmlformats.org/officeDocument/2006/relationships/image" Target="../media/image515.png"/><Relationship Id="rId2" Type="http://schemas.openxmlformats.org/officeDocument/2006/relationships/notesSlide" Target="../notesSlides/notesSlide28.xml"/><Relationship Id="rId16" Type="http://schemas.openxmlformats.org/officeDocument/2006/relationships/image" Target="../media/image514.png"/><Relationship Id="rId20" Type="http://schemas.openxmlformats.org/officeDocument/2006/relationships/image" Target="../media/image518.png"/><Relationship Id="rId1" Type="http://schemas.openxmlformats.org/officeDocument/2006/relationships/slideLayout" Target="../slideLayouts/slideLayout1.xml"/><Relationship Id="rId6" Type="http://schemas.openxmlformats.org/officeDocument/2006/relationships/image" Target="../media/image504.png"/><Relationship Id="rId11" Type="http://schemas.openxmlformats.org/officeDocument/2006/relationships/image" Target="../media/image509.png"/><Relationship Id="rId5" Type="http://schemas.openxmlformats.org/officeDocument/2006/relationships/image" Target="../media/image503.png"/><Relationship Id="rId15" Type="http://schemas.openxmlformats.org/officeDocument/2006/relationships/image" Target="../media/image513.png"/><Relationship Id="rId23" Type="http://schemas.openxmlformats.org/officeDocument/2006/relationships/image" Target="../media/image144.png"/><Relationship Id="rId10" Type="http://schemas.openxmlformats.org/officeDocument/2006/relationships/image" Target="../media/image508.png"/><Relationship Id="rId19" Type="http://schemas.openxmlformats.org/officeDocument/2006/relationships/image" Target="../media/image517.png"/><Relationship Id="rId4" Type="http://schemas.openxmlformats.org/officeDocument/2006/relationships/image" Target="../media/image80.png"/><Relationship Id="rId9" Type="http://schemas.openxmlformats.org/officeDocument/2006/relationships/image" Target="../media/image507.png"/><Relationship Id="rId14" Type="http://schemas.openxmlformats.org/officeDocument/2006/relationships/image" Target="../media/image512.png"/><Relationship Id="rId22" Type="http://schemas.openxmlformats.org/officeDocument/2006/relationships/image" Target="../media/image184.png"/></Relationships>
</file>

<file path=ppt/slides/_rels/slide29.xml.rels><?xml version="1.0" encoding="UTF-8" standalone="yes"?>
<Relationships xmlns="http://schemas.openxmlformats.org/package/2006/relationships"><Relationship Id="rId8" Type="http://schemas.openxmlformats.org/officeDocument/2006/relationships/image" Target="../media/image524.png"/><Relationship Id="rId13" Type="http://schemas.openxmlformats.org/officeDocument/2006/relationships/image" Target="../media/image529.png"/><Relationship Id="rId18" Type="http://schemas.openxmlformats.org/officeDocument/2006/relationships/image" Target="../media/image534.png"/><Relationship Id="rId3" Type="http://schemas.openxmlformats.org/officeDocument/2006/relationships/image" Target="../media/image31.png"/><Relationship Id="rId21" Type="http://schemas.openxmlformats.org/officeDocument/2006/relationships/image" Target="../media/image537.png"/><Relationship Id="rId7" Type="http://schemas.openxmlformats.org/officeDocument/2006/relationships/image" Target="../media/image523.png"/><Relationship Id="rId12" Type="http://schemas.openxmlformats.org/officeDocument/2006/relationships/image" Target="../media/image528.png"/><Relationship Id="rId17" Type="http://schemas.openxmlformats.org/officeDocument/2006/relationships/image" Target="../media/image533.png"/><Relationship Id="rId2" Type="http://schemas.openxmlformats.org/officeDocument/2006/relationships/notesSlide" Target="../notesSlides/notesSlide29.xml"/><Relationship Id="rId16" Type="http://schemas.openxmlformats.org/officeDocument/2006/relationships/image" Target="../media/image532.png"/><Relationship Id="rId20" Type="http://schemas.openxmlformats.org/officeDocument/2006/relationships/image" Target="../media/image536.png"/><Relationship Id="rId1" Type="http://schemas.openxmlformats.org/officeDocument/2006/relationships/slideLayout" Target="../slideLayouts/slideLayout1.xml"/><Relationship Id="rId6" Type="http://schemas.openxmlformats.org/officeDocument/2006/relationships/image" Target="../media/image522.png"/><Relationship Id="rId11" Type="http://schemas.openxmlformats.org/officeDocument/2006/relationships/image" Target="../media/image527.png"/><Relationship Id="rId5" Type="http://schemas.openxmlformats.org/officeDocument/2006/relationships/image" Target="../media/image521.png"/><Relationship Id="rId15" Type="http://schemas.openxmlformats.org/officeDocument/2006/relationships/image" Target="../media/image531.png"/><Relationship Id="rId10" Type="http://schemas.openxmlformats.org/officeDocument/2006/relationships/image" Target="../media/image526.png"/><Relationship Id="rId19" Type="http://schemas.openxmlformats.org/officeDocument/2006/relationships/image" Target="../media/image535.png"/><Relationship Id="rId4" Type="http://schemas.openxmlformats.org/officeDocument/2006/relationships/image" Target="../media/image520.png"/><Relationship Id="rId9" Type="http://schemas.openxmlformats.org/officeDocument/2006/relationships/image" Target="../media/image525.png"/><Relationship Id="rId14" Type="http://schemas.openxmlformats.org/officeDocument/2006/relationships/image" Target="../media/image530.png"/></Relationships>
</file>

<file path=ppt/slides/_rels/slide3.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png"/><Relationship Id="rId18" Type="http://schemas.openxmlformats.org/officeDocument/2006/relationships/image" Target="../media/image46.pn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png"/><Relationship Id="rId17" Type="http://schemas.openxmlformats.org/officeDocument/2006/relationships/image" Target="../media/image45.png"/><Relationship Id="rId2" Type="http://schemas.openxmlformats.org/officeDocument/2006/relationships/notesSlide" Target="../notesSlides/notesSlide3.xml"/><Relationship Id="rId16" Type="http://schemas.openxmlformats.org/officeDocument/2006/relationships/image" Target="../media/image44.png"/><Relationship Id="rId1" Type="http://schemas.openxmlformats.org/officeDocument/2006/relationships/slideLayout" Target="../slideLayouts/slideLayout1.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3.png"/><Relationship Id="rId15" Type="http://schemas.openxmlformats.org/officeDocument/2006/relationships/image" Target="../media/image43.png"/><Relationship Id="rId10" Type="http://schemas.openxmlformats.org/officeDocument/2006/relationships/image" Target="../media/image38.png"/><Relationship Id="rId19" Type="http://schemas.openxmlformats.org/officeDocument/2006/relationships/image" Target="../media/image47.png"/><Relationship Id="rId4" Type="http://schemas.openxmlformats.org/officeDocument/2006/relationships/image" Target="../media/image32.png"/><Relationship Id="rId9" Type="http://schemas.openxmlformats.org/officeDocument/2006/relationships/image" Target="../media/image37.png"/><Relationship Id="rId14" Type="http://schemas.openxmlformats.org/officeDocument/2006/relationships/image" Target="../media/image42.png"/></Relationships>
</file>

<file path=ppt/slides/_rels/slide30.xml.rels><?xml version="1.0" encoding="UTF-8" standalone="yes"?>
<Relationships xmlns="http://schemas.openxmlformats.org/package/2006/relationships"><Relationship Id="rId8" Type="http://schemas.openxmlformats.org/officeDocument/2006/relationships/image" Target="../media/image540.png"/><Relationship Id="rId13" Type="http://schemas.openxmlformats.org/officeDocument/2006/relationships/image" Target="../media/image545.png"/><Relationship Id="rId18" Type="http://schemas.openxmlformats.org/officeDocument/2006/relationships/image" Target="../media/image550.png"/><Relationship Id="rId3" Type="http://schemas.openxmlformats.org/officeDocument/2006/relationships/image" Target="../media/image66.png"/><Relationship Id="rId21" Type="http://schemas.openxmlformats.org/officeDocument/2006/relationships/image" Target="../media/image553.png"/><Relationship Id="rId7" Type="http://schemas.openxmlformats.org/officeDocument/2006/relationships/image" Target="../media/image539.png"/><Relationship Id="rId12" Type="http://schemas.openxmlformats.org/officeDocument/2006/relationships/image" Target="../media/image544.png"/><Relationship Id="rId17" Type="http://schemas.openxmlformats.org/officeDocument/2006/relationships/image" Target="../media/image549.png"/><Relationship Id="rId2" Type="http://schemas.openxmlformats.org/officeDocument/2006/relationships/notesSlide" Target="../notesSlides/notesSlide30.xml"/><Relationship Id="rId16" Type="http://schemas.openxmlformats.org/officeDocument/2006/relationships/image" Target="../media/image548.png"/><Relationship Id="rId20" Type="http://schemas.openxmlformats.org/officeDocument/2006/relationships/image" Target="../media/image552.png"/><Relationship Id="rId1" Type="http://schemas.openxmlformats.org/officeDocument/2006/relationships/slideLayout" Target="../slideLayouts/slideLayout1.xml"/><Relationship Id="rId6" Type="http://schemas.openxmlformats.org/officeDocument/2006/relationships/image" Target="../media/image538.png"/><Relationship Id="rId11" Type="http://schemas.openxmlformats.org/officeDocument/2006/relationships/image" Target="../media/image543.png"/><Relationship Id="rId5" Type="http://schemas.openxmlformats.org/officeDocument/2006/relationships/image" Target="../media/image169.png"/><Relationship Id="rId15" Type="http://schemas.openxmlformats.org/officeDocument/2006/relationships/image" Target="../media/image547.png"/><Relationship Id="rId23" Type="http://schemas.openxmlformats.org/officeDocument/2006/relationships/image" Target="../media/image555.png"/><Relationship Id="rId10" Type="http://schemas.openxmlformats.org/officeDocument/2006/relationships/image" Target="../media/image542.png"/><Relationship Id="rId19" Type="http://schemas.openxmlformats.org/officeDocument/2006/relationships/image" Target="../media/image551.png"/><Relationship Id="rId4" Type="http://schemas.openxmlformats.org/officeDocument/2006/relationships/image" Target="../media/image80.png"/><Relationship Id="rId9" Type="http://schemas.openxmlformats.org/officeDocument/2006/relationships/image" Target="../media/image541.png"/><Relationship Id="rId14" Type="http://schemas.openxmlformats.org/officeDocument/2006/relationships/image" Target="../media/image546.png"/><Relationship Id="rId22" Type="http://schemas.openxmlformats.org/officeDocument/2006/relationships/image" Target="../media/image554.png"/></Relationships>
</file>

<file path=ppt/slides/_rels/slide31.xml.rels><?xml version="1.0" encoding="UTF-8" standalone="yes"?>
<Relationships xmlns="http://schemas.openxmlformats.org/package/2006/relationships"><Relationship Id="rId8" Type="http://schemas.openxmlformats.org/officeDocument/2006/relationships/image" Target="../media/image560.png"/><Relationship Id="rId13" Type="http://schemas.openxmlformats.org/officeDocument/2006/relationships/image" Target="../media/image565.png"/><Relationship Id="rId18" Type="http://schemas.openxmlformats.org/officeDocument/2006/relationships/image" Target="../media/image570.png"/><Relationship Id="rId3" Type="http://schemas.openxmlformats.org/officeDocument/2006/relationships/image" Target="../media/image7.png"/><Relationship Id="rId7" Type="http://schemas.openxmlformats.org/officeDocument/2006/relationships/image" Target="../media/image559.png"/><Relationship Id="rId12" Type="http://schemas.openxmlformats.org/officeDocument/2006/relationships/image" Target="../media/image564.png"/><Relationship Id="rId17" Type="http://schemas.openxmlformats.org/officeDocument/2006/relationships/image" Target="../media/image569.png"/><Relationship Id="rId2" Type="http://schemas.openxmlformats.org/officeDocument/2006/relationships/notesSlide" Target="../notesSlides/notesSlide31.xml"/><Relationship Id="rId16" Type="http://schemas.openxmlformats.org/officeDocument/2006/relationships/image" Target="../media/image568.png"/><Relationship Id="rId1" Type="http://schemas.openxmlformats.org/officeDocument/2006/relationships/slideLayout" Target="../slideLayouts/slideLayout1.xml"/><Relationship Id="rId6" Type="http://schemas.openxmlformats.org/officeDocument/2006/relationships/image" Target="../media/image558.png"/><Relationship Id="rId11" Type="http://schemas.openxmlformats.org/officeDocument/2006/relationships/image" Target="../media/image563.png"/><Relationship Id="rId5" Type="http://schemas.openxmlformats.org/officeDocument/2006/relationships/image" Target="../media/image557.png"/><Relationship Id="rId15" Type="http://schemas.openxmlformats.org/officeDocument/2006/relationships/image" Target="../media/image567.png"/><Relationship Id="rId10" Type="http://schemas.openxmlformats.org/officeDocument/2006/relationships/image" Target="../media/image562.png"/><Relationship Id="rId4" Type="http://schemas.openxmlformats.org/officeDocument/2006/relationships/image" Target="../media/image556.png"/><Relationship Id="rId9" Type="http://schemas.openxmlformats.org/officeDocument/2006/relationships/image" Target="../media/image561.png"/><Relationship Id="rId14" Type="http://schemas.openxmlformats.org/officeDocument/2006/relationships/image" Target="../media/image566.png"/></Relationships>
</file>

<file path=ppt/slides/_rels/slide32.xml.rels><?xml version="1.0" encoding="UTF-8" standalone="yes"?>
<Relationships xmlns="http://schemas.openxmlformats.org/package/2006/relationships"><Relationship Id="rId8" Type="http://schemas.openxmlformats.org/officeDocument/2006/relationships/image" Target="../media/image573.png"/><Relationship Id="rId13" Type="http://schemas.openxmlformats.org/officeDocument/2006/relationships/image" Target="../media/image578.png"/><Relationship Id="rId18" Type="http://schemas.openxmlformats.org/officeDocument/2006/relationships/image" Target="../media/image583.png"/><Relationship Id="rId3" Type="http://schemas.openxmlformats.org/officeDocument/2006/relationships/image" Target="../media/image571.png"/><Relationship Id="rId7" Type="http://schemas.openxmlformats.org/officeDocument/2006/relationships/image" Target="../media/image189.png"/><Relationship Id="rId12" Type="http://schemas.openxmlformats.org/officeDocument/2006/relationships/image" Target="../media/image577.png"/><Relationship Id="rId17" Type="http://schemas.openxmlformats.org/officeDocument/2006/relationships/image" Target="../media/image582.png"/><Relationship Id="rId2" Type="http://schemas.openxmlformats.org/officeDocument/2006/relationships/notesSlide" Target="../notesSlides/notesSlide32.xml"/><Relationship Id="rId16" Type="http://schemas.openxmlformats.org/officeDocument/2006/relationships/image" Target="../media/image581.png"/><Relationship Id="rId20" Type="http://schemas.openxmlformats.org/officeDocument/2006/relationships/image" Target="../media/image585.png"/><Relationship Id="rId1" Type="http://schemas.openxmlformats.org/officeDocument/2006/relationships/slideLayout" Target="../slideLayouts/slideLayout1.xml"/><Relationship Id="rId6" Type="http://schemas.openxmlformats.org/officeDocument/2006/relationships/image" Target="../media/image188.png"/><Relationship Id="rId11" Type="http://schemas.openxmlformats.org/officeDocument/2006/relationships/image" Target="../media/image576.png"/><Relationship Id="rId5" Type="http://schemas.openxmlformats.org/officeDocument/2006/relationships/image" Target="../media/image187.png"/><Relationship Id="rId15" Type="http://schemas.openxmlformats.org/officeDocument/2006/relationships/image" Target="../media/image580.png"/><Relationship Id="rId10" Type="http://schemas.openxmlformats.org/officeDocument/2006/relationships/image" Target="../media/image575.png"/><Relationship Id="rId19" Type="http://schemas.openxmlformats.org/officeDocument/2006/relationships/image" Target="../media/image584.png"/><Relationship Id="rId4" Type="http://schemas.openxmlformats.org/officeDocument/2006/relationships/image" Target="../media/image572.png"/><Relationship Id="rId9" Type="http://schemas.openxmlformats.org/officeDocument/2006/relationships/image" Target="../media/image574.png"/><Relationship Id="rId14" Type="http://schemas.openxmlformats.org/officeDocument/2006/relationships/image" Target="../media/image579.png"/></Relationships>
</file>

<file path=ppt/slides/_rels/slide33.xml.rels><?xml version="1.0" encoding="UTF-8" standalone="yes"?>
<Relationships xmlns="http://schemas.openxmlformats.org/package/2006/relationships"><Relationship Id="rId8" Type="http://schemas.openxmlformats.org/officeDocument/2006/relationships/image" Target="../media/image588.png"/><Relationship Id="rId13" Type="http://schemas.openxmlformats.org/officeDocument/2006/relationships/image" Target="../media/image591.png"/><Relationship Id="rId18" Type="http://schemas.openxmlformats.org/officeDocument/2006/relationships/image" Target="../media/image584.png"/><Relationship Id="rId3" Type="http://schemas.openxmlformats.org/officeDocument/2006/relationships/image" Target="../media/image586.png"/><Relationship Id="rId7" Type="http://schemas.openxmlformats.org/officeDocument/2006/relationships/image" Target="../media/image189.png"/><Relationship Id="rId12" Type="http://schemas.openxmlformats.org/officeDocument/2006/relationships/image" Target="../media/image590.png"/><Relationship Id="rId17" Type="http://schemas.openxmlformats.org/officeDocument/2006/relationships/image" Target="../media/image583.png"/><Relationship Id="rId2" Type="http://schemas.openxmlformats.org/officeDocument/2006/relationships/notesSlide" Target="../notesSlides/notesSlide33.xml"/><Relationship Id="rId16" Type="http://schemas.openxmlformats.org/officeDocument/2006/relationships/image" Target="../media/image577.png"/><Relationship Id="rId1" Type="http://schemas.openxmlformats.org/officeDocument/2006/relationships/slideLayout" Target="../slideLayouts/slideLayout1.xml"/><Relationship Id="rId6" Type="http://schemas.openxmlformats.org/officeDocument/2006/relationships/image" Target="../media/image188.png"/><Relationship Id="rId11" Type="http://schemas.openxmlformats.org/officeDocument/2006/relationships/image" Target="../media/image589.png"/><Relationship Id="rId5" Type="http://schemas.openxmlformats.org/officeDocument/2006/relationships/image" Target="../media/image187.png"/><Relationship Id="rId15" Type="http://schemas.openxmlformats.org/officeDocument/2006/relationships/image" Target="../media/image593.png"/><Relationship Id="rId10" Type="http://schemas.openxmlformats.org/officeDocument/2006/relationships/image" Target="../media/image582.png"/><Relationship Id="rId19" Type="http://schemas.openxmlformats.org/officeDocument/2006/relationships/image" Target="../media/image585.png"/><Relationship Id="rId4" Type="http://schemas.openxmlformats.org/officeDocument/2006/relationships/image" Target="../media/image587.png"/><Relationship Id="rId9" Type="http://schemas.openxmlformats.org/officeDocument/2006/relationships/image" Target="../media/image575.png"/><Relationship Id="rId14" Type="http://schemas.openxmlformats.org/officeDocument/2006/relationships/image" Target="../media/image592.png"/></Relationships>
</file>

<file path=ppt/slides/_rels/slide34.xml.rels><?xml version="1.0" encoding="UTF-8" standalone="yes"?>
<Relationships xmlns="http://schemas.openxmlformats.org/package/2006/relationships"><Relationship Id="rId8" Type="http://schemas.openxmlformats.org/officeDocument/2006/relationships/image" Target="../media/image596.png"/><Relationship Id="rId13" Type="http://schemas.openxmlformats.org/officeDocument/2006/relationships/image" Target="../media/image575.png"/><Relationship Id="rId18" Type="http://schemas.openxmlformats.org/officeDocument/2006/relationships/image" Target="../media/image601.png"/><Relationship Id="rId3" Type="http://schemas.openxmlformats.org/officeDocument/2006/relationships/image" Target="../media/image594.png"/><Relationship Id="rId21" Type="http://schemas.openxmlformats.org/officeDocument/2006/relationships/image" Target="../media/image585.png"/><Relationship Id="rId7" Type="http://schemas.openxmlformats.org/officeDocument/2006/relationships/image" Target="../media/image189.png"/><Relationship Id="rId12" Type="http://schemas.openxmlformats.org/officeDocument/2006/relationships/image" Target="../media/image598.png"/><Relationship Id="rId17" Type="http://schemas.openxmlformats.org/officeDocument/2006/relationships/image" Target="../media/image600.png"/><Relationship Id="rId2" Type="http://schemas.openxmlformats.org/officeDocument/2006/relationships/notesSlide" Target="../notesSlides/notesSlide34.xml"/><Relationship Id="rId16" Type="http://schemas.openxmlformats.org/officeDocument/2006/relationships/image" Target="../media/image577.png"/><Relationship Id="rId20" Type="http://schemas.openxmlformats.org/officeDocument/2006/relationships/image" Target="../media/image584.png"/><Relationship Id="rId1" Type="http://schemas.openxmlformats.org/officeDocument/2006/relationships/slideLayout" Target="../slideLayouts/slideLayout1.xml"/><Relationship Id="rId6" Type="http://schemas.openxmlformats.org/officeDocument/2006/relationships/image" Target="../media/image188.png"/><Relationship Id="rId11" Type="http://schemas.openxmlformats.org/officeDocument/2006/relationships/image" Target="../media/image590.png"/><Relationship Id="rId5" Type="http://schemas.openxmlformats.org/officeDocument/2006/relationships/image" Target="../media/image187.png"/><Relationship Id="rId15" Type="http://schemas.openxmlformats.org/officeDocument/2006/relationships/image" Target="../media/image599.png"/><Relationship Id="rId10" Type="http://schemas.openxmlformats.org/officeDocument/2006/relationships/image" Target="../media/image597.png"/><Relationship Id="rId19" Type="http://schemas.openxmlformats.org/officeDocument/2006/relationships/image" Target="../media/image583.png"/><Relationship Id="rId4" Type="http://schemas.openxmlformats.org/officeDocument/2006/relationships/image" Target="../media/image595.png"/><Relationship Id="rId9" Type="http://schemas.openxmlformats.org/officeDocument/2006/relationships/image" Target="../media/image579.png"/><Relationship Id="rId14" Type="http://schemas.openxmlformats.org/officeDocument/2006/relationships/image" Target="../media/image582.png"/></Relationships>
</file>

<file path=ppt/slides/_rels/slide4.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7.png"/><Relationship Id="rId18" Type="http://schemas.openxmlformats.org/officeDocument/2006/relationships/image" Target="../media/image62.png"/><Relationship Id="rId3" Type="http://schemas.openxmlformats.org/officeDocument/2006/relationships/image" Target="../media/image31.png"/><Relationship Id="rId21" Type="http://schemas.openxmlformats.org/officeDocument/2006/relationships/image" Target="../media/image65.png"/><Relationship Id="rId7" Type="http://schemas.openxmlformats.org/officeDocument/2006/relationships/image" Target="../media/image51.png"/><Relationship Id="rId12" Type="http://schemas.openxmlformats.org/officeDocument/2006/relationships/image" Target="../media/image56.png"/><Relationship Id="rId17" Type="http://schemas.openxmlformats.org/officeDocument/2006/relationships/image" Target="../media/image61.png"/><Relationship Id="rId2" Type="http://schemas.openxmlformats.org/officeDocument/2006/relationships/notesSlide" Target="../notesSlides/notesSlide4.xml"/><Relationship Id="rId16" Type="http://schemas.openxmlformats.org/officeDocument/2006/relationships/image" Target="../media/image60.png"/><Relationship Id="rId20" Type="http://schemas.openxmlformats.org/officeDocument/2006/relationships/image" Target="../media/image64.png"/><Relationship Id="rId1" Type="http://schemas.openxmlformats.org/officeDocument/2006/relationships/slideLayout" Target="../slideLayouts/slideLayout1.xml"/><Relationship Id="rId6" Type="http://schemas.openxmlformats.org/officeDocument/2006/relationships/image" Target="../media/image50.png"/><Relationship Id="rId11" Type="http://schemas.openxmlformats.org/officeDocument/2006/relationships/image" Target="../media/image55.png"/><Relationship Id="rId5" Type="http://schemas.openxmlformats.org/officeDocument/2006/relationships/image" Target="../media/image49.png"/><Relationship Id="rId15" Type="http://schemas.openxmlformats.org/officeDocument/2006/relationships/image" Target="../media/image59.png"/><Relationship Id="rId10" Type="http://schemas.openxmlformats.org/officeDocument/2006/relationships/image" Target="../media/image54.png"/><Relationship Id="rId19" Type="http://schemas.openxmlformats.org/officeDocument/2006/relationships/image" Target="../media/image63.png"/><Relationship Id="rId4" Type="http://schemas.openxmlformats.org/officeDocument/2006/relationships/image" Target="../media/image48.png"/><Relationship Id="rId9" Type="http://schemas.openxmlformats.org/officeDocument/2006/relationships/image" Target="../media/image53.png"/><Relationship Id="rId14" Type="http://schemas.openxmlformats.org/officeDocument/2006/relationships/image" Target="../media/image58.png"/></Relationships>
</file>

<file path=ppt/slides/_rels/slide5.xml.rels><?xml version="1.0" encoding="UTF-8" standalone="yes"?>
<Relationships xmlns="http://schemas.openxmlformats.org/package/2006/relationships"><Relationship Id="rId8" Type="http://schemas.openxmlformats.org/officeDocument/2006/relationships/image" Target="../media/image71.png"/><Relationship Id="rId13" Type="http://schemas.openxmlformats.org/officeDocument/2006/relationships/image" Target="../media/image76.png"/><Relationship Id="rId3" Type="http://schemas.openxmlformats.org/officeDocument/2006/relationships/image" Target="../media/image66.png"/><Relationship Id="rId7" Type="http://schemas.openxmlformats.org/officeDocument/2006/relationships/image" Target="../media/image70.png"/><Relationship Id="rId12" Type="http://schemas.openxmlformats.org/officeDocument/2006/relationships/image" Target="../media/image75.png"/><Relationship Id="rId2" Type="http://schemas.openxmlformats.org/officeDocument/2006/relationships/notesSlide" Target="../notesSlides/notesSlide5.xml"/><Relationship Id="rId16" Type="http://schemas.openxmlformats.org/officeDocument/2006/relationships/image" Target="../media/image79.png"/><Relationship Id="rId1" Type="http://schemas.openxmlformats.org/officeDocument/2006/relationships/slideLayout" Target="../slideLayouts/slideLayout1.xml"/><Relationship Id="rId6" Type="http://schemas.openxmlformats.org/officeDocument/2006/relationships/image" Target="../media/image69.png"/><Relationship Id="rId11" Type="http://schemas.openxmlformats.org/officeDocument/2006/relationships/image" Target="../media/image74.png"/><Relationship Id="rId5" Type="http://schemas.openxmlformats.org/officeDocument/2006/relationships/image" Target="../media/image68.png"/><Relationship Id="rId15" Type="http://schemas.openxmlformats.org/officeDocument/2006/relationships/image" Target="../media/image78.png"/><Relationship Id="rId10" Type="http://schemas.openxmlformats.org/officeDocument/2006/relationships/image" Target="../media/image73.png"/><Relationship Id="rId4" Type="http://schemas.openxmlformats.org/officeDocument/2006/relationships/image" Target="../media/image67.png"/><Relationship Id="rId9" Type="http://schemas.openxmlformats.org/officeDocument/2006/relationships/image" Target="../media/image72.png"/><Relationship Id="rId14" Type="http://schemas.openxmlformats.org/officeDocument/2006/relationships/image" Target="../media/image77.png"/></Relationships>
</file>

<file path=ppt/slides/_rels/slide6.xml.rels><?xml version="1.0" encoding="UTF-8" standalone="yes"?>
<Relationships xmlns="http://schemas.openxmlformats.org/package/2006/relationships"><Relationship Id="rId8" Type="http://schemas.openxmlformats.org/officeDocument/2006/relationships/image" Target="../media/image84.png"/><Relationship Id="rId13" Type="http://schemas.openxmlformats.org/officeDocument/2006/relationships/image" Target="../media/image89.png"/><Relationship Id="rId18" Type="http://schemas.openxmlformats.org/officeDocument/2006/relationships/image" Target="../media/image94.png"/><Relationship Id="rId3" Type="http://schemas.openxmlformats.org/officeDocument/2006/relationships/image" Target="../media/image66.png"/><Relationship Id="rId21" Type="http://schemas.openxmlformats.org/officeDocument/2006/relationships/image" Target="../media/image97.png"/><Relationship Id="rId7" Type="http://schemas.openxmlformats.org/officeDocument/2006/relationships/image" Target="../media/image83.png"/><Relationship Id="rId12" Type="http://schemas.openxmlformats.org/officeDocument/2006/relationships/image" Target="../media/image88.png"/><Relationship Id="rId17" Type="http://schemas.openxmlformats.org/officeDocument/2006/relationships/image" Target="../media/image93.png"/><Relationship Id="rId2" Type="http://schemas.openxmlformats.org/officeDocument/2006/relationships/notesSlide" Target="../notesSlides/notesSlide6.xml"/><Relationship Id="rId16" Type="http://schemas.openxmlformats.org/officeDocument/2006/relationships/image" Target="../media/image92.png"/><Relationship Id="rId20" Type="http://schemas.openxmlformats.org/officeDocument/2006/relationships/image" Target="../media/image96.png"/><Relationship Id="rId1" Type="http://schemas.openxmlformats.org/officeDocument/2006/relationships/slideLayout" Target="../slideLayouts/slideLayout1.xml"/><Relationship Id="rId6" Type="http://schemas.openxmlformats.org/officeDocument/2006/relationships/image" Target="../media/image82.png"/><Relationship Id="rId11" Type="http://schemas.openxmlformats.org/officeDocument/2006/relationships/image" Target="../media/image87.png"/><Relationship Id="rId24" Type="http://schemas.openxmlformats.org/officeDocument/2006/relationships/image" Target="../media/image100.png"/><Relationship Id="rId5" Type="http://schemas.openxmlformats.org/officeDocument/2006/relationships/image" Target="../media/image81.png"/><Relationship Id="rId15" Type="http://schemas.openxmlformats.org/officeDocument/2006/relationships/image" Target="../media/image91.png"/><Relationship Id="rId23" Type="http://schemas.openxmlformats.org/officeDocument/2006/relationships/image" Target="../media/image99.png"/><Relationship Id="rId10" Type="http://schemas.openxmlformats.org/officeDocument/2006/relationships/image" Target="../media/image86.png"/><Relationship Id="rId19" Type="http://schemas.openxmlformats.org/officeDocument/2006/relationships/image" Target="../media/image95.png"/><Relationship Id="rId4" Type="http://schemas.openxmlformats.org/officeDocument/2006/relationships/image" Target="../media/image80.png"/><Relationship Id="rId9" Type="http://schemas.openxmlformats.org/officeDocument/2006/relationships/image" Target="../media/image85.png"/><Relationship Id="rId14" Type="http://schemas.openxmlformats.org/officeDocument/2006/relationships/image" Target="../media/image90.png"/><Relationship Id="rId22" Type="http://schemas.openxmlformats.org/officeDocument/2006/relationships/image" Target="../media/image98.png"/></Relationships>
</file>

<file path=ppt/slides/_rels/slide7.xml.rels><?xml version="1.0" encoding="UTF-8" standalone="yes"?>
<Relationships xmlns="http://schemas.openxmlformats.org/package/2006/relationships"><Relationship Id="rId8" Type="http://schemas.openxmlformats.org/officeDocument/2006/relationships/image" Target="../media/image105.png"/><Relationship Id="rId13" Type="http://schemas.openxmlformats.org/officeDocument/2006/relationships/image" Target="../media/image110.png"/><Relationship Id="rId18" Type="http://schemas.openxmlformats.org/officeDocument/2006/relationships/image" Target="../media/image115.png"/><Relationship Id="rId3" Type="http://schemas.openxmlformats.org/officeDocument/2006/relationships/image" Target="../media/image31.png"/><Relationship Id="rId21" Type="http://schemas.openxmlformats.org/officeDocument/2006/relationships/image" Target="../media/image118.png"/><Relationship Id="rId7" Type="http://schemas.openxmlformats.org/officeDocument/2006/relationships/image" Target="../media/image104.png"/><Relationship Id="rId12" Type="http://schemas.openxmlformats.org/officeDocument/2006/relationships/image" Target="../media/image109.png"/><Relationship Id="rId17" Type="http://schemas.openxmlformats.org/officeDocument/2006/relationships/image" Target="../media/image114.png"/><Relationship Id="rId2" Type="http://schemas.openxmlformats.org/officeDocument/2006/relationships/notesSlide" Target="../notesSlides/notesSlide7.xml"/><Relationship Id="rId16" Type="http://schemas.openxmlformats.org/officeDocument/2006/relationships/image" Target="../media/image113.png"/><Relationship Id="rId20" Type="http://schemas.openxmlformats.org/officeDocument/2006/relationships/image" Target="../media/image117.png"/><Relationship Id="rId1" Type="http://schemas.openxmlformats.org/officeDocument/2006/relationships/slideLayout" Target="../slideLayouts/slideLayout1.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102.png"/><Relationship Id="rId15" Type="http://schemas.openxmlformats.org/officeDocument/2006/relationships/image" Target="../media/image112.png"/><Relationship Id="rId23" Type="http://schemas.openxmlformats.org/officeDocument/2006/relationships/image" Target="../media/image120.png"/><Relationship Id="rId10" Type="http://schemas.openxmlformats.org/officeDocument/2006/relationships/image" Target="../media/image107.png"/><Relationship Id="rId19" Type="http://schemas.openxmlformats.org/officeDocument/2006/relationships/image" Target="../media/image116.png"/><Relationship Id="rId4" Type="http://schemas.openxmlformats.org/officeDocument/2006/relationships/image" Target="../media/image101.png"/><Relationship Id="rId9" Type="http://schemas.openxmlformats.org/officeDocument/2006/relationships/image" Target="../media/image106.png"/><Relationship Id="rId14" Type="http://schemas.openxmlformats.org/officeDocument/2006/relationships/image" Target="../media/image111.png"/><Relationship Id="rId22" Type="http://schemas.openxmlformats.org/officeDocument/2006/relationships/image" Target="../media/image119.png"/></Relationships>
</file>

<file path=ppt/slides/_rels/slide8.xml.rels><?xml version="1.0" encoding="UTF-8" standalone="yes"?>
<Relationships xmlns="http://schemas.openxmlformats.org/package/2006/relationships"><Relationship Id="rId8" Type="http://schemas.openxmlformats.org/officeDocument/2006/relationships/image" Target="../media/image126.png"/><Relationship Id="rId13" Type="http://schemas.openxmlformats.org/officeDocument/2006/relationships/image" Target="../media/image131.png"/><Relationship Id="rId18" Type="http://schemas.openxmlformats.org/officeDocument/2006/relationships/image" Target="../media/image136.png"/><Relationship Id="rId26" Type="http://schemas.openxmlformats.org/officeDocument/2006/relationships/image" Target="../media/image144.png"/><Relationship Id="rId3" Type="http://schemas.openxmlformats.org/officeDocument/2006/relationships/image" Target="../media/image121.png"/><Relationship Id="rId21" Type="http://schemas.openxmlformats.org/officeDocument/2006/relationships/image" Target="../media/image139.png"/><Relationship Id="rId7" Type="http://schemas.openxmlformats.org/officeDocument/2006/relationships/image" Target="../media/image125.png"/><Relationship Id="rId12" Type="http://schemas.openxmlformats.org/officeDocument/2006/relationships/image" Target="../media/image130.png"/><Relationship Id="rId17" Type="http://schemas.openxmlformats.org/officeDocument/2006/relationships/image" Target="../media/image135.png"/><Relationship Id="rId25" Type="http://schemas.openxmlformats.org/officeDocument/2006/relationships/image" Target="../media/image143.png"/><Relationship Id="rId2" Type="http://schemas.openxmlformats.org/officeDocument/2006/relationships/notesSlide" Target="../notesSlides/notesSlide8.xml"/><Relationship Id="rId16" Type="http://schemas.openxmlformats.org/officeDocument/2006/relationships/image" Target="../media/image134.png"/><Relationship Id="rId20" Type="http://schemas.openxmlformats.org/officeDocument/2006/relationships/image" Target="../media/image138.png"/><Relationship Id="rId1" Type="http://schemas.openxmlformats.org/officeDocument/2006/relationships/slideLayout" Target="../slideLayouts/slideLayout1.xml"/><Relationship Id="rId6" Type="http://schemas.openxmlformats.org/officeDocument/2006/relationships/image" Target="../media/image124.png"/><Relationship Id="rId11" Type="http://schemas.openxmlformats.org/officeDocument/2006/relationships/image" Target="../media/image129.png"/><Relationship Id="rId24" Type="http://schemas.openxmlformats.org/officeDocument/2006/relationships/image" Target="../media/image142.png"/><Relationship Id="rId5" Type="http://schemas.openxmlformats.org/officeDocument/2006/relationships/image" Target="../media/image123.png"/><Relationship Id="rId15" Type="http://schemas.openxmlformats.org/officeDocument/2006/relationships/image" Target="../media/image133.png"/><Relationship Id="rId23" Type="http://schemas.openxmlformats.org/officeDocument/2006/relationships/image" Target="../media/image141.png"/><Relationship Id="rId10" Type="http://schemas.openxmlformats.org/officeDocument/2006/relationships/image" Target="../media/image128.png"/><Relationship Id="rId19" Type="http://schemas.openxmlformats.org/officeDocument/2006/relationships/image" Target="../media/image137.png"/><Relationship Id="rId4" Type="http://schemas.openxmlformats.org/officeDocument/2006/relationships/image" Target="../media/image122.png"/><Relationship Id="rId9" Type="http://schemas.openxmlformats.org/officeDocument/2006/relationships/image" Target="../media/image127.png"/><Relationship Id="rId14" Type="http://schemas.openxmlformats.org/officeDocument/2006/relationships/image" Target="../media/image132.png"/><Relationship Id="rId22" Type="http://schemas.openxmlformats.org/officeDocument/2006/relationships/image" Target="../media/image140.png"/><Relationship Id="rId27" Type="http://schemas.openxmlformats.org/officeDocument/2006/relationships/image" Target="../media/image145.png"/></Relationships>
</file>

<file path=ppt/slides/_rels/slide9.xml.rels><?xml version="1.0" encoding="UTF-8" standalone="yes"?>
<Relationships xmlns="http://schemas.openxmlformats.org/package/2006/relationships"><Relationship Id="rId8" Type="http://schemas.openxmlformats.org/officeDocument/2006/relationships/image" Target="../media/image151.png"/><Relationship Id="rId13" Type="http://schemas.openxmlformats.org/officeDocument/2006/relationships/image" Target="../media/image156.png"/><Relationship Id="rId18" Type="http://schemas.openxmlformats.org/officeDocument/2006/relationships/image" Target="../media/image161.png"/><Relationship Id="rId3" Type="http://schemas.openxmlformats.org/officeDocument/2006/relationships/image" Target="../media/image146.png"/><Relationship Id="rId21" Type="http://schemas.openxmlformats.org/officeDocument/2006/relationships/image" Target="../media/image164.png"/><Relationship Id="rId7" Type="http://schemas.openxmlformats.org/officeDocument/2006/relationships/image" Target="../media/image150.png"/><Relationship Id="rId12" Type="http://schemas.openxmlformats.org/officeDocument/2006/relationships/image" Target="../media/image155.png"/><Relationship Id="rId17" Type="http://schemas.openxmlformats.org/officeDocument/2006/relationships/image" Target="../media/image160.png"/><Relationship Id="rId25" Type="http://schemas.openxmlformats.org/officeDocument/2006/relationships/image" Target="../media/image168.png"/><Relationship Id="rId2" Type="http://schemas.openxmlformats.org/officeDocument/2006/relationships/notesSlide" Target="../notesSlides/notesSlide9.xml"/><Relationship Id="rId16" Type="http://schemas.openxmlformats.org/officeDocument/2006/relationships/image" Target="../media/image159.png"/><Relationship Id="rId20" Type="http://schemas.openxmlformats.org/officeDocument/2006/relationships/image" Target="../media/image163.png"/><Relationship Id="rId1" Type="http://schemas.openxmlformats.org/officeDocument/2006/relationships/slideLayout" Target="../slideLayouts/slideLayout1.xml"/><Relationship Id="rId6" Type="http://schemas.openxmlformats.org/officeDocument/2006/relationships/image" Target="../media/image149.png"/><Relationship Id="rId11" Type="http://schemas.openxmlformats.org/officeDocument/2006/relationships/image" Target="../media/image154.png"/><Relationship Id="rId24" Type="http://schemas.openxmlformats.org/officeDocument/2006/relationships/image" Target="../media/image167.png"/><Relationship Id="rId5" Type="http://schemas.openxmlformats.org/officeDocument/2006/relationships/image" Target="../media/image148.png"/><Relationship Id="rId15" Type="http://schemas.openxmlformats.org/officeDocument/2006/relationships/image" Target="../media/image158.png"/><Relationship Id="rId23" Type="http://schemas.openxmlformats.org/officeDocument/2006/relationships/image" Target="../media/image166.png"/><Relationship Id="rId10" Type="http://schemas.openxmlformats.org/officeDocument/2006/relationships/image" Target="../media/image153.png"/><Relationship Id="rId19" Type="http://schemas.openxmlformats.org/officeDocument/2006/relationships/image" Target="../media/image162.png"/><Relationship Id="rId4" Type="http://schemas.openxmlformats.org/officeDocument/2006/relationships/image" Target="../media/image147.png"/><Relationship Id="rId9" Type="http://schemas.openxmlformats.org/officeDocument/2006/relationships/image" Target="../media/image152.png"/><Relationship Id="rId14" Type="http://schemas.openxmlformats.org/officeDocument/2006/relationships/image" Target="../media/image157.png"/><Relationship Id="rId22" Type="http://schemas.openxmlformats.org/officeDocument/2006/relationships/image" Target="../media/image165.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0" y="0"/>
            <a:ext cx="12192000" cy="6858000"/>
          </a:xfrm>
          <a:prstGeom prst="rect">
            <a:avLst/>
          </a:prstGeom>
        </p:spPr>
      </p:pic>
      <p:pic>
        <p:nvPicPr>
          <p:cNvPr id="5" name="Image 3" descr="preencoded.png"/>
          <p:cNvPicPr>
            <a:picLocks noChangeAspect="1"/>
          </p:cNvPicPr>
          <p:nvPr/>
        </p:nvPicPr>
        <p:blipFill>
          <a:blip r:embed="rId6"/>
          <a:stretch>
            <a:fillRect/>
          </a:stretch>
        </p:blipFill>
        <p:spPr>
          <a:xfrm>
            <a:off x="0" y="0"/>
            <a:ext cx="6096000" cy="6858000"/>
          </a:xfrm>
          <a:prstGeom prst="rect">
            <a:avLst/>
          </a:prstGeom>
        </p:spPr>
      </p:pic>
      <p:pic>
        <p:nvPicPr>
          <p:cNvPr id="6" name="Image 4" descr="preencoded.png"/>
          <p:cNvPicPr>
            <a:picLocks noChangeAspect="1"/>
          </p:cNvPicPr>
          <p:nvPr/>
        </p:nvPicPr>
        <p:blipFill>
          <a:blip r:embed="rId7"/>
          <a:stretch>
            <a:fillRect/>
          </a:stretch>
        </p:blipFill>
        <p:spPr>
          <a:xfrm>
            <a:off x="762000" y="5662613"/>
            <a:ext cx="4572000" cy="876300"/>
          </a:xfrm>
          <a:prstGeom prst="rect">
            <a:avLst/>
          </a:prstGeom>
        </p:spPr>
      </p:pic>
      <p:pic>
        <p:nvPicPr>
          <p:cNvPr id="7" name="Image 5" descr="preencoded.png"/>
          <p:cNvPicPr>
            <a:picLocks noChangeAspect="1"/>
          </p:cNvPicPr>
          <p:nvPr/>
        </p:nvPicPr>
        <p:blipFill>
          <a:blip r:embed="rId8"/>
          <a:stretch>
            <a:fillRect/>
          </a:stretch>
        </p:blipFill>
        <p:spPr>
          <a:xfrm>
            <a:off x="2300883" y="6615113"/>
            <a:ext cx="38100" cy="38100"/>
          </a:xfrm>
          <a:prstGeom prst="rect">
            <a:avLst/>
          </a:prstGeom>
        </p:spPr>
      </p:pic>
      <p:sp>
        <p:nvSpPr>
          <p:cNvPr id="8" name="Text 0"/>
          <p:cNvSpPr/>
          <p:nvPr/>
        </p:nvSpPr>
        <p:spPr>
          <a:xfrm>
            <a:off x="914400" y="-328612"/>
            <a:ext cx="1037314" cy="266700"/>
          </a:xfrm>
          <a:prstGeom prst="rect">
            <a:avLst/>
          </a:prstGeom>
          <a:noFill/>
          <a:ln/>
        </p:spPr>
        <p:txBody>
          <a:bodyPr vert="horz" wrap="square" lIns="0" tIns="0" rIns="0" bIns="0" rtlCol="0" anchor="ctr"/>
          <a:lstStyle/>
          <a:p>
            <a:pPr marL="0" indent="0">
              <a:lnSpc>
                <a:spcPts val="1500"/>
              </a:lnSpc>
              <a:buNone/>
            </a:pPr>
            <a:r>
              <a:rPr lang="en-US" sz="1050" b="1" kern="0" spc="84" dirty="0">
                <a:solidFill>
                  <a:srgbClr val="FFFFFF"/>
                </a:solidFill>
                <a:highlight>
                  <a:srgbClr val="16A34A"/>
                </a:highlight>
                <a:latin typeface="ui-sans-serif" pitchFamily="34" charset="0"/>
                <a:ea typeface="ui-sans-serif" pitchFamily="34" charset="-122"/>
                <a:cs typeface="ui-sans-serif" pitchFamily="34" charset="-120"/>
              </a:rPr>
              <a:t>MÓDULO 1</a:t>
            </a:r>
            <a:endParaRPr lang="en-US" sz="1050" dirty="0"/>
          </a:p>
        </p:txBody>
      </p:sp>
      <p:sp>
        <p:nvSpPr>
          <p:cNvPr id="9" name="Text 1"/>
          <p:cNvSpPr/>
          <p:nvPr/>
        </p:nvSpPr>
        <p:spPr>
          <a:xfrm>
            <a:off x="762000" y="166688"/>
            <a:ext cx="4572000" cy="3571875"/>
          </a:xfrm>
          <a:prstGeom prst="rect">
            <a:avLst/>
          </a:prstGeom>
          <a:noFill/>
          <a:ln/>
        </p:spPr>
        <p:txBody>
          <a:bodyPr vert="horz" wrap="square" lIns="0" tIns="0" rIns="0" bIns="0" rtlCol="0" anchor="ctr"/>
          <a:lstStyle/>
          <a:p>
            <a:pPr marL="0" indent="0">
              <a:lnSpc>
                <a:spcPts val="5625"/>
              </a:lnSpc>
              <a:buNone/>
            </a:pPr>
            <a:r>
              <a:rPr lang="en-US" sz="4500" b="1" dirty="0">
                <a:solidFill>
                  <a:srgbClr val="1E293B"/>
                </a:solidFill>
                <a:latin typeface="ui-sans-serif" pitchFamily="34" charset="0"/>
                <a:ea typeface="ui-sans-serif" pitchFamily="34" charset="-122"/>
                <a:cs typeface="ui-sans-serif" pitchFamily="34" charset="-120"/>
              </a:rPr>
              <a:t>Fundamentos de los </a:t>
            </a:r>
            <a:r>
              <a:rPr lang="en-US" sz="4500" b="1" dirty="0">
                <a:solidFill>
                  <a:srgbClr val="15803D"/>
                </a:solidFill>
                <a:latin typeface="ui-sans-serif" pitchFamily="34" charset="0"/>
                <a:ea typeface="ui-sans-serif" pitchFamily="34" charset="-122"/>
                <a:cs typeface="ui-sans-serif" pitchFamily="34" charset="-120"/>
              </a:rPr>
              <a:t>Cuidados Paliativos</a:t>
            </a:r>
            <a:r>
              <a:rPr lang="en-US" sz="4500" b="1" dirty="0">
                <a:solidFill>
                  <a:srgbClr val="1E293B"/>
                </a:solidFill>
                <a:latin typeface="ui-sans-serif" pitchFamily="34" charset="0"/>
                <a:ea typeface="ui-sans-serif" pitchFamily="34" charset="-122"/>
                <a:cs typeface="ui-sans-serif" pitchFamily="34" charset="-120"/>
              </a:rPr>
              <a:t> y Normatividad</a:t>
            </a:r>
            <a:endParaRPr lang="en-US" sz="4500" dirty="0"/>
          </a:p>
        </p:txBody>
      </p:sp>
      <p:sp>
        <p:nvSpPr>
          <p:cNvPr id="10" name="Text 2"/>
          <p:cNvSpPr/>
          <p:nvPr/>
        </p:nvSpPr>
        <p:spPr>
          <a:xfrm>
            <a:off x="762000" y="4348163"/>
            <a:ext cx="4572000" cy="742950"/>
          </a:xfrm>
          <a:prstGeom prst="rect">
            <a:avLst/>
          </a:prstGeom>
          <a:noFill/>
          <a:ln/>
        </p:spPr>
        <p:txBody>
          <a:bodyPr vert="horz" wrap="square" lIns="0" tIns="0" rIns="0" bIns="0" rtlCol="0" anchor="ctr"/>
          <a:lstStyle/>
          <a:p>
            <a:pPr marL="0" indent="0">
              <a:lnSpc>
                <a:spcPts val="2925"/>
              </a:lnSpc>
              <a:buNone/>
            </a:pPr>
            <a:r>
              <a:rPr lang="en-US" sz="1800" i="1" dirty="0">
                <a:solidFill>
                  <a:srgbClr val="475569"/>
                </a:solidFill>
                <a:latin typeface="ui-serif" pitchFamily="34" charset="0"/>
                <a:ea typeface="ui-serif" pitchFamily="34" charset="-122"/>
                <a:cs typeface="ui-serif" pitchFamily="34" charset="-120"/>
              </a:rPr>
              <a:t>Concepto, historia, principios y marco legal en Colombia (Ley 1733 de 2014).</a:t>
            </a:r>
            <a:endParaRPr lang="en-US" sz="1800" dirty="0"/>
          </a:p>
        </p:txBody>
      </p:sp>
      <p:sp>
        <p:nvSpPr>
          <p:cNvPr id="11" name="Text 3"/>
          <p:cNvSpPr/>
          <p:nvPr/>
        </p:nvSpPr>
        <p:spPr>
          <a:xfrm>
            <a:off x="762000" y="5243513"/>
            <a:ext cx="10972800" cy="266700"/>
          </a:xfrm>
          <a:prstGeom prst="rect">
            <a:avLst/>
          </a:prstGeom>
          <a:noFill/>
          <a:ln/>
        </p:spPr>
        <p:txBody>
          <a:bodyPr vert="horz" wrap="square" lIns="0" tIns="0" rIns="0" bIns="0" rtlCol="0" anchor="ctr"/>
          <a:lstStyle/>
          <a:p>
            <a:pPr marL="0" indent="0">
              <a:lnSpc>
                <a:spcPts val="2100"/>
              </a:lnSpc>
              <a:buNone/>
            </a:pPr>
            <a:r>
              <a:rPr lang="en-US" sz="1500" dirty="0">
                <a:solidFill>
                  <a:srgbClr val="64748B"/>
                </a:solidFill>
                <a:latin typeface="ui-serif" pitchFamily="34" charset="0"/>
                <a:ea typeface="ui-serif" pitchFamily="34" charset="-122"/>
                <a:cs typeface="ui-serif" pitchFamily="34" charset="-120"/>
              </a:rPr>
              <a:t>Enfoque ético y bioético en el final de la vida.</a:t>
            </a:r>
            <a:endParaRPr lang="en-US" sz="1500" dirty="0"/>
          </a:p>
        </p:txBody>
      </p:sp>
      <p:sp>
        <p:nvSpPr>
          <p:cNvPr id="12" name="Text 4"/>
          <p:cNvSpPr/>
          <p:nvPr/>
        </p:nvSpPr>
        <p:spPr>
          <a:xfrm>
            <a:off x="914400" y="5815013"/>
            <a:ext cx="4267200" cy="571500"/>
          </a:xfrm>
          <a:prstGeom prst="rect">
            <a:avLst/>
          </a:prstGeom>
          <a:noFill/>
          <a:ln/>
        </p:spPr>
        <p:txBody>
          <a:bodyPr vert="horz" wrap="square" lIns="0" tIns="0" rIns="0" bIns="0" rtlCol="0" anchor="ctr"/>
          <a:lstStyle/>
          <a:p>
            <a:pPr marL="0" indent="0">
              <a:lnSpc>
                <a:spcPts val="1500"/>
              </a:lnSpc>
              <a:buNone/>
            </a:pPr>
            <a:r>
              <a:rPr lang="en-US" sz="1050" i="1" dirty="0">
                <a:solidFill>
                  <a:srgbClr val="475569"/>
                </a:solidFill>
                <a:latin typeface="ui-sans-serif" pitchFamily="34" charset="0"/>
                <a:ea typeface="ui-sans-serif" pitchFamily="34" charset="-122"/>
                <a:cs typeface="ui-sans-serif" pitchFamily="34" charset="-120"/>
              </a:rPr>
              <a:t>"Los cuidados paliativos constituyen un planteamiento que mejora la calidad de vida de los pacientes y sus familias" (OMS, 2020)</a:t>
            </a:r>
            <a:endParaRPr lang="en-US" sz="1050" dirty="0"/>
          </a:p>
        </p:txBody>
      </p:sp>
      <p:sp>
        <p:nvSpPr>
          <p:cNvPr id="15" name="Text 7"/>
          <p:cNvSpPr/>
          <p:nvPr/>
        </p:nvSpPr>
        <p:spPr>
          <a:xfrm>
            <a:off x="5425440" y="457200"/>
            <a:ext cx="6309360" cy="152400"/>
          </a:xfrm>
          <a:prstGeom prst="rect">
            <a:avLst/>
          </a:prstGeom>
          <a:noFill/>
          <a:ln/>
        </p:spPr>
        <p:txBody>
          <a:bodyPr vert="horz" wrap="square" lIns="0" tIns="0" rIns="0" bIns="0" rtlCol="0" anchor="ctr"/>
          <a:lstStyle/>
          <a:p>
            <a:pPr marL="0" indent="0" algn="r">
              <a:lnSpc>
                <a:spcPts val="1200"/>
              </a:lnSpc>
              <a:buNone/>
            </a:pPr>
            <a:r>
              <a:rPr lang="en-US" sz="900" kern="0" spc="-36" dirty="0">
                <a:solidFill>
                  <a:srgbClr val="94A3B8"/>
                </a:solidFill>
                <a:latin typeface="ui-sans-serif" pitchFamily="34" charset="0"/>
                <a:ea typeface="ui-sans-serif" pitchFamily="34" charset="-122"/>
                <a:cs typeface="ui-sans-serif" pitchFamily="34" charset="-120"/>
              </a:rPr>
              <a:t>ATENCIÓN INTEGRAL · DIGNIDAD · CALIDAD DE VIDA</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0" y="0"/>
            <a:ext cx="12192000" cy="76200"/>
          </a:xfrm>
          <a:prstGeom prst="rect">
            <a:avLst/>
          </a:prstGeom>
        </p:spPr>
      </p:pic>
      <p:pic>
        <p:nvPicPr>
          <p:cNvPr id="5" name="Image 3" descr="preencoded.png"/>
          <p:cNvPicPr>
            <a:picLocks noChangeAspect="1"/>
          </p:cNvPicPr>
          <p:nvPr/>
        </p:nvPicPr>
        <p:blipFill>
          <a:blip r:embed="rId6"/>
          <a:stretch>
            <a:fillRect/>
          </a:stretch>
        </p:blipFill>
        <p:spPr>
          <a:xfrm>
            <a:off x="1517303" y="2733675"/>
            <a:ext cx="257175" cy="304800"/>
          </a:xfrm>
          <a:prstGeom prst="rect">
            <a:avLst/>
          </a:prstGeom>
        </p:spPr>
      </p:pic>
      <p:pic>
        <p:nvPicPr>
          <p:cNvPr id="6" name="Image 4" descr="preencoded.png"/>
          <p:cNvPicPr>
            <a:picLocks noChangeAspect="1"/>
          </p:cNvPicPr>
          <p:nvPr/>
        </p:nvPicPr>
        <p:blipFill>
          <a:blip r:embed="rId7"/>
          <a:stretch>
            <a:fillRect/>
          </a:stretch>
        </p:blipFill>
        <p:spPr>
          <a:xfrm>
            <a:off x="3742283" y="2733675"/>
            <a:ext cx="257175" cy="304800"/>
          </a:xfrm>
          <a:prstGeom prst="rect">
            <a:avLst/>
          </a:prstGeom>
        </p:spPr>
      </p:pic>
      <p:pic>
        <p:nvPicPr>
          <p:cNvPr id="7" name="Image 5" descr="preencoded.png"/>
          <p:cNvPicPr>
            <a:picLocks noChangeAspect="1"/>
          </p:cNvPicPr>
          <p:nvPr/>
        </p:nvPicPr>
        <p:blipFill>
          <a:blip r:embed="rId8"/>
          <a:stretch>
            <a:fillRect/>
          </a:stretch>
        </p:blipFill>
        <p:spPr>
          <a:xfrm>
            <a:off x="5967264" y="2733675"/>
            <a:ext cx="257175" cy="304800"/>
          </a:xfrm>
          <a:prstGeom prst="rect">
            <a:avLst/>
          </a:prstGeom>
        </p:spPr>
      </p:pic>
      <p:pic>
        <p:nvPicPr>
          <p:cNvPr id="8" name="Image 6" descr="preencoded.png"/>
          <p:cNvPicPr>
            <a:picLocks noChangeAspect="1"/>
          </p:cNvPicPr>
          <p:nvPr/>
        </p:nvPicPr>
        <p:blipFill>
          <a:blip r:embed="rId9"/>
          <a:stretch>
            <a:fillRect/>
          </a:stretch>
        </p:blipFill>
        <p:spPr>
          <a:xfrm>
            <a:off x="8178105" y="2733675"/>
            <a:ext cx="285750" cy="304800"/>
          </a:xfrm>
          <a:prstGeom prst="rect">
            <a:avLst/>
          </a:prstGeom>
        </p:spPr>
      </p:pic>
      <p:pic>
        <p:nvPicPr>
          <p:cNvPr id="9" name="Image 7" descr="preencoded.png"/>
          <p:cNvPicPr>
            <a:picLocks noChangeAspect="1"/>
          </p:cNvPicPr>
          <p:nvPr/>
        </p:nvPicPr>
        <p:blipFill>
          <a:blip r:embed="rId10"/>
          <a:stretch>
            <a:fillRect/>
          </a:stretch>
        </p:blipFill>
        <p:spPr>
          <a:xfrm>
            <a:off x="10403086" y="2733675"/>
            <a:ext cx="285750" cy="304800"/>
          </a:xfrm>
          <a:prstGeom prst="rect">
            <a:avLst/>
          </a:prstGeom>
        </p:spPr>
      </p:pic>
      <p:pic>
        <p:nvPicPr>
          <p:cNvPr id="10" name="Image 8" descr="preencoded.png"/>
          <p:cNvPicPr>
            <a:picLocks noChangeAspect="1"/>
          </p:cNvPicPr>
          <p:nvPr/>
        </p:nvPicPr>
        <p:blipFill>
          <a:blip r:embed="rId11"/>
          <a:stretch>
            <a:fillRect/>
          </a:stretch>
        </p:blipFill>
        <p:spPr>
          <a:xfrm>
            <a:off x="609600" y="3857625"/>
            <a:ext cx="10972800" cy="38100"/>
          </a:xfrm>
          <a:prstGeom prst="rect">
            <a:avLst/>
          </a:prstGeom>
        </p:spPr>
      </p:pic>
      <p:pic>
        <p:nvPicPr>
          <p:cNvPr id="11" name="Image 9" descr="preencoded.png"/>
          <p:cNvPicPr>
            <a:picLocks noChangeAspect="1"/>
          </p:cNvPicPr>
          <p:nvPr/>
        </p:nvPicPr>
        <p:blipFill>
          <a:blip r:embed="rId12"/>
          <a:stretch>
            <a:fillRect/>
          </a:stretch>
        </p:blipFill>
        <p:spPr>
          <a:xfrm>
            <a:off x="1630561" y="3800475"/>
            <a:ext cx="152400" cy="152400"/>
          </a:xfrm>
          <a:prstGeom prst="rect">
            <a:avLst/>
          </a:prstGeom>
        </p:spPr>
      </p:pic>
      <p:pic>
        <p:nvPicPr>
          <p:cNvPr id="12" name="Image 10" descr="preencoded.png"/>
          <p:cNvPicPr>
            <a:picLocks noChangeAspect="1"/>
          </p:cNvPicPr>
          <p:nvPr/>
        </p:nvPicPr>
        <p:blipFill>
          <a:blip r:embed="rId13"/>
          <a:stretch>
            <a:fillRect/>
          </a:stretch>
        </p:blipFill>
        <p:spPr>
          <a:xfrm>
            <a:off x="3825032" y="3800475"/>
            <a:ext cx="152400" cy="152400"/>
          </a:xfrm>
          <a:prstGeom prst="rect">
            <a:avLst/>
          </a:prstGeom>
        </p:spPr>
      </p:pic>
      <p:pic>
        <p:nvPicPr>
          <p:cNvPr id="13" name="Image 11" descr="preencoded.png"/>
          <p:cNvPicPr>
            <a:picLocks noChangeAspect="1"/>
          </p:cNvPicPr>
          <p:nvPr/>
        </p:nvPicPr>
        <p:blipFill>
          <a:blip r:embed="rId14"/>
          <a:stretch>
            <a:fillRect/>
          </a:stretch>
        </p:blipFill>
        <p:spPr>
          <a:xfrm>
            <a:off x="6019502" y="3800475"/>
            <a:ext cx="152400" cy="152400"/>
          </a:xfrm>
          <a:prstGeom prst="rect">
            <a:avLst/>
          </a:prstGeom>
        </p:spPr>
      </p:pic>
      <p:pic>
        <p:nvPicPr>
          <p:cNvPr id="14" name="Image 12" descr="preencoded.png"/>
          <p:cNvPicPr>
            <a:picLocks noChangeAspect="1"/>
          </p:cNvPicPr>
          <p:nvPr/>
        </p:nvPicPr>
        <p:blipFill>
          <a:blip r:embed="rId12"/>
          <a:stretch>
            <a:fillRect/>
          </a:stretch>
        </p:blipFill>
        <p:spPr>
          <a:xfrm>
            <a:off x="8213973" y="3800475"/>
            <a:ext cx="152400" cy="152400"/>
          </a:xfrm>
          <a:prstGeom prst="rect">
            <a:avLst/>
          </a:prstGeom>
        </p:spPr>
      </p:pic>
      <p:pic>
        <p:nvPicPr>
          <p:cNvPr id="15" name="Image 13" descr="preencoded.png"/>
          <p:cNvPicPr>
            <a:picLocks noChangeAspect="1"/>
          </p:cNvPicPr>
          <p:nvPr/>
        </p:nvPicPr>
        <p:blipFill>
          <a:blip r:embed="rId15"/>
          <a:stretch>
            <a:fillRect/>
          </a:stretch>
        </p:blipFill>
        <p:spPr>
          <a:xfrm>
            <a:off x="10408444" y="3800475"/>
            <a:ext cx="152400" cy="152400"/>
          </a:xfrm>
          <a:prstGeom prst="rect">
            <a:avLst/>
          </a:prstGeom>
        </p:spPr>
      </p:pic>
      <p:pic>
        <p:nvPicPr>
          <p:cNvPr id="16" name="Image 14" descr="preencoded.png"/>
          <p:cNvPicPr>
            <a:picLocks noChangeAspect="1"/>
          </p:cNvPicPr>
          <p:nvPr/>
        </p:nvPicPr>
        <p:blipFill>
          <a:blip r:embed="rId16"/>
          <a:stretch>
            <a:fillRect/>
          </a:stretch>
        </p:blipFill>
        <p:spPr>
          <a:xfrm>
            <a:off x="609600" y="4800600"/>
            <a:ext cx="3454301" cy="838200"/>
          </a:xfrm>
          <a:prstGeom prst="rect">
            <a:avLst/>
          </a:prstGeom>
        </p:spPr>
      </p:pic>
      <p:pic>
        <p:nvPicPr>
          <p:cNvPr id="17" name="Image 15" descr="preencoded.png"/>
          <p:cNvPicPr>
            <a:picLocks noChangeAspect="1"/>
          </p:cNvPicPr>
          <p:nvPr/>
        </p:nvPicPr>
        <p:blipFill>
          <a:blip r:embed="rId17"/>
          <a:stretch>
            <a:fillRect/>
          </a:stretch>
        </p:blipFill>
        <p:spPr>
          <a:xfrm>
            <a:off x="4368701" y="4800600"/>
            <a:ext cx="7213699" cy="838200"/>
          </a:xfrm>
          <a:prstGeom prst="rect">
            <a:avLst/>
          </a:prstGeom>
        </p:spPr>
      </p:pic>
      <p:pic>
        <p:nvPicPr>
          <p:cNvPr id="18" name="Image 16" descr="preencoded.png"/>
          <p:cNvPicPr>
            <a:picLocks noChangeAspect="1"/>
          </p:cNvPicPr>
          <p:nvPr/>
        </p:nvPicPr>
        <p:blipFill>
          <a:blip r:embed="rId18"/>
          <a:stretch>
            <a:fillRect/>
          </a:stretch>
        </p:blipFill>
        <p:spPr>
          <a:xfrm>
            <a:off x="4597301" y="5067300"/>
            <a:ext cx="228600" cy="304800"/>
          </a:xfrm>
          <a:prstGeom prst="rect">
            <a:avLst/>
          </a:prstGeom>
        </p:spPr>
      </p:pic>
      <p:pic>
        <p:nvPicPr>
          <p:cNvPr id="19" name="Image 17" descr="preencoded.png"/>
          <p:cNvPicPr>
            <a:picLocks noChangeAspect="1"/>
          </p:cNvPicPr>
          <p:nvPr/>
        </p:nvPicPr>
        <p:blipFill>
          <a:blip r:embed="rId19"/>
          <a:stretch>
            <a:fillRect/>
          </a:stretch>
        </p:blipFill>
        <p:spPr>
          <a:xfrm>
            <a:off x="0" y="6248400"/>
            <a:ext cx="12192000" cy="609600"/>
          </a:xfrm>
          <a:prstGeom prst="rect">
            <a:avLst/>
          </a:prstGeom>
        </p:spPr>
      </p:pic>
      <p:pic>
        <p:nvPicPr>
          <p:cNvPr id="20" name="Image 18" descr="preencoded.png"/>
          <p:cNvPicPr>
            <a:picLocks noChangeAspect="1"/>
          </p:cNvPicPr>
          <p:nvPr/>
        </p:nvPicPr>
        <p:blipFill>
          <a:blip r:embed="rId20"/>
          <a:stretch>
            <a:fillRect/>
          </a:stretch>
        </p:blipFill>
        <p:spPr>
          <a:xfrm>
            <a:off x="11087100" y="6524625"/>
            <a:ext cx="57150" cy="57150"/>
          </a:xfrm>
          <a:prstGeom prst="rect">
            <a:avLst/>
          </a:prstGeom>
        </p:spPr>
      </p:pic>
      <p:pic>
        <p:nvPicPr>
          <p:cNvPr id="21" name="Image 19" descr="preencoded.png"/>
          <p:cNvPicPr>
            <a:picLocks noChangeAspect="1"/>
          </p:cNvPicPr>
          <p:nvPr/>
        </p:nvPicPr>
        <p:blipFill>
          <a:blip r:embed="rId21"/>
          <a:stretch>
            <a:fillRect/>
          </a:stretch>
        </p:blipFill>
        <p:spPr>
          <a:xfrm>
            <a:off x="11220450" y="6524625"/>
            <a:ext cx="228600" cy="57150"/>
          </a:xfrm>
          <a:prstGeom prst="rect">
            <a:avLst/>
          </a:prstGeom>
        </p:spPr>
      </p:pic>
      <p:pic>
        <p:nvPicPr>
          <p:cNvPr id="22" name="Image 20" descr="preencoded.png"/>
          <p:cNvPicPr>
            <a:picLocks noChangeAspect="1"/>
          </p:cNvPicPr>
          <p:nvPr/>
        </p:nvPicPr>
        <p:blipFill>
          <a:blip r:embed="rId20"/>
          <a:stretch>
            <a:fillRect/>
          </a:stretch>
        </p:blipFill>
        <p:spPr>
          <a:xfrm>
            <a:off x="11525250" y="6524625"/>
            <a:ext cx="57150" cy="57150"/>
          </a:xfrm>
          <a:prstGeom prst="rect">
            <a:avLst/>
          </a:prstGeom>
        </p:spPr>
      </p:pic>
      <p:sp>
        <p:nvSpPr>
          <p:cNvPr id="23" name="Text 0"/>
          <p:cNvSpPr/>
          <p:nvPr/>
        </p:nvSpPr>
        <p:spPr>
          <a:xfrm>
            <a:off x="609600" y="533400"/>
            <a:ext cx="10972800" cy="190500"/>
          </a:xfrm>
          <a:prstGeom prst="rect">
            <a:avLst/>
          </a:prstGeom>
          <a:noFill/>
          <a:ln/>
        </p:spPr>
        <p:txBody>
          <a:bodyPr vert="horz" wrap="square" lIns="0" tIns="0" rIns="0" bIns="0" rtlCol="0" anchor="ctr"/>
          <a:lstStyle/>
          <a:p>
            <a:pPr marL="0" indent="0">
              <a:lnSpc>
                <a:spcPts val="1500"/>
              </a:lnSpc>
              <a:buNone/>
            </a:pPr>
            <a:r>
              <a:rPr lang="en-US" sz="1050" b="1" kern="0" spc="84" dirty="0">
                <a:solidFill>
                  <a:srgbClr val="059669"/>
                </a:solidFill>
                <a:latin typeface="Inter" pitchFamily="34" charset="0"/>
                <a:ea typeface="Inter" pitchFamily="34" charset="-122"/>
                <a:cs typeface="Inter" pitchFamily="34" charset="-120"/>
              </a:rPr>
              <a:t>HISTORIA Y CONTEXTO</a:t>
            </a:r>
            <a:endParaRPr lang="en-US" sz="1050" dirty="0"/>
          </a:p>
        </p:txBody>
      </p:sp>
      <p:sp>
        <p:nvSpPr>
          <p:cNvPr id="24" name="Text 1"/>
          <p:cNvSpPr/>
          <p:nvPr/>
        </p:nvSpPr>
        <p:spPr>
          <a:xfrm>
            <a:off x="609600" y="800100"/>
            <a:ext cx="13990320" cy="381000"/>
          </a:xfrm>
          <a:prstGeom prst="rect">
            <a:avLst/>
          </a:prstGeom>
          <a:noFill/>
          <a:ln/>
        </p:spPr>
        <p:txBody>
          <a:bodyPr vert="horz" wrap="square" lIns="0" tIns="0" rIns="0" bIns="0" rtlCol="0" anchor="ctr"/>
          <a:lstStyle/>
          <a:p>
            <a:pPr marL="0" indent="0">
              <a:lnSpc>
                <a:spcPts val="3000"/>
              </a:lnSpc>
              <a:buNone/>
            </a:pPr>
            <a:r>
              <a:rPr lang="en-US" sz="2700" b="1" dirty="0">
                <a:solidFill>
                  <a:srgbClr val="1E293B"/>
                </a:solidFill>
                <a:latin typeface="Inter" pitchFamily="34" charset="0"/>
                <a:ea typeface="Inter" pitchFamily="34" charset="-122"/>
                <a:cs typeface="Inter" pitchFamily="34" charset="-120"/>
              </a:rPr>
              <a:t>Evolución y Desarrollo en </a:t>
            </a:r>
            <a:r>
              <a:rPr lang="en-US" sz="2700" b="1" dirty="0">
                <a:solidFill>
                  <a:srgbClr val="059669"/>
                </a:solidFill>
                <a:latin typeface="Inter" pitchFamily="34" charset="0"/>
                <a:ea typeface="Inter" pitchFamily="34" charset="-122"/>
                <a:cs typeface="Inter" pitchFamily="34" charset="-120"/>
              </a:rPr>
              <a:t>Colombia</a:t>
            </a:r>
            <a:endParaRPr lang="en-US" sz="2700" dirty="0"/>
          </a:p>
        </p:txBody>
      </p:sp>
      <p:sp>
        <p:nvSpPr>
          <p:cNvPr id="25" name="Text 2"/>
          <p:cNvSpPr/>
          <p:nvPr/>
        </p:nvSpPr>
        <p:spPr>
          <a:xfrm>
            <a:off x="609600" y="1257300"/>
            <a:ext cx="14196060" cy="266700"/>
          </a:xfrm>
          <a:prstGeom prst="rect">
            <a:avLst/>
          </a:prstGeom>
          <a:noFill/>
          <a:ln/>
        </p:spPr>
        <p:txBody>
          <a:bodyPr vert="horz" wrap="square" lIns="0" tIns="0" rIns="0" bIns="0" rtlCol="0" anchor="ctr"/>
          <a:lstStyle/>
          <a:p>
            <a:pPr marL="0" indent="0">
              <a:lnSpc>
                <a:spcPts val="2100"/>
              </a:lnSpc>
              <a:buNone/>
            </a:pPr>
            <a:r>
              <a:rPr lang="en-US" sz="1350" dirty="0">
                <a:solidFill>
                  <a:srgbClr val="64748B"/>
                </a:solidFill>
                <a:latin typeface="Inter" pitchFamily="34" charset="0"/>
                <a:ea typeface="Inter" pitchFamily="34" charset="-122"/>
                <a:cs typeface="Inter" pitchFamily="34" charset="-120"/>
              </a:rPr>
              <a:t>Un recorrido desde los orígenes clínicos hasta el marco legal actual.</a:t>
            </a:r>
            <a:endParaRPr lang="en-US" sz="1350" dirty="0"/>
          </a:p>
        </p:txBody>
      </p:sp>
      <p:sp>
        <p:nvSpPr>
          <p:cNvPr id="26" name="Text 3"/>
          <p:cNvSpPr/>
          <p:nvPr/>
        </p:nvSpPr>
        <p:spPr>
          <a:xfrm>
            <a:off x="609600" y="3114675"/>
            <a:ext cx="2072580" cy="228600"/>
          </a:xfrm>
          <a:prstGeom prst="rect">
            <a:avLst/>
          </a:prstGeom>
          <a:noFill/>
          <a:ln/>
        </p:spPr>
        <p:txBody>
          <a:bodyPr vert="horz" wrap="square" lIns="0" tIns="0" rIns="0" bIns="0" rtlCol="0" anchor="ctr"/>
          <a:lstStyle/>
          <a:p>
            <a:pPr marL="0" indent="0" algn="ctr">
              <a:lnSpc>
                <a:spcPts val="1800"/>
              </a:lnSpc>
              <a:buNone/>
            </a:pPr>
            <a:r>
              <a:rPr lang="en-US" sz="1200" b="1" dirty="0">
                <a:solidFill>
                  <a:srgbClr val="334155"/>
                </a:solidFill>
                <a:latin typeface="Inter" pitchFamily="34" charset="0"/>
                <a:ea typeface="Inter" pitchFamily="34" charset="-122"/>
                <a:cs typeface="Inter" pitchFamily="34" charset="-120"/>
              </a:rPr>
              <a:t>1980</a:t>
            </a:r>
            <a:endParaRPr lang="en-US" sz="1200" dirty="0"/>
          </a:p>
        </p:txBody>
      </p:sp>
      <p:sp>
        <p:nvSpPr>
          <p:cNvPr id="27" name="Text 4"/>
          <p:cNvSpPr/>
          <p:nvPr/>
        </p:nvSpPr>
        <p:spPr>
          <a:xfrm>
            <a:off x="609600" y="3419475"/>
            <a:ext cx="1920180" cy="285750"/>
          </a:xfrm>
          <a:prstGeom prst="rect">
            <a:avLst/>
          </a:prstGeom>
          <a:noFill/>
          <a:ln/>
        </p:spPr>
        <p:txBody>
          <a:bodyPr vert="horz" wrap="square" lIns="0" tIns="0" rIns="0" bIns="0" rtlCol="0" anchor="ctr"/>
          <a:lstStyle/>
          <a:p>
            <a:pPr marL="0" indent="0" algn="ctr">
              <a:lnSpc>
                <a:spcPts val="1125"/>
              </a:lnSpc>
              <a:buNone/>
            </a:pPr>
            <a:r>
              <a:rPr lang="en-US" sz="900" dirty="0">
                <a:solidFill>
                  <a:srgbClr val="64748B"/>
                </a:solidFill>
                <a:latin typeface="Inter" pitchFamily="34" charset="0"/>
                <a:ea typeface="Inter" pitchFamily="34" charset="-122"/>
                <a:cs typeface="Inter" pitchFamily="34" charset="-120"/>
              </a:rPr>
              <a:t>Primera Clínica del Dolor (Medellín) - Tiberio Álvarez</a:t>
            </a:r>
            <a:endParaRPr lang="en-US" sz="900" dirty="0"/>
          </a:p>
        </p:txBody>
      </p:sp>
      <p:sp>
        <p:nvSpPr>
          <p:cNvPr id="28" name="Text 5"/>
          <p:cNvSpPr/>
          <p:nvPr/>
        </p:nvSpPr>
        <p:spPr>
          <a:xfrm>
            <a:off x="2834580" y="3114675"/>
            <a:ext cx="2072580" cy="228600"/>
          </a:xfrm>
          <a:prstGeom prst="rect">
            <a:avLst/>
          </a:prstGeom>
          <a:noFill/>
          <a:ln/>
        </p:spPr>
        <p:txBody>
          <a:bodyPr vert="horz" wrap="square" lIns="0" tIns="0" rIns="0" bIns="0" rtlCol="0" anchor="ctr"/>
          <a:lstStyle/>
          <a:p>
            <a:pPr marL="0" indent="0" algn="ctr">
              <a:lnSpc>
                <a:spcPts val="1800"/>
              </a:lnSpc>
              <a:buNone/>
            </a:pPr>
            <a:r>
              <a:rPr lang="en-US" sz="1200" b="1" dirty="0">
                <a:solidFill>
                  <a:srgbClr val="334155"/>
                </a:solidFill>
                <a:latin typeface="Inter" pitchFamily="34" charset="0"/>
                <a:ea typeface="Inter" pitchFamily="34" charset="-122"/>
                <a:cs typeface="Inter" pitchFamily="34" charset="-120"/>
              </a:rPr>
              <a:t>1987</a:t>
            </a:r>
            <a:endParaRPr lang="en-US" sz="1200" dirty="0"/>
          </a:p>
        </p:txBody>
      </p:sp>
      <p:sp>
        <p:nvSpPr>
          <p:cNvPr id="29" name="Text 6"/>
          <p:cNvSpPr/>
          <p:nvPr/>
        </p:nvSpPr>
        <p:spPr>
          <a:xfrm>
            <a:off x="2834580" y="3419475"/>
            <a:ext cx="1920180" cy="285750"/>
          </a:xfrm>
          <a:prstGeom prst="rect">
            <a:avLst/>
          </a:prstGeom>
          <a:noFill/>
          <a:ln/>
        </p:spPr>
        <p:txBody>
          <a:bodyPr vert="horz" wrap="square" lIns="0" tIns="0" rIns="0" bIns="0" rtlCol="0" anchor="ctr"/>
          <a:lstStyle/>
          <a:p>
            <a:pPr marL="0" indent="0" algn="ctr">
              <a:lnSpc>
                <a:spcPts val="1125"/>
              </a:lnSpc>
              <a:buNone/>
            </a:pPr>
            <a:r>
              <a:rPr lang="en-US" sz="900" dirty="0">
                <a:solidFill>
                  <a:srgbClr val="64748B"/>
                </a:solidFill>
                <a:latin typeface="Inter" pitchFamily="34" charset="0"/>
                <a:ea typeface="Inter" pitchFamily="34" charset="-122"/>
                <a:cs typeface="Inter" pitchFamily="34" charset="-120"/>
              </a:rPr>
              <a:t>Fundación Omega (Bogotá) - Acompañamiento integral</a:t>
            </a:r>
            <a:endParaRPr lang="en-US" sz="900" dirty="0"/>
          </a:p>
        </p:txBody>
      </p:sp>
      <p:sp>
        <p:nvSpPr>
          <p:cNvPr id="30" name="Text 7"/>
          <p:cNvSpPr/>
          <p:nvPr/>
        </p:nvSpPr>
        <p:spPr>
          <a:xfrm>
            <a:off x="5059561" y="3114675"/>
            <a:ext cx="2072729" cy="228600"/>
          </a:xfrm>
          <a:prstGeom prst="rect">
            <a:avLst/>
          </a:prstGeom>
          <a:noFill/>
          <a:ln/>
        </p:spPr>
        <p:txBody>
          <a:bodyPr vert="horz" wrap="square" lIns="0" tIns="0" rIns="0" bIns="0" rtlCol="0" anchor="ctr"/>
          <a:lstStyle/>
          <a:p>
            <a:pPr marL="0" indent="0" algn="ctr">
              <a:lnSpc>
                <a:spcPts val="1800"/>
              </a:lnSpc>
              <a:buNone/>
            </a:pPr>
            <a:r>
              <a:rPr lang="en-US" sz="1200" b="1" dirty="0">
                <a:solidFill>
                  <a:srgbClr val="334155"/>
                </a:solidFill>
                <a:latin typeface="Inter" pitchFamily="34" charset="0"/>
                <a:ea typeface="Inter" pitchFamily="34" charset="-122"/>
                <a:cs typeface="Inter" pitchFamily="34" charset="-120"/>
              </a:rPr>
              <a:t>1988</a:t>
            </a:r>
            <a:endParaRPr lang="en-US" sz="1200" dirty="0"/>
          </a:p>
        </p:txBody>
      </p:sp>
      <p:sp>
        <p:nvSpPr>
          <p:cNvPr id="31" name="Text 8"/>
          <p:cNvSpPr/>
          <p:nvPr/>
        </p:nvSpPr>
        <p:spPr>
          <a:xfrm>
            <a:off x="5059561" y="3419475"/>
            <a:ext cx="1920329" cy="285750"/>
          </a:xfrm>
          <a:prstGeom prst="rect">
            <a:avLst/>
          </a:prstGeom>
          <a:noFill/>
          <a:ln/>
        </p:spPr>
        <p:txBody>
          <a:bodyPr vert="horz" wrap="square" lIns="0" tIns="0" rIns="0" bIns="0" rtlCol="0" anchor="ctr"/>
          <a:lstStyle/>
          <a:p>
            <a:pPr marL="0" indent="0" algn="ctr">
              <a:lnSpc>
                <a:spcPts val="1125"/>
              </a:lnSpc>
              <a:buNone/>
            </a:pPr>
            <a:r>
              <a:rPr lang="en-US" sz="900" dirty="0">
                <a:solidFill>
                  <a:srgbClr val="64748B"/>
                </a:solidFill>
                <a:latin typeface="Inter" pitchFamily="34" charset="0"/>
                <a:ea typeface="Inter" pitchFamily="34" charset="-122"/>
                <a:cs typeface="Inter" pitchFamily="34" charset="-120"/>
              </a:rPr>
              <a:t>Hospicio "La Viga" (Cali) - Modelo Liliana de Lima</a:t>
            </a:r>
            <a:endParaRPr lang="en-US" sz="900" dirty="0"/>
          </a:p>
        </p:txBody>
      </p:sp>
      <p:sp>
        <p:nvSpPr>
          <p:cNvPr id="32" name="Text 9"/>
          <p:cNvSpPr/>
          <p:nvPr/>
        </p:nvSpPr>
        <p:spPr>
          <a:xfrm>
            <a:off x="7284690" y="3114675"/>
            <a:ext cx="2072580" cy="228600"/>
          </a:xfrm>
          <a:prstGeom prst="rect">
            <a:avLst/>
          </a:prstGeom>
          <a:noFill/>
          <a:ln/>
        </p:spPr>
        <p:txBody>
          <a:bodyPr vert="horz" wrap="square" lIns="0" tIns="0" rIns="0" bIns="0" rtlCol="0" anchor="ctr"/>
          <a:lstStyle/>
          <a:p>
            <a:pPr marL="0" indent="0" algn="ctr">
              <a:lnSpc>
                <a:spcPts val="1800"/>
              </a:lnSpc>
              <a:buNone/>
            </a:pPr>
            <a:r>
              <a:rPr lang="en-US" sz="1200" b="1" dirty="0">
                <a:solidFill>
                  <a:srgbClr val="334155"/>
                </a:solidFill>
                <a:latin typeface="Inter" pitchFamily="34" charset="0"/>
                <a:ea typeface="Inter" pitchFamily="34" charset="-122"/>
                <a:cs typeface="Inter" pitchFamily="34" charset="-120"/>
              </a:rPr>
              <a:t>2014</a:t>
            </a:r>
            <a:endParaRPr lang="en-US" sz="1200" dirty="0"/>
          </a:p>
        </p:txBody>
      </p:sp>
      <p:sp>
        <p:nvSpPr>
          <p:cNvPr id="33" name="Text 10"/>
          <p:cNvSpPr/>
          <p:nvPr/>
        </p:nvSpPr>
        <p:spPr>
          <a:xfrm>
            <a:off x="7284690" y="3419475"/>
            <a:ext cx="1920180" cy="285750"/>
          </a:xfrm>
          <a:prstGeom prst="rect">
            <a:avLst/>
          </a:prstGeom>
          <a:noFill/>
          <a:ln/>
        </p:spPr>
        <p:txBody>
          <a:bodyPr vert="horz" wrap="square" lIns="0" tIns="0" rIns="0" bIns="0" rtlCol="0" anchor="ctr"/>
          <a:lstStyle/>
          <a:p>
            <a:pPr marL="0" indent="0" algn="ctr">
              <a:lnSpc>
                <a:spcPts val="1125"/>
              </a:lnSpc>
              <a:buNone/>
            </a:pPr>
            <a:r>
              <a:rPr lang="en-US" sz="900" dirty="0">
                <a:solidFill>
                  <a:srgbClr val="64748B"/>
                </a:solidFill>
                <a:latin typeface="Inter" pitchFamily="34" charset="0"/>
                <a:ea typeface="Inter" pitchFamily="34" charset="-122"/>
                <a:cs typeface="Inter" pitchFamily="34" charset="-120"/>
              </a:rPr>
              <a:t>Ley 1733 "Consuelo Devis" - Derecho fundamental</a:t>
            </a:r>
            <a:endParaRPr lang="en-US" sz="900" dirty="0"/>
          </a:p>
        </p:txBody>
      </p:sp>
      <p:sp>
        <p:nvSpPr>
          <p:cNvPr id="34" name="Text 11"/>
          <p:cNvSpPr/>
          <p:nvPr/>
        </p:nvSpPr>
        <p:spPr>
          <a:xfrm>
            <a:off x="9509671" y="3114675"/>
            <a:ext cx="2072729" cy="228600"/>
          </a:xfrm>
          <a:prstGeom prst="rect">
            <a:avLst/>
          </a:prstGeom>
          <a:noFill/>
          <a:ln/>
        </p:spPr>
        <p:txBody>
          <a:bodyPr vert="horz" wrap="square" lIns="0" tIns="0" rIns="0" bIns="0" rtlCol="0" anchor="ctr"/>
          <a:lstStyle/>
          <a:p>
            <a:pPr marL="0" indent="0" algn="ctr">
              <a:lnSpc>
                <a:spcPts val="1800"/>
              </a:lnSpc>
              <a:buNone/>
            </a:pPr>
            <a:r>
              <a:rPr lang="en-US" sz="1200" b="1" dirty="0">
                <a:solidFill>
                  <a:srgbClr val="334155"/>
                </a:solidFill>
                <a:latin typeface="Inter" pitchFamily="34" charset="0"/>
                <a:ea typeface="Inter" pitchFamily="34" charset="-122"/>
                <a:cs typeface="Inter" pitchFamily="34" charset="-120"/>
              </a:rPr>
              <a:t>Hoy</a:t>
            </a:r>
            <a:endParaRPr lang="en-US" sz="1200" dirty="0"/>
          </a:p>
        </p:txBody>
      </p:sp>
      <p:sp>
        <p:nvSpPr>
          <p:cNvPr id="35" name="Text 12"/>
          <p:cNvSpPr/>
          <p:nvPr/>
        </p:nvSpPr>
        <p:spPr>
          <a:xfrm>
            <a:off x="9509671" y="3419475"/>
            <a:ext cx="1920329" cy="285750"/>
          </a:xfrm>
          <a:prstGeom prst="rect">
            <a:avLst/>
          </a:prstGeom>
          <a:noFill/>
          <a:ln/>
        </p:spPr>
        <p:txBody>
          <a:bodyPr vert="horz" wrap="square" lIns="0" tIns="0" rIns="0" bIns="0" rtlCol="0" anchor="ctr"/>
          <a:lstStyle/>
          <a:p>
            <a:pPr marL="0" indent="0" algn="ctr">
              <a:lnSpc>
                <a:spcPts val="1125"/>
              </a:lnSpc>
              <a:buNone/>
            </a:pPr>
            <a:r>
              <a:rPr lang="en-US" sz="900" dirty="0">
                <a:solidFill>
                  <a:srgbClr val="64748B"/>
                </a:solidFill>
                <a:latin typeface="Inter" pitchFamily="34" charset="0"/>
                <a:ea typeface="Inter" pitchFamily="34" charset="-122"/>
                <a:cs typeface="Inter" pitchFamily="34" charset="-120"/>
              </a:rPr>
              <a:t>Consolidación de ~25 equipos especializados</a:t>
            </a:r>
            <a:endParaRPr lang="en-US" sz="900" dirty="0"/>
          </a:p>
        </p:txBody>
      </p:sp>
      <p:sp>
        <p:nvSpPr>
          <p:cNvPr id="36" name="Text 13"/>
          <p:cNvSpPr/>
          <p:nvPr/>
        </p:nvSpPr>
        <p:spPr>
          <a:xfrm>
            <a:off x="838200" y="5048250"/>
            <a:ext cx="1485900" cy="342900"/>
          </a:xfrm>
          <a:prstGeom prst="rect">
            <a:avLst/>
          </a:prstGeom>
          <a:noFill/>
          <a:ln/>
        </p:spPr>
        <p:txBody>
          <a:bodyPr vert="horz" wrap="square" lIns="0" tIns="0" rIns="0" bIns="0" rtlCol="0" anchor="ctr"/>
          <a:lstStyle/>
          <a:p>
            <a:pPr marL="0" indent="0">
              <a:lnSpc>
                <a:spcPts val="2700"/>
              </a:lnSpc>
              <a:buNone/>
            </a:pPr>
            <a:r>
              <a:rPr lang="en-US" sz="2250" b="1" dirty="0">
                <a:solidFill>
                  <a:srgbClr val="059669"/>
                </a:solidFill>
                <a:latin typeface="Inter" pitchFamily="34" charset="0"/>
                <a:ea typeface="Inter" pitchFamily="34" charset="-122"/>
                <a:cs typeface="Inter" pitchFamily="34" charset="-120"/>
              </a:rPr>
              <a:t>~25</a:t>
            </a:r>
            <a:endParaRPr lang="en-US" sz="2250" dirty="0"/>
          </a:p>
        </p:txBody>
      </p:sp>
      <p:sp>
        <p:nvSpPr>
          <p:cNvPr id="37" name="Text 14"/>
          <p:cNvSpPr/>
          <p:nvPr/>
        </p:nvSpPr>
        <p:spPr>
          <a:xfrm>
            <a:off x="1533525" y="5053013"/>
            <a:ext cx="2301776" cy="333375"/>
          </a:xfrm>
          <a:prstGeom prst="rect">
            <a:avLst/>
          </a:prstGeom>
          <a:noFill/>
          <a:ln/>
        </p:spPr>
        <p:txBody>
          <a:bodyPr vert="horz" wrap="square" lIns="0" tIns="0" rIns="0" bIns="0" rtlCol="0" anchor="ctr"/>
          <a:lstStyle/>
          <a:p>
            <a:pPr marL="0" indent="0">
              <a:lnSpc>
                <a:spcPts val="1313"/>
              </a:lnSpc>
              <a:buNone/>
            </a:pPr>
            <a:r>
              <a:rPr lang="en-US" sz="1050" dirty="0">
                <a:solidFill>
                  <a:srgbClr val="475569"/>
                </a:solidFill>
                <a:latin typeface="Inter" pitchFamily="34" charset="0"/>
                <a:ea typeface="Inter" pitchFamily="34" charset="-122"/>
                <a:cs typeface="Inter" pitchFamily="34" charset="-120"/>
              </a:rPr>
              <a:t>Equipos especializados distribuidos en el país.</a:t>
            </a:r>
            <a:endParaRPr lang="en-US" sz="1050" dirty="0"/>
          </a:p>
        </p:txBody>
      </p:sp>
      <p:sp>
        <p:nvSpPr>
          <p:cNvPr id="38" name="Text 15"/>
          <p:cNvSpPr/>
          <p:nvPr/>
        </p:nvSpPr>
        <p:spPr>
          <a:xfrm>
            <a:off x="4978301" y="5029200"/>
            <a:ext cx="6375499" cy="381000"/>
          </a:xfrm>
          <a:prstGeom prst="rect">
            <a:avLst/>
          </a:prstGeom>
          <a:noFill/>
          <a:ln/>
        </p:spPr>
        <p:txBody>
          <a:bodyPr vert="horz" wrap="square" lIns="0" tIns="0" rIns="0" bIns="0" rtlCol="0" anchor="ctr"/>
          <a:lstStyle/>
          <a:p>
            <a:pPr marL="0" indent="0">
              <a:lnSpc>
                <a:spcPts val="1500"/>
              </a:lnSpc>
              <a:buNone/>
            </a:pPr>
            <a:r>
              <a:rPr lang="en-US" sz="1050" b="1" dirty="0">
                <a:solidFill>
                  <a:srgbClr val="475569"/>
                </a:solidFill>
                <a:latin typeface="Inter" pitchFamily="34" charset="0"/>
                <a:ea typeface="Inter" pitchFamily="34" charset="-122"/>
                <a:cs typeface="Inter" pitchFamily="34" charset="-120"/>
              </a:rPr>
              <a:t>Retos persistentes:</a:t>
            </a:r>
            <a:r>
              <a:rPr lang="en-US" sz="1050" dirty="0">
                <a:solidFill>
                  <a:srgbClr val="475569"/>
                </a:solidFill>
                <a:latin typeface="Inter" pitchFamily="34" charset="0"/>
                <a:ea typeface="Inter" pitchFamily="34" charset="-122"/>
                <a:cs typeface="Inter" pitchFamily="34" charset="-120"/>
              </a:rPr>
              <a:t> Aunque la ley consolida el derecho, persisten desafíos en la </a:t>
            </a:r>
            <a:r>
              <a:rPr lang="en-US" sz="1050" b="1" dirty="0">
                <a:solidFill>
                  <a:srgbClr val="475569"/>
                </a:solidFill>
                <a:latin typeface="Inter" pitchFamily="34" charset="0"/>
                <a:ea typeface="Inter" pitchFamily="34" charset="-122"/>
                <a:cs typeface="Inter" pitchFamily="34" charset="-120"/>
              </a:rPr>
              <a:t>equidad de acceso</a:t>
            </a:r>
            <a:r>
              <a:rPr lang="en-US" sz="1050" dirty="0">
                <a:solidFill>
                  <a:srgbClr val="475569"/>
                </a:solidFill>
                <a:latin typeface="Inter" pitchFamily="34" charset="0"/>
                <a:ea typeface="Inter" pitchFamily="34" charset="-122"/>
                <a:cs typeface="Inter" pitchFamily="34" charset="-120"/>
              </a:rPr>
              <a:t> y la </a:t>
            </a:r>
            <a:r>
              <a:rPr lang="en-US" sz="1050" b="1" dirty="0">
                <a:solidFill>
                  <a:srgbClr val="475569"/>
                </a:solidFill>
                <a:latin typeface="Inter" pitchFamily="34" charset="0"/>
                <a:ea typeface="Inter" pitchFamily="34" charset="-122"/>
                <a:cs typeface="Inter" pitchFamily="34" charset="-120"/>
              </a:rPr>
              <a:t>formación profesional</a:t>
            </a:r>
            <a:r>
              <a:rPr lang="en-US" sz="1050" dirty="0">
                <a:solidFill>
                  <a:srgbClr val="475569"/>
                </a:solidFill>
                <a:latin typeface="Inter" pitchFamily="34" charset="0"/>
                <a:ea typeface="Inter" pitchFamily="34" charset="-122"/>
                <a:cs typeface="Inter" pitchFamily="34" charset="-120"/>
              </a:rPr>
              <a:t> en diversas regiones.</a:t>
            </a:r>
            <a:endParaRPr lang="en-US" sz="1050" dirty="0"/>
          </a:p>
        </p:txBody>
      </p:sp>
      <p:sp>
        <p:nvSpPr>
          <p:cNvPr id="39" name="Text 16"/>
          <p:cNvSpPr/>
          <p:nvPr/>
        </p:nvSpPr>
        <p:spPr>
          <a:xfrm>
            <a:off x="609600" y="6477000"/>
            <a:ext cx="5029200" cy="152400"/>
          </a:xfrm>
          <a:prstGeom prst="rect">
            <a:avLst/>
          </a:prstGeom>
          <a:noFill/>
          <a:ln/>
        </p:spPr>
        <p:txBody>
          <a:bodyPr vert="horz" wrap="square" lIns="0" tIns="0" rIns="0" bIns="0" rtlCol="0" anchor="ctr"/>
          <a:lstStyle/>
          <a:p>
            <a:pPr marL="0" indent="0">
              <a:lnSpc>
                <a:spcPts val="1200"/>
              </a:lnSpc>
              <a:buNone/>
            </a:pPr>
            <a:r>
              <a:rPr lang="en-US" sz="900" kern="0" spc="72" dirty="0">
                <a:solidFill>
                  <a:srgbClr val="94A3B8"/>
                </a:solidFill>
                <a:latin typeface="Inter" pitchFamily="34" charset="0"/>
                <a:ea typeface="Inter" pitchFamily="34" charset="-122"/>
                <a:cs typeface="Inter" pitchFamily="34" charset="-120"/>
              </a:rPr>
              <a:t>MÓDULO 1: FUNDAMENTOS Y NORMATIVIDAD</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8101013"/>
          </a:xfrm>
          <a:prstGeom prst="rect">
            <a:avLst/>
          </a:prstGeom>
        </p:spPr>
      </p:pic>
      <p:pic>
        <p:nvPicPr>
          <p:cNvPr id="3" name="Image 1" descr="preencoded.png"/>
          <p:cNvPicPr>
            <a:picLocks noChangeAspect="1"/>
          </p:cNvPicPr>
          <p:nvPr/>
        </p:nvPicPr>
        <p:blipFill>
          <a:blip r:embed="rId4"/>
          <a:stretch>
            <a:fillRect/>
          </a:stretch>
        </p:blipFill>
        <p:spPr>
          <a:xfrm>
            <a:off x="0" y="0"/>
            <a:ext cx="12192000" cy="8101013"/>
          </a:xfrm>
          <a:prstGeom prst="rect">
            <a:avLst/>
          </a:prstGeom>
        </p:spPr>
      </p:pic>
      <p:pic>
        <p:nvPicPr>
          <p:cNvPr id="4" name="Image 2" descr="preencoded.png"/>
          <p:cNvPicPr>
            <a:picLocks noChangeAspect="1"/>
          </p:cNvPicPr>
          <p:nvPr/>
        </p:nvPicPr>
        <p:blipFill>
          <a:blip r:embed="rId5"/>
          <a:stretch>
            <a:fillRect/>
          </a:stretch>
        </p:blipFill>
        <p:spPr>
          <a:xfrm>
            <a:off x="0" y="0"/>
            <a:ext cx="12192000" cy="1333500"/>
          </a:xfrm>
          <a:prstGeom prst="rect">
            <a:avLst/>
          </a:prstGeom>
        </p:spPr>
      </p:pic>
      <p:pic>
        <p:nvPicPr>
          <p:cNvPr id="5" name="Image 3" descr="preencoded.png"/>
          <p:cNvPicPr>
            <a:picLocks noChangeAspect="1"/>
          </p:cNvPicPr>
          <p:nvPr/>
        </p:nvPicPr>
        <p:blipFill>
          <a:blip r:embed="rId6"/>
          <a:stretch>
            <a:fillRect/>
          </a:stretch>
        </p:blipFill>
        <p:spPr>
          <a:xfrm>
            <a:off x="457200" y="304800"/>
            <a:ext cx="967829" cy="266700"/>
          </a:xfrm>
          <a:prstGeom prst="rect">
            <a:avLst/>
          </a:prstGeom>
        </p:spPr>
      </p:pic>
      <p:pic>
        <p:nvPicPr>
          <p:cNvPr id="6" name="Image 4" descr="preencoded.png"/>
          <p:cNvPicPr>
            <a:picLocks noChangeAspect="1"/>
          </p:cNvPicPr>
          <p:nvPr/>
        </p:nvPicPr>
        <p:blipFill>
          <a:blip r:embed="rId7"/>
          <a:stretch>
            <a:fillRect/>
          </a:stretch>
        </p:blipFill>
        <p:spPr>
          <a:xfrm>
            <a:off x="1577429" y="433388"/>
            <a:ext cx="10157371" cy="9525"/>
          </a:xfrm>
          <a:prstGeom prst="rect">
            <a:avLst/>
          </a:prstGeom>
        </p:spPr>
      </p:pic>
      <p:pic>
        <p:nvPicPr>
          <p:cNvPr id="7" name="Image 5" descr="preencoded.png"/>
          <p:cNvPicPr>
            <a:picLocks noChangeAspect="1"/>
          </p:cNvPicPr>
          <p:nvPr/>
        </p:nvPicPr>
        <p:blipFill>
          <a:blip r:embed="rId8"/>
          <a:stretch>
            <a:fillRect/>
          </a:stretch>
        </p:blipFill>
        <p:spPr>
          <a:xfrm>
            <a:off x="417637" y="1356984"/>
            <a:ext cx="11277600" cy="1281113"/>
          </a:xfrm>
          <a:prstGeom prst="rect">
            <a:avLst/>
          </a:prstGeom>
        </p:spPr>
      </p:pic>
      <p:pic>
        <p:nvPicPr>
          <p:cNvPr id="8" name="Image 6" descr="preencoded.png"/>
          <p:cNvPicPr>
            <a:picLocks noChangeAspect="1"/>
          </p:cNvPicPr>
          <p:nvPr/>
        </p:nvPicPr>
        <p:blipFill>
          <a:blip r:embed="rId9"/>
          <a:stretch>
            <a:fillRect/>
          </a:stretch>
        </p:blipFill>
        <p:spPr>
          <a:xfrm>
            <a:off x="457200" y="2595563"/>
            <a:ext cx="3606701" cy="2247900"/>
          </a:xfrm>
          <a:prstGeom prst="rect">
            <a:avLst/>
          </a:prstGeom>
        </p:spPr>
      </p:pic>
      <p:pic>
        <p:nvPicPr>
          <p:cNvPr id="9" name="Image 7" descr="preencoded.png"/>
          <p:cNvPicPr>
            <a:picLocks noChangeAspect="1"/>
          </p:cNvPicPr>
          <p:nvPr/>
        </p:nvPicPr>
        <p:blipFill>
          <a:blip r:embed="rId10"/>
          <a:stretch>
            <a:fillRect/>
          </a:stretch>
        </p:blipFill>
        <p:spPr>
          <a:xfrm>
            <a:off x="685800" y="2811029"/>
            <a:ext cx="285750" cy="342900"/>
          </a:xfrm>
          <a:prstGeom prst="rect">
            <a:avLst/>
          </a:prstGeom>
        </p:spPr>
      </p:pic>
      <p:pic>
        <p:nvPicPr>
          <p:cNvPr id="10" name="Image 8" descr="preencoded.png"/>
          <p:cNvPicPr>
            <a:picLocks noChangeAspect="1"/>
          </p:cNvPicPr>
          <p:nvPr/>
        </p:nvPicPr>
        <p:blipFill>
          <a:blip r:embed="rId11"/>
          <a:stretch>
            <a:fillRect/>
          </a:stretch>
        </p:blipFill>
        <p:spPr>
          <a:xfrm>
            <a:off x="4280189" y="2637070"/>
            <a:ext cx="3606850" cy="2247900"/>
          </a:xfrm>
          <a:prstGeom prst="rect">
            <a:avLst/>
          </a:prstGeom>
        </p:spPr>
      </p:pic>
      <p:pic>
        <p:nvPicPr>
          <p:cNvPr id="11" name="Image 9" descr="preencoded.png"/>
          <p:cNvPicPr>
            <a:picLocks noChangeAspect="1"/>
          </p:cNvPicPr>
          <p:nvPr/>
        </p:nvPicPr>
        <p:blipFill>
          <a:blip r:embed="rId12"/>
          <a:stretch>
            <a:fillRect/>
          </a:stretch>
        </p:blipFill>
        <p:spPr>
          <a:xfrm>
            <a:off x="4521604" y="2886322"/>
            <a:ext cx="219075" cy="342900"/>
          </a:xfrm>
          <a:prstGeom prst="rect">
            <a:avLst/>
          </a:prstGeom>
        </p:spPr>
      </p:pic>
      <p:pic>
        <p:nvPicPr>
          <p:cNvPr id="12" name="Image 10" descr="preencoded.png"/>
          <p:cNvPicPr>
            <a:picLocks noChangeAspect="1"/>
          </p:cNvPicPr>
          <p:nvPr/>
        </p:nvPicPr>
        <p:blipFill>
          <a:blip r:embed="rId13"/>
          <a:stretch>
            <a:fillRect/>
          </a:stretch>
        </p:blipFill>
        <p:spPr>
          <a:xfrm>
            <a:off x="8088536" y="2661581"/>
            <a:ext cx="3606701" cy="2247900"/>
          </a:xfrm>
          <a:prstGeom prst="rect">
            <a:avLst/>
          </a:prstGeom>
        </p:spPr>
      </p:pic>
      <p:pic>
        <p:nvPicPr>
          <p:cNvPr id="13" name="Image 11" descr="preencoded.png"/>
          <p:cNvPicPr>
            <a:picLocks noChangeAspect="1"/>
          </p:cNvPicPr>
          <p:nvPr/>
        </p:nvPicPr>
        <p:blipFill>
          <a:blip r:embed="rId14"/>
          <a:stretch>
            <a:fillRect/>
          </a:stretch>
        </p:blipFill>
        <p:spPr>
          <a:xfrm>
            <a:off x="8282417" y="2866696"/>
            <a:ext cx="219075" cy="342900"/>
          </a:xfrm>
          <a:prstGeom prst="rect">
            <a:avLst/>
          </a:prstGeom>
        </p:spPr>
      </p:pic>
      <p:pic>
        <p:nvPicPr>
          <p:cNvPr id="14" name="Image 12" descr="preencoded.png"/>
          <p:cNvPicPr>
            <a:picLocks noChangeAspect="1"/>
          </p:cNvPicPr>
          <p:nvPr/>
        </p:nvPicPr>
        <p:blipFill>
          <a:blip r:embed="rId15"/>
          <a:stretch>
            <a:fillRect/>
          </a:stretch>
        </p:blipFill>
        <p:spPr>
          <a:xfrm>
            <a:off x="432435" y="4862512"/>
            <a:ext cx="5486400" cy="1943100"/>
          </a:xfrm>
          <a:prstGeom prst="rect">
            <a:avLst/>
          </a:prstGeom>
        </p:spPr>
      </p:pic>
      <p:pic>
        <p:nvPicPr>
          <p:cNvPr id="15" name="Image 13" descr="preencoded.png"/>
          <p:cNvPicPr>
            <a:picLocks noChangeAspect="1"/>
          </p:cNvPicPr>
          <p:nvPr/>
        </p:nvPicPr>
        <p:blipFill>
          <a:blip r:embed="rId16"/>
          <a:stretch>
            <a:fillRect/>
          </a:stretch>
        </p:blipFill>
        <p:spPr>
          <a:xfrm>
            <a:off x="685800" y="5118374"/>
            <a:ext cx="190500" cy="190500"/>
          </a:xfrm>
          <a:prstGeom prst="rect">
            <a:avLst/>
          </a:prstGeom>
        </p:spPr>
      </p:pic>
      <p:pic>
        <p:nvPicPr>
          <p:cNvPr id="16" name="Image 14" descr="preencoded.png"/>
          <p:cNvPicPr>
            <a:picLocks noChangeAspect="1"/>
          </p:cNvPicPr>
          <p:nvPr/>
        </p:nvPicPr>
        <p:blipFill>
          <a:blip r:embed="rId17"/>
          <a:stretch>
            <a:fillRect/>
          </a:stretch>
        </p:blipFill>
        <p:spPr>
          <a:xfrm>
            <a:off x="688100" y="5541968"/>
            <a:ext cx="153863" cy="205151"/>
          </a:xfrm>
          <a:prstGeom prst="rect">
            <a:avLst/>
          </a:prstGeom>
        </p:spPr>
      </p:pic>
      <p:pic>
        <p:nvPicPr>
          <p:cNvPr id="17" name="Image 15" descr="preencoded.png"/>
          <p:cNvPicPr>
            <a:picLocks noChangeAspect="1"/>
          </p:cNvPicPr>
          <p:nvPr/>
        </p:nvPicPr>
        <p:blipFill>
          <a:blip r:embed="rId17"/>
          <a:stretch>
            <a:fillRect/>
          </a:stretch>
        </p:blipFill>
        <p:spPr>
          <a:xfrm>
            <a:off x="685800" y="6081720"/>
            <a:ext cx="114300" cy="152400"/>
          </a:xfrm>
          <a:prstGeom prst="rect">
            <a:avLst/>
          </a:prstGeom>
        </p:spPr>
      </p:pic>
      <p:pic>
        <p:nvPicPr>
          <p:cNvPr id="18" name="Image 16" descr="preencoded.png"/>
          <p:cNvPicPr>
            <a:picLocks noChangeAspect="1"/>
          </p:cNvPicPr>
          <p:nvPr/>
        </p:nvPicPr>
        <p:blipFill>
          <a:blip r:embed="rId17"/>
          <a:stretch>
            <a:fillRect/>
          </a:stretch>
        </p:blipFill>
        <p:spPr>
          <a:xfrm>
            <a:off x="685800" y="6445637"/>
            <a:ext cx="114300" cy="152400"/>
          </a:xfrm>
          <a:prstGeom prst="rect">
            <a:avLst/>
          </a:prstGeom>
        </p:spPr>
      </p:pic>
      <p:pic>
        <p:nvPicPr>
          <p:cNvPr id="19" name="Image 17" descr="preencoded.png"/>
          <p:cNvPicPr>
            <a:picLocks noChangeAspect="1"/>
          </p:cNvPicPr>
          <p:nvPr/>
        </p:nvPicPr>
        <p:blipFill>
          <a:blip r:embed="rId18"/>
          <a:stretch>
            <a:fillRect/>
          </a:stretch>
        </p:blipFill>
        <p:spPr>
          <a:xfrm>
            <a:off x="6258713" y="4888254"/>
            <a:ext cx="5486400" cy="1943100"/>
          </a:xfrm>
          <a:prstGeom prst="rect">
            <a:avLst/>
          </a:prstGeom>
        </p:spPr>
      </p:pic>
      <p:pic>
        <p:nvPicPr>
          <p:cNvPr id="20" name="Image 18" descr="preencoded.png"/>
          <p:cNvPicPr>
            <a:picLocks noChangeAspect="1"/>
          </p:cNvPicPr>
          <p:nvPr/>
        </p:nvPicPr>
        <p:blipFill>
          <a:blip r:embed="rId19"/>
          <a:stretch>
            <a:fillRect/>
          </a:stretch>
        </p:blipFill>
        <p:spPr>
          <a:xfrm>
            <a:off x="6444455" y="5129913"/>
            <a:ext cx="190500" cy="190500"/>
          </a:xfrm>
          <a:prstGeom prst="rect">
            <a:avLst/>
          </a:prstGeom>
        </p:spPr>
      </p:pic>
      <p:pic>
        <p:nvPicPr>
          <p:cNvPr id="21" name="Image 19" descr="preencoded.png"/>
          <p:cNvPicPr>
            <a:picLocks noChangeAspect="1"/>
          </p:cNvPicPr>
          <p:nvPr/>
        </p:nvPicPr>
        <p:blipFill>
          <a:blip r:embed="rId20"/>
          <a:stretch>
            <a:fillRect/>
          </a:stretch>
        </p:blipFill>
        <p:spPr>
          <a:xfrm>
            <a:off x="6477000" y="5579850"/>
            <a:ext cx="133350" cy="190500"/>
          </a:xfrm>
          <a:prstGeom prst="rect">
            <a:avLst/>
          </a:prstGeom>
        </p:spPr>
      </p:pic>
      <p:pic>
        <p:nvPicPr>
          <p:cNvPr id="22" name="Image 20" descr="preencoded.png"/>
          <p:cNvPicPr>
            <a:picLocks noChangeAspect="1"/>
          </p:cNvPicPr>
          <p:nvPr/>
        </p:nvPicPr>
        <p:blipFill>
          <a:blip r:embed="rId20"/>
          <a:stretch>
            <a:fillRect/>
          </a:stretch>
        </p:blipFill>
        <p:spPr>
          <a:xfrm>
            <a:off x="6477000" y="5922749"/>
            <a:ext cx="133350" cy="190500"/>
          </a:xfrm>
          <a:prstGeom prst="rect">
            <a:avLst/>
          </a:prstGeom>
        </p:spPr>
      </p:pic>
      <p:pic>
        <p:nvPicPr>
          <p:cNvPr id="23" name="Image 21" descr="preencoded.png"/>
          <p:cNvPicPr>
            <a:picLocks noChangeAspect="1"/>
          </p:cNvPicPr>
          <p:nvPr/>
        </p:nvPicPr>
        <p:blipFill>
          <a:blip r:embed="rId20"/>
          <a:stretch>
            <a:fillRect/>
          </a:stretch>
        </p:blipFill>
        <p:spPr>
          <a:xfrm>
            <a:off x="6477000" y="6244630"/>
            <a:ext cx="133350" cy="190500"/>
          </a:xfrm>
          <a:prstGeom prst="rect">
            <a:avLst/>
          </a:prstGeom>
        </p:spPr>
      </p:pic>
      <p:pic>
        <p:nvPicPr>
          <p:cNvPr id="24" name="Image 22" descr="preencoded.png"/>
          <p:cNvPicPr>
            <a:picLocks noChangeAspect="1"/>
          </p:cNvPicPr>
          <p:nvPr/>
        </p:nvPicPr>
        <p:blipFill>
          <a:blip r:embed="rId21"/>
          <a:stretch>
            <a:fillRect/>
          </a:stretch>
        </p:blipFill>
        <p:spPr>
          <a:xfrm>
            <a:off x="0" y="8024812"/>
            <a:ext cx="4064050" cy="76200"/>
          </a:xfrm>
          <a:prstGeom prst="rect">
            <a:avLst/>
          </a:prstGeom>
        </p:spPr>
      </p:pic>
      <p:pic>
        <p:nvPicPr>
          <p:cNvPr id="25" name="Image 23" descr="preencoded.png"/>
          <p:cNvPicPr>
            <a:picLocks noChangeAspect="1"/>
          </p:cNvPicPr>
          <p:nvPr/>
        </p:nvPicPr>
        <p:blipFill>
          <a:blip r:embed="rId22"/>
          <a:stretch>
            <a:fillRect/>
          </a:stretch>
        </p:blipFill>
        <p:spPr>
          <a:xfrm>
            <a:off x="4064050" y="8024812"/>
            <a:ext cx="4064050" cy="76200"/>
          </a:xfrm>
          <a:prstGeom prst="rect">
            <a:avLst/>
          </a:prstGeom>
        </p:spPr>
      </p:pic>
      <p:pic>
        <p:nvPicPr>
          <p:cNvPr id="26" name="Image 24" descr="preencoded.png"/>
          <p:cNvPicPr>
            <a:picLocks noChangeAspect="1"/>
          </p:cNvPicPr>
          <p:nvPr/>
        </p:nvPicPr>
        <p:blipFill>
          <a:blip r:embed="rId23"/>
          <a:stretch>
            <a:fillRect/>
          </a:stretch>
        </p:blipFill>
        <p:spPr>
          <a:xfrm>
            <a:off x="8128099" y="8024812"/>
            <a:ext cx="4063901" cy="76200"/>
          </a:xfrm>
          <a:prstGeom prst="rect">
            <a:avLst/>
          </a:prstGeom>
        </p:spPr>
      </p:pic>
      <p:sp>
        <p:nvSpPr>
          <p:cNvPr id="27" name="Text 0"/>
          <p:cNvSpPr/>
          <p:nvPr/>
        </p:nvSpPr>
        <p:spPr>
          <a:xfrm>
            <a:off x="571500" y="304800"/>
            <a:ext cx="1059270" cy="266700"/>
          </a:xfrm>
          <a:prstGeom prst="rect">
            <a:avLst/>
          </a:prstGeom>
          <a:noFill/>
          <a:ln/>
        </p:spPr>
        <p:txBody>
          <a:bodyPr vert="horz" wrap="square" lIns="0" tIns="0" rIns="0" bIns="0" rtlCol="0" anchor="ctr"/>
          <a:lstStyle/>
          <a:p>
            <a:pPr marL="0" indent="0">
              <a:lnSpc>
                <a:spcPts val="1500"/>
              </a:lnSpc>
              <a:buNone/>
            </a:pPr>
            <a:r>
              <a:rPr lang="en-US" sz="1050" b="1" kern="0" spc="42" dirty="0">
                <a:solidFill>
                  <a:srgbClr val="166534"/>
                </a:solidFill>
                <a:latin typeface="Inter" pitchFamily="34" charset="0"/>
                <a:ea typeface="Inter" pitchFamily="34" charset="-122"/>
                <a:cs typeface="Inter" pitchFamily="34" charset="-120"/>
              </a:rPr>
              <a:t>MÓDULO 1</a:t>
            </a:r>
            <a:endParaRPr lang="en-US" sz="1050" dirty="0"/>
          </a:p>
        </p:txBody>
      </p:sp>
      <p:sp>
        <p:nvSpPr>
          <p:cNvPr id="28" name="Text 1"/>
          <p:cNvSpPr/>
          <p:nvPr/>
        </p:nvSpPr>
        <p:spPr>
          <a:xfrm>
            <a:off x="457200" y="647700"/>
            <a:ext cx="22631400" cy="381000"/>
          </a:xfrm>
          <a:prstGeom prst="rect">
            <a:avLst/>
          </a:prstGeom>
          <a:noFill/>
          <a:ln/>
        </p:spPr>
        <p:txBody>
          <a:bodyPr vert="horz" wrap="square" lIns="0" tIns="0" rIns="0" bIns="0" rtlCol="0" anchor="ctr"/>
          <a:lstStyle/>
          <a:p>
            <a:pPr marL="0" indent="0">
              <a:lnSpc>
                <a:spcPts val="3000"/>
              </a:lnSpc>
              <a:buNone/>
            </a:pPr>
            <a:r>
              <a:rPr lang="en-US" sz="2700" b="1" kern="0" spc="-54" dirty="0">
                <a:solidFill>
                  <a:srgbClr val="1E293B"/>
                </a:solidFill>
                <a:latin typeface="Inter" pitchFamily="34" charset="0"/>
                <a:ea typeface="Inter" pitchFamily="34" charset="-122"/>
                <a:cs typeface="Inter" pitchFamily="34" charset="-120"/>
              </a:rPr>
              <a:t>Panorama Estadístico de Cuidados Paliativos en Colombia</a:t>
            </a:r>
            <a:endParaRPr lang="en-US" sz="2700" dirty="0"/>
          </a:p>
        </p:txBody>
      </p:sp>
      <p:sp>
        <p:nvSpPr>
          <p:cNvPr id="29" name="Text 2"/>
          <p:cNvSpPr/>
          <p:nvPr/>
        </p:nvSpPr>
        <p:spPr>
          <a:xfrm>
            <a:off x="646237" y="1394057"/>
            <a:ext cx="10820400" cy="557213"/>
          </a:xfrm>
          <a:prstGeom prst="rect">
            <a:avLst/>
          </a:prstGeom>
          <a:noFill/>
          <a:ln/>
        </p:spPr>
        <p:txBody>
          <a:bodyPr vert="horz" wrap="square" lIns="0" tIns="0" rIns="0" bIns="0" rtlCol="0" anchor="ctr"/>
          <a:lstStyle/>
          <a:p>
            <a:pPr marL="0" indent="0">
              <a:lnSpc>
                <a:spcPts val="2194"/>
              </a:lnSpc>
              <a:buNone/>
            </a:pPr>
            <a:r>
              <a:rPr lang="en-US" sz="1350" i="1" dirty="0">
                <a:solidFill>
                  <a:srgbClr val="334155"/>
                </a:solidFill>
                <a:latin typeface="Georgia" pitchFamily="34" charset="0"/>
                <a:ea typeface="Georgia" pitchFamily="34" charset="-122"/>
                <a:cs typeface="Georgia" pitchFamily="34" charset="-120"/>
              </a:rPr>
              <a:t>"Desde mi experiencia clínica, los datos estadísticos revelan una realidad compleja: mientras Colombia ha avanzado significativamente en el marco normativo, persisten desafíos importantes en la implementación territorial y el acceso equitativo a estos servicios esenciales."</a:t>
            </a:r>
            <a:endParaRPr lang="en-US" sz="1350" dirty="0"/>
          </a:p>
        </p:txBody>
      </p:sp>
      <p:sp>
        <p:nvSpPr>
          <p:cNvPr id="30" name="Text 3"/>
          <p:cNvSpPr/>
          <p:nvPr/>
        </p:nvSpPr>
        <p:spPr>
          <a:xfrm>
            <a:off x="571500" y="1983909"/>
            <a:ext cx="10820400" cy="190500"/>
          </a:xfrm>
          <a:prstGeom prst="rect">
            <a:avLst/>
          </a:prstGeom>
          <a:noFill/>
          <a:ln/>
        </p:spPr>
        <p:txBody>
          <a:bodyPr vert="horz" wrap="square" lIns="0" tIns="0" rIns="0" bIns="0" rtlCol="0" anchor="ctr"/>
          <a:lstStyle/>
          <a:p>
            <a:pPr marL="0" indent="0">
              <a:lnSpc>
                <a:spcPts val="1500"/>
              </a:lnSpc>
              <a:buNone/>
            </a:pPr>
            <a:r>
              <a:rPr lang="en-US" sz="1050" dirty="0">
                <a:solidFill>
                  <a:srgbClr val="64748B"/>
                </a:solidFill>
                <a:latin typeface="Inter" pitchFamily="34" charset="0"/>
                <a:ea typeface="Inter" pitchFamily="34" charset="-122"/>
                <a:cs typeface="Inter" pitchFamily="34" charset="-120"/>
              </a:rPr>
              <a:t>— Perspectiva docente basada en evidencia</a:t>
            </a:r>
            <a:endParaRPr lang="en-US" sz="1050" dirty="0"/>
          </a:p>
        </p:txBody>
      </p:sp>
      <p:sp>
        <p:nvSpPr>
          <p:cNvPr id="31" name="Text 4"/>
          <p:cNvSpPr/>
          <p:nvPr/>
        </p:nvSpPr>
        <p:spPr>
          <a:xfrm>
            <a:off x="1810746" y="2592156"/>
            <a:ext cx="1981200" cy="571500"/>
          </a:xfrm>
          <a:prstGeom prst="rect">
            <a:avLst/>
          </a:prstGeom>
          <a:noFill/>
          <a:ln/>
        </p:spPr>
        <p:txBody>
          <a:bodyPr vert="horz" wrap="square" lIns="0" tIns="0" rIns="0" bIns="0" rtlCol="0" anchor="ctr"/>
          <a:lstStyle/>
          <a:p>
            <a:pPr marL="0" indent="0" algn="r">
              <a:lnSpc>
                <a:spcPts val="4500"/>
              </a:lnSpc>
              <a:buNone/>
            </a:pPr>
            <a:r>
              <a:rPr lang="en-US" sz="3000" b="1" dirty="0">
                <a:solidFill>
                  <a:srgbClr val="2D6A4F"/>
                </a:solidFill>
                <a:latin typeface="Inter" pitchFamily="34" charset="0"/>
                <a:ea typeface="Inter" pitchFamily="34" charset="-122"/>
                <a:cs typeface="Inter" pitchFamily="34" charset="-120"/>
              </a:rPr>
              <a:t>60M</a:t>
            </a:r>
            <a:endParaRPr lang="en-US" sz="3000" dirty="0"/>
          </a:p>
        </p:txBody>
      </p:sp>
      <p:sp>
        <p:nvSpPr>
          <p:cNvPr id="32" name="Text 5"/>
          <p:cNvSpPr/>
          <p:nvPr/>
        </p:nvSpPr>
        <p:spPr>
          <a:xfrm>
            <a:off x="1906858" y="3088277"/>
            <a:ext cx="1920240" cy="190500"/>
          </a:xfrm>
          <a:prstGeom prst="rect">
            <a:avLst/>
          </a:prstGeom>
          <a:noFill/>
          <a:ln/>
        </p:spPr>
        <p:txBody>
          <a:bodyPr vert="horz" wrap="square" lIns="0" tIns="0" rIns="0" bIns="0" rtlCol="0" anchor="ctr"/>
          <a:lstStyle/>
          <a:p>
            <a:pPr marL="0" indent="0" algn="r">
              <a:lnSpc>
                <a:spcPts val="1500"/>
              </a:lnSpc>
              <a:buNone/>
            </a:pPr>
            <a:r>
              <a:rPr lang="en-US" sz="1050" dirty="0">
                <a:solidFill>
                  <a:srgbClr val="475569"/>
                </a:solidFill>
                <a:latin typeface="Inter" pitchFamily="34" charset="0"/>
                <a:ea typeface="Inter" pitchFamily="34" charset="-122"/>
                <a:cs typeface="Inter" pitchFamily="34" charset="-120"/>
              </a:rPr>
              <a:t>personas/año</a:t>
            </a:r>
            <a:endParaRPr lang="en-US" sz="1050" dirty="0"/>
          </a:p>
        </p:txBody>
      </p:sp>
      <p:sp>
        <p:nvSpPr>
          <p:cNvPr id="33" name="Text 6"/>
          <p:cNvSpPr/>
          <p:nvPr/>
        </p:nvSpPr>
        <p:spPr>
          <a:xfrm>
            <a:off x="571500" y="3346273"/>
            <a:ext cx="3149501"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E293B"/>
                </a:solidFill>
                <a:latin typeface="Inter" pitchFamily="34" charset="0"/>
                <a:ea typeface="Inter" pitchFamily="34" charset="-122"/>
                <a:cs typeface="Inter" pitchFamily="34" charset="-120"/>
              </a:rPr>
              <a:t>Necesidad Mundial</a:t>
            </a:r>
            <a:endParaRPr lang="en-US" sz="1200" dirty="0"/>
          </a:p>
        </p:txBody>
      </p:sp>
      <p:sp>
        <p:nvSpPr>
          <p:cNvPr id="34" name="Text 7"/>
          <p:cNvSpPr/>
          <p:nvPr/>
        </p:nvSpPr>
        <p:spPr>
          <a:xfrm>
            <a:off x="551646" y="3610633"/>
            <a:ext cx="3149501" cy="571500"/>
          </a:xfrm>
          <a:prstGeom prst="rect">
            <a:avLst/>
          </a:prstGeom>
          <a:noFill/>
          <a:ln/>
        </p:spPr>
        <p:txBody>
          <a:bodyPr vert="horz" wrap="square" lIns="0" tIns="0" rIns="0" bIns="0" rtlCol="0" anchor="ctr"/>
          <a:lstStyle/>
          <a:p>
            <a:pPr marL="0" indent="0">
              <a:lnSpc>
                <a:spcPts val="1500"/>
              </a:lnSpc>
              <a:buNone/>
            </a:pPr>
            <a:r>
              <a:rPr lang="en-US" sz="1050" dirty="0">
                <a:solidFill>
                  <a:srgbClr val="475569"/>
                </a:solidFill>
                <a:latin typeface="Georgia" pitchFamily="34" charset="0"/>
                <a:ea typeface="Georgia" pitchFamily="34" charset="-122"/>
                <a:cs typeface="Georgia" pitchFamily="34" charset="-120"/>
              </a:rPr>
              <a:t>Según la OMS, más de 60 millones de personas requieren cuidados paliativos anualmente a nivel global.</a:t>
            </a:r>
            <a:endParaRPr lang="en-US" sz="1050" dirty="0"/>
          </a:p>
        </p:txBody>
      </p:sp>
      <p:sp>
        <p:nvSpPr>
          <p:cNvPr id="35" name="Text 8"/>
          <p:cNvSpPr/>
          <p:nvPr/>
        </p:nvSpPr>
        <p:spPr>
          <a:xfrm>
            <a:off x="3390338" y="2664661"/>
            <a:ext cx="4267200" cy="571500"/>
          </a:xfrm>
          <a:prstGeom prst="rect">
            <a:avLst/>
          </a:prstGeom>
          <a:noFill/>
          <a:ln/>
        </p:spPr>
        <p:txBody>
          <a:bodyPr vert="horz" wrap="square" lIns="0" tIns="0" rIns="0" bIns="0" rtlCol="0" anchor="ctr"/>
          <a:lstStyle/>
          <a:p>
            <a:pPr marL="0" indent="0" algn="r">
              <a:lnSpc>
                <a:spcPts val="4500"/>
              </a:lnSpc>
              <a:buNone/>
            </a:pPr>
            <a:r>
              <a:rPr lang="en-US" sz="3000" b="1" dirty="0">
                <a:solidFill>
                  <a:srgbClr val="2D6A4F"/>
                </a:solidFill>
                <a:latin typeface="Inter" pitchFamily="34" charset="0"/>
                <a:ea typeface="Inter" pitchFamily="34" charset="-122"/>
                <a:cs typeface="Inter" pitchFamily="34" charset="-120"/>
              </a:rPr>
              <a:t>14,981</a:t>
            </a:r>
            <a:endParaRPr lang="en-US" sz="3000" dirty="0"/>
          </a:p>
        </p:txBody>
      </p:sp>
      <p:sp>
        <p:nvSpPr>
          <p:cNvPr id="36" name="Text 9"/>
          <p:cNvSpPr/>
          <p:nvPr/>
        </p:nvSpPr>
        <p:spPr>
          <a:xfrm>
            <a:off x="5750511" y="3207791"/>
            <a:ext cx="1920240" cy="190500"/>
          </a:xfrm>
          <a:prstGeom prst="rect">
            <a:avLst/>
          </a:prstGeom>
          <a:noFill/>
          <a:ln/>
        </p:spPr>
        <p:txBody>
          <a:bodyPr vert="horz" wrap="square" lIns="0" tIns="0" rIns="0" bIns="0" rtlCol="0" anchor="ctr"/>
          <a:lstStyle/>
          <a:p>
            <a:pPr marL="0" indent="0" algn="r">
              <a:lnSpc>
                <a:spcPts val="1500"/>
              </a:lnSpc>
              <a:buNone/>
            </a:pPr>
            <a:r>
              <a:rPr lang="en-US" sz="1050" dirty="0">
                <a:solidFill>
                  <a:srgbClr val="475569"/>
                </a:solidFill>
                <a:latin typeface="Inter" pitchFamily="34" charset="0"/>
                <a:ea typeface="Inter" pitchFamily="34" charset="-122"/>
                <a:cs typeface="Inter" pitchFamily="34" charset="-120"/>
              </a:rPr>
              <a:t>casos nuevos</a:t>
            </a:r>
            <a:endParaRPr lang="en-US" sz="1050" dirty="0"/>
          </a:p>
        </p:txBody>
      </p:sp>
      <p:sp>
        <p:nvSpPr>
          <p:cNvPr id="37" name="Text 10"/>
          <p:cNvSpPr/>
          <p:nvPr/>
        </p:nvSpPr>
        <p:spPr>
          <a:xfrm>
            <a:off x="4488743" y="3517354"/>
            <a:ext cx="314965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E293B"/>
                </a:solidFill>
                <a:latin typeface="Inter" pitchFamily="34" charset="0"/>
                <a:ea typeface="Inter" pitchFamily="34" charset="-122"/>
                <a:cs typeface="Inter" pitchFamily="34" charset="-120"/>
              </a:rPr>
              <a:t>Colombia 2024</a:t>
            </a:r>
            <a:endParaRPr lang="en-US" sz="1200" dirty="0"/>
          </a:p>
        </p:txBody>
      </p:sp>
      <p:sp>
        <p:nvSpPr>
          <p:cNvPr id="38" name="Text 11"/>
          <p:cNvSpPr/>
          <p:nvPr/>
        </p:nvSpPr>
        <p:spPr>
          <a:xfrm>
            <a:off x="4464273" y="3798916"/>
            <a:ext cx="3149650" cy="381000"/>
          </a:xfrm>
          <a:prstGeom prst="rect">
            <a:avLst/>
          </a:prstGeom>
          <a:noFill/>
          <a:ln/>
        </p:spPr>
        <p:txBody>
          <a:bodyPr vert="horz" wrap="square" lIns="0" tIns="0" rIns="0" bIns="0" rtlCol="0" anchor="ctr"/>
          <a:lstStyle/>
          <a:p>
            <a:pPr marL="0" indent="0">
              <a:lnSpc>
                <a:spcPts val="1500"/>
              </a:lnSpc>
              <a:buNone/>
            </a:pPr>
            <a:r>
              <a:rPr lang="en-US" sz="1050" dirty="0">
                <a:solidFill>
                  <a:srgbClr val="475569"/>
                </a:solidFill>
                <a:latin typeface="Georgia" pitchFamily="34" charset="0"/>
                <a:ea typeface="Georgia" pitchFamily="34" charset="-122"/>
                <a:cs typeface="Georgia" pitchFamily="34" charset="-120"/>
              </a:rPr>
              <a:t>Casos nuevos de cáncer con atención en cuidados paliativos notificados a la CAC hasta enero 2024.</a:t>
            </a:r>
            <a:endParaRPr lang="en-US" sz="1050" dirty="0"/>
          </a:p>
        </p:txBody>
      </p:sp>
      <p:sp>
        <p:nvSpPr>
          <p:cNvPr id="39" name="Text 12"/>
          <p:cNvSpPr/>
          <p:nvPr/>
        </p:nvSpPr>
        <p:spPr>
          <a:xfrm>
            <a:off x="9485437" y="2714297"/>
            <a:ext cx="1981200" cy="571500"/>
          </a:xfrm>
          <a:prstGeom prst="rect">
            <a:avLst/>
          </a:prstGeom>
          <a:noFill/>
          <a:ln/>
        </p:spPr>
        <p:txBody>
          <a:bodyPr vert="horz" wrap="square" lIns="0" tIns="0" rIns="0" bIns="0" rtlCol="0" anchor="ctr"/>
          <a:lstStyle/>
          <a:p>
            <a:pPr marL="0" indent="0" algn="r">
              <a:lnSpc>
                <a:spcPts val="4500"/>
              </a:lnSpc>
              <a:buNone/>
            </a:pPr>
            <a:r>
              <a:rPr lang="en-US" sz="3000" b="1" dirty="0">
                <a:solidFill>
                  <a:srgbClr val="2D6A4F"/>
                </a:solidFill>
                <a:latin typeface="Inter" pitchFamily="34" charset="0"/>
                <a:ea typeface="Inter" pitchFamily="34" charset="-122"/>
                <a:cs typeface="Inter" pitchFamily="34" charset="-120"/>
              </a:rPr>
              <a:t>70%</a:t>
            </a:r>
            <a:endParaRPr lang="en-US" sz="3000" dirty="0"/>
          </a:p>
        </p:txBody>
      </p:sp>
      <p:sp>
        <p:nvSpPr>
          <p:cNvPr id="40" name="Text 13"/>
          <p:cNvSpPr/>
          <p:nvPr/>
        </p:nvSpPr>
        <p:spPr>
          <a:xfrm>
            <a:off x="8828809" y="3203111"/>
            <a:ext cx="2720340" cy="190500"/>
          </a:xfrm>
          <a:prstGeom prst="rect">
            <a:avLst/>
          </a:prstGeom>
          <a:noFill/>
          <a:ln/>
        </p:spPr>
        <p:txBody>
          <a:bodyPr vert="horz" wrap="square" lIns="0" tIns="0" rIns="0" bIns="0" rtlCol="0" anchor="ctr"/>
          <a:lstStyle/>
          <a:p>
            <a:pPr marL="0" indent="0" algn="r">
              <a:lnSpc>
                <a:spcPts val="1500"/>
              </a:lnSpc>
              <a:buNone/>
            </a:pPr>
            <a:r>
              <a:rPr lang="en-US" sz="1050" dirty="0">
                <a:solidFill>
                  <a:srgbClr val="475569"/>
                </a:solidFill>
                <a:latin typeface="Inter" pitchFamily="34" charset="0"/>
                <a:ea typeface="Inter" pitchFamily="34" charset="-122"/>
                <a:cs typeface="Inter" pitchFamily="34" charset="-120"/>
              </a:rPr>
              <a:t>de fallecimientos</a:t>
            </a:r>
            <a:endParaRPr lang="en-US" sz="1050" dirty="0"/>
          </a:p>
        </p:txBody>
      </p:sp>
      <p:sp>
        <p:nvSpPr>
          <p:cNvPr id="41" name="Text 14"/>
          <p:cNvSpPr/>
          <p:nvPr/>
        </p:nvSpPr>
        <p:spPr>
          <a:xfrm>
            <a:off x="8264332" y="3460573"/>
            <a:ext cx="329184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E293B"/>
                </a:solidFill>
                <a:latin typeface="Inter" pitchFamily="34" charset="0"/>
                <a:ea typeface="Inter" pitchFamily="34" charset="-122"/>
                <a:cs typeface="Inter" pitchFamily="34" charset="-120"/>
              </a:rPr>
              <a:t>Necesidad Nacional</a:t>
            </a:r>
            <a:endParaRPr lang="en-US" sz="1200" dirty="0"/>
          </a:p>
        </p:txBody>
      </p:sp>
      <p:sp>
        <p:nvSpPr>
          <p:cNvPr id="42" name="Text 15"/>
          <p:cNvSpPr/>
          <p:nvPr/>
        </p:nvSpPr>
        <p:spPr>
          <a:xfrm>
            <a:off x="8264332" y="3704896"/>
            <a:ext cx="3149501" cy="571500"/>
          </a:xfrm>
          <a:prstGeom prst="rect">
            <a:avLst/>
          </a:prstGeom>
          <a:noFill/>
          <a:ln/>
        </p:spPr>
        <p:txBody>
          <a:bodyPr vert="horz" wrap="square" lIns="0" tIns="0" rIns="0" bIns="0" rtlCol="0" anchor="ctr"/>
          <a:lstStyle/>
          <a:p>
            <a:pPr marL="0" indent="0">
              <a:lnSpc>
                <a:spcPts val="1500"/>
              </a:lnSpc>
              <a:buNone/>
            </a:pPr>
            <a:r>
              <a:rPr lang="en-US" sz="1050" dirty="0">
                <a:solidFill>
                  <a:srgbClr val="475569"/>
                </a:solidFill>
                <a:latin typeface="Georgia" pitchFamily="34" charset="0"/>
                <a:ea typeface="Georgia" pitchFamily="34" charset="-122"/>
                <a:cs typeface="Georgia" pitchFamily="34" charset="-120"/>
              </a:rPr>
              <a:t>Aproximadamente el 70% de las personas que fallecen en Colombia padecen enfermedades crónicas que requieren cuidados paliativos.</a:t>
            </a:r>
            <a:endParaRPr lang="en-US" sz="1050" dirty="0"/>
          </a:p>
        </p:txBody>
      </p:sp>
      <p:sp>
        <p:nvSpPr>
          <p:cNvPr id="43" name="Text 16"/>
          <p:cNvSpPr/>
          <p:nvPr/>
        </p:nvSpPr>
        <p:spPr>
          <a:xfrm>
            <a:off x="966792" y="5092918"/>
            <a:ext cx="5029200" cy="266700"/>
          </a:xfrm>
          <a:prstGeom prst="rect">
            <a:avLst/>
          </a:prstGeom>
          <a:noFill/>
          <a:ln/>
        </p:spPr>
        <p:txBody>
          <a:bodyPr vert="horz" wrap="square" lIns="0" tIns="0" rIns="0" bIns="0" rtlCol="0" anchor="ctr"/>
          <a:lstStyle/>
          <a:p>
            <a:pPr marL="0" indent="0">
              <a:lnSpc>
                <a:spcPts val="2100"/>
              </a:lnSpc>
              <a:buNone/>
            </a:pPr>
            <a:r>
              <a:rPr lang="en-US" sz="1500" b="1" dirty="0">
                <a:solidFill>
                  <a:srgbClr val="991B1B"/>
                </a:solidFill>
                <a:latin typeface="Inter" pitchFamily="34" charset="0"/>
                <a:ea typeface="Inter" pitchFamily="34" charset="-122"/>
                <a:cs typeface="Inter" pitchFamily="34" charset="-120"/>
              </a:rPr>
              <a:t>Desafíos Identificados</a:t>
            </a:r>
            <a:endParaRPr lang="en-US" sz="1500" dirty="0"/>
          </a:p>
        </p:txBody>
      </p:sp>
      <p:sp>
        <p:nvSpPr>
          <p:cNvPr id="44" name="Text 17"/>
          <p:cNvSpPr/>
          <p:nvPr/>
        </p:nvSpPr>
        <p:spPr>
          <a:xfrm>
            <a:off x="888143" y="5541968"/>
            <a:ext cx="4800600" cy="381000"/>
          </a:xfrm>
          <a:prstGeom prst="rect">
            <a:avLst/>
          </a:prstGeom>
          <a:noFill/>
          <a:ln/>
        </p:spPr>
        <p:txBody>
          <a:bodyPr vert="horz" wrap="square" lIns="0" tIns="0" rIns="0" bIns="0" rtlCol="0" anchor="ctr"/>
          <a:lstStyle/>
          <a:p>
            <a:pPr marL="0" indent="0" algn="l">
              <a:lnSpc>
                <a:spcPts val="1500"/>
              </a:lnSpc>
              <a:buNone/>
            </a:pPr>
            <a:r>
              <a:rPr lang="en-US" sz="1050" dirty="0">
                <a:solidFill>
                  <a:srgbClr val="334155"/>
                </a:solidFill>
                <a:latin typeface="Georgia" pitchFamily="34" charset="0"/>
                <a:ea typeface="Georgia" pitchFamily="34" charset="-122"/>
                <a:cs typeface="Georgia" pitchFamily="34" charset="-120"/>
              </a:rPr>
              <a:t>Los indicadores de acceso mostraron incremento en 2023, pero persisten brechas significativas.</a:t>
            </a:r>
            <a:endParaRPr lang="en-US" sz="1050" dirty="0"/>
          </a:p>
        </p:txBody>
      </p:sp>
      <p:sp>
        <p:nvSpPr>
          <p:cNvPr id="45" name="Text 18"/>
          <p:cNvSpPr/>
          <p:nvPr/>
        </p:nvSpPr>
        <p:spPr>
          <a:xfrm>
            <a:off x="874235" y="6047347"/>
            <a:ext cx="11521440" cy="190500"/>
          </a:xfrm>
          <a:prstGeom prst="rect">
            <a:avLst/>
          </a:prstGeom>
          <a:noFill/>
          <a:ln/>
        </p:spPr>
        <p:txBody>
          <a:bodyPr vert="horz" wrap="square" lIns="0" tIns="0" rIns="0" bIns="0" rtlCol="0" anchor="ctr"/>
          <a:lstStyle/>
          <a:p>
            <a:pPr marL="0" indent="0" algn="l">
              <a:lnSpc>
                <a:spcPts val="1500"/>
              </a:lnSpc>
              <a:buNone/>
            </a:pPr>
            <a:r>
              <a:rPr lang="en-US" sz="1050" dirty="0">
                <a:solidFill>
                  <a:srgbClr val="334155"/>
                </a:solidFill>
                <a:latin typeface="Georgia" pitchFamily="34" charset="0"/>
                <a:ea typeface="Georgia" pitchFamily="34" charset="-122"/>
                <a:cs typeface="Georgia" pitchFamily="34" charset="-120"/>
              </a:rPr>
              <a:t>Disparidad territorial en la disponibilidad de servicios especializados.</a:t>
            </a:r>
            <a:endParaRPr lang="en-US" sz="1050" dirty="0"/>
          </a:p>
        </p:txBody>
      </p:sp>
      <p:sp>
        <p:nvSpPr>
          <p:cNvPr id="46" name="Text 19"/>
          <p:cNvSpPr/>
          <p:nvPr/>
        </p:nvSpPr>
        <p:spPr>
          <a:xfrm>
            <a:off x="874235" y="6403549"/>
            <a:ext cx="11254740" cy="190500"/>
          </a:xfrm>
          <a:prstGeom prst="rect">
            <a:avLst/>
          </a:prstGeom>
          <a:noFill/>
          <a:ln/>
        </p:spPr>
        <p:txBody>
          <a:bodyPr vert="horz" wrap="square" lIns="0" tIns="0" rIns="0" bIns="0" rtlCol="0" anchor="ctr"/>
          <a:lstStyle/>
          <a:p>
            <a:pPr marL="0" indent="0" algn="l">
              <a:lnSpc>
                <a:spcPts val="1500"/>
              </a:lnSpc>
              <a:buNone/>
            </a:pPr>
            <a:r>
              <a:rPr lang="en-US" sz="1050" dirty="0">
                <a:solidFill>
                  <a:srgbClr val="334155"/>
                </a:solidFill>
                <a:latin typeface="Georgia" pitchFamily="34" charset="0"/>
                <a:ea typeface="Georgia" pitchFamily="34" charset="-122"/>
                <a:cs typeface="Georgia" pitchFamily="34" charset="-120"/>
              </a:rPr>
              <a:t>Necesidad de fortalecer la implementación de la Ley 1733 de 2014.</a:t>
            </a:r>
            <a:endParaRPr lang="en-US" sz="1050" dirty="0"/>
          </a:p>
        </p:txBody>
      </p:sp>
      <p:sp>
        <p:nvSpPr>
          <p:cNvPr id="47" name="Text 20"/>
          <p:cNvSpPr/>
          <p:nvPr/>
        </p:nvSpPr>
        <p:spPr>
          <a:xfrm>
            <a:off x="6743700" y="5090085"/>
            <a:ext cx="5029200" cy="266700"/>
          </a:xfrm>
          <a:prstGeom prst="rect">
            <a:avLst/>
          </a:prstGeom>
          <a:noFill/>
          <a:ln/>
        </p:spPr>
        <p:txBody>
          <a:bodyPr vert="horz" wrap="square" lIns="0" tIns="0" rIns="0" bIns="0" rtlCol="0" anchor="ctr"/>
          <a:lstStyle/>
          <a:p>
            <a:pPr marL="0" indent="0">
              <a:lnSpc>
                <a:spcPts val="2100"/>
              </a:lnSpc>
              <a:buNone/>
            </a:pPr>
            <a:r>
              <a:rPr lang="en-US" sz="1500" b="1" dirty="0">
                <a:solidFill>
                  <a:srgbClr val="166534"/>
                </a:solidFill>
                <a:latin typeface="Inter" pitchFamily="34" charset="0"/>
                <a:ea typeface="Inter" pitchFamily="34" charset="-122"/>
                <a:cs typeface="Inter" pitchFamily="34" charset="-120"/>
              </a:rPr>
              <a:t>Avances Registrados</a:t>
            </a:r>
            <a:endParaRPr lang="en-US" sz="1500" dirty="0"/>
          </a:p>
        </p:txBody>
      </p:sp>
      <p:sp>
        <p:nvSpPr>
          <p:cNvPr id="48" name="Text 21"/>
          <p:cNvSpPr/>
          <p:nvPr/>
        </p:nvSpPr>
        <p:spPr>
          <a:xfrm>
            <a:off x="6724650" y="5560444"/>
            <a:ext cx="10828020" cy="190500"/>
          </a:xfrm>
          <a:prstGeom prst="rect">
            <a:avLst/>
          </a:prstGeom>
          <a:noFill/>
          <a:ln/>
        </p:spPr>
        <p:txBody>
          <a:bodyPr vert="horz" wrap="square" lIns="0" tIns="0" rIns="0" bIns="0" rtlCol="0" anchor="ctr"/>
          <a:lstStyle/>
          <a:p>
            <a:pPr marL="0" indent="0" algn="l">
              <a:lnSpc>
                <a:spcPts val="1500"/>
              </a:lnSpc>
              <a:buNone/>
            </a:pPr>
            <a:r>
              <a:rPr lang="en-US" sz="1050" dirty="0">
                <a:solidFill>
                  <a:srgbClr val="334155"/>
                </a:solidFill>
                <a:latin typeface="Georgia" pitchFamily="34" charset="0"/>
                <a:ea typeface="Georgia" pitchFamily="34" charset="-122"/>
                <a:cs typeface="Georgia" pitchFamily="34" charset="-120"/>
              </a:rPr>
              <a:t>Marco normativo sólido con la Ley 1733 "Consuelo Devis Saavedra".</a:t>
            </a:r>
            <a:endParaRPr lang="en-US" sz="1050" dirty="0"/>
          </a:p>
        </p:txBody>
      </p:sp>
      <p:sp>
        <p:nvSpPr>
          <p:cNvPr id="49" name="Text 22"/>
          <p:cNvSpPr/>
          <p:nvPr/>
        </p:nvSpPr>
        <p:spPr>
          <a:xfrm>
            <a:off x="6710631" y="5895890"/>
            <a:ext cx="8481060" cy="190500"/>
          </a:xfrm>
          <a:prstGeom prst="rect">
            <a:avLst/>
          </a:prstGeom>
          <a:noFill/>
          <a:ln/>
        </p:spPr>
        <p:txBody>
          <a:bodyPr vert="horz" wrap="square" lIns="0" tIns="0" rIns="0" bIns="0" rtlCol="0" anchor="ctr"/>
          <a:lstStyle/>
          <a:p>
            <a:pPr marL="0" indent="0" algn="l">
              <a:lnSpc>
                <a:spcPts val="1500"/>
              </a:lnSpc>
              <a:buNone/>
            </a:pPr>
            <a:r>
              <a:rPr lang="en-US" sz="1050" dirty="0">
                <a:solidFill>
                  <a:srgbClr val="334155"/>
                </a:solidFill>
                <a:latin typeface="Georgia" pitchFamily="34" charset="0"/>
                <a:ea typeface="Georgia" pitchFamily="34" charset="-122"/>
                <a:cs typeface="Georgia" pitchFamily="34" charset="-120"/>
              </a:rPr>
              <a:t>Incremento en la notificación y seguimiento de casos.</a:t>
            </a:r>
            <a:endParaRPr lang="en-US" sz="1050" dirty="0"/>
          </a:p>
        </p:txBody>
      </p:sp>
      <p:sp>
        <p:nvSpPr>
          <p:cNvPr id="50" name="Text 23"/>
          <p:cNvSpPr/>
          <p:nvPr/>
        </p:nvSpPr>
        <p:spPr>
          <a:xfrm>
            <a:off x="6710631" y="6224977"/>
            <a:ext cx="10721340" cy="190500"/>
          </a:xfrm>
          <a:prstGeom prst="rect">
            <a:avLst/>
          </a:prstGeom>
          <a:noFill/>
          <a:ln/>
        </p:spPr>
        <p:txBody>
          <a:bodyPr vert="horz" wrap="square" lIns="0" tIns="0" rIns="0" bIns="0" rtlCol="0" anchor="ctr"/>
          <a:lstStyle/>
          <a:p>
            <a:pPr marL="0" indent="0" algn="l">
              <a:lnSpc>
                <a:spcPts val="1500"/>
              </a:lnSpc>
              <a:buNone/>
            </a:pPr>
            <a:r>
              <a:rPr lang="en-US" sz="1050" dirty="0">
                <a:solidFill>
                  <a:srgbClr val="334155"/>
                </a:solidFill>
                <a:latin typeface="Georgia" pitchFamily="34" charset="0"/>
                <a:ea typeface="Georgia" pitchFamily="34" charset="-122"/>
                <a:cs typeface="Georgia" pitchFamily="34" charset="-120"/>
              </a:rPr>
              <a:t>Desarrollo de observatorios y sistemas de monitoreo especializados.</a:t>
            </a:r>
            <a:endParaRPr lang="en-US" sz="10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9082088"/>
          </a:xfrm>
          <a:prstGeom prst="rect">
            <a:avLst/>
          </a:prstGeom>
        </p:spPr>
      </p:pic>
      <p:pic>
        <p:nvPicPr>
          <p:cNvPr id="3" name="Image 1" descr="preencoded.png"/>
          <p:cNvPicPr>
            <a:picLocks noChangeAspect="1"/>
          </p:cNvPicPr>
          <p:nvPr/>
        </p:nvPicPr>
        <p:blipFill>
          <a:blip r:embed="rId4"/>
          <a:stretch>
            <a:fillRect/>
          </a:stretch>
        </p:blipFill>
        <p:spPr>
          <a:xfrm>
            <a:off x="0" y="-1041833"/>
            <a:ext cx="12192000" cy="9082088"/>
          </a:xfrm>
          <a:prstGeom prst="rect">
            <a:avLst/>
          </a:prstGeom>
        </p:spPr>
      </p:pic>
      <p:pic>
        <p:nvPicPr>
          <p:cNvPr id="4" name="Image 2" descr="preencoded.png"/>
          <p:cNvPicPr>
            <a:picLocks noChangeAspect="1"/>
          </p:cNvPicPr>
          <p:nvPr/>
        </p:nvPicPr>
        <p:blipFill>
          <a:blip r:embed="rId5"/>
          <a:stretch>
            <a:fillRect/>
          </a:stretch>
        </p:blipFill>
        <p:spPr>
          <a:xfrm>
            <a:off x="0" y="0"/>
            <a:ext cx="12192000" cy="1333500"/>
          </a:xfrm>
          <a:prstGeom prst="rect">
            <a:avLst/>
          </a:prstGeom>
        </p:spPr>
      </p:pic>
      <p:pic>
        <p:nvPicPr>
          <p:cNvPr id="5" name="Image 3" descr="preencoded.png"/>
          <p:cNvPicPr>
            <a:picLocks noChangeAspect="1"/>
          </p:cNvPicPr>
          <p:nvPr/>
        </p:nvPicPr>
        <p:blipFill>
          <a:blip r:embed="rId6"/>
          <a:stretch>
            <a:fillRect/>
          </a:stretch>
        </p:blipFill>
        <p:spPr>
          <a:xfrm>
            <a:off x="457200" y="304800"/>
            <a:ext cx="967829" cy="266700"/>
          </a:xfrm>
          <a:prstGeom prst="rect">
            <a:avLst/>
          </a:prstGeom>
        </p:spPr>
      </p:pic>
      <p:pic>
        <p:nvPicPr>
          <p:cNvPr id="6" name="Image 4" descr="preencoded.png"/>
          <p:cNvPicPr>
            <a:picLocks noChangeAspect="1"/>
          </p:cNvPicPr>
          <p:nvPr/>
        </p:nvPicPr>
        <p:blipFill>
          <a:blip r:embed="rId7"/>
          <a:stretch>
            <a:fillRect/>
          </a:stretch>
        </p:blipFill>
        <p:spPr>
          <a:xfrm>
            <a:off x="1577429" y="433388"/>
            <a:ext cx="10157371" cy="9525"/>
          </a:xfrm>
          <a:prstGeom prst="rect">
            <a:avLst/>
          </a:prstGeom>
        </p:spPr>
      </p:pic>
      <p:pic>
        <p:nvPicPr>
          <p:cNvPr id="7" name="Image 5" descr="preencoded.png"/>
          <p:cNvPicPr>
            <a:picLocks noChangeAspect="1"/>
          </p:cNvPicPr>
          <p:nvPr/>
        </p:nvPicPr>
        <p:blipFill>
          <a:blip r:embed="rId8"/>
          <a:stretch>
            <a:fillRect/>
          </a:stretch>
        </p:blipFill>
        <p:spPr>
          <a:xfrm>
            <a:off x="411480" y="1332435"/>
            <a:ext cx="11277600" cy="1281113"/>
          </a:xfrm>
          <a:prstGeom prst="rect">
            <a:avLst/>
          </a:prstGeom>
        </p:spPr>
      </p:pic>
      <p:pic>
        <p:nvPicPr>
          <p:cNvPr id="8" name="Image 6" descr="preencoded.png"/>
          <p:cNvPicPr>
            <a:picLocks noChangeAspect="1"/>
          </p:cNvPicPr>
          <p:nvPr/>
        </p:nvPicPr>
        <p:blipFill>
          <a:blip r:embed="rId9"/>
          <a:stretch>
            <a:fillRect/>
          </a:stretch>
        </p:blipFill>
        <p:spPr>
          <a:xfrm>
            <a:off x="438150" y="2165465"/>
            <a:ext cx="11277600" cy="752475"/>
          </a:xfrm>
          <a:prstGeom prst="rect">
            <a:avLst/>
          </a:prstGeom>
        </p:spPr>
      </p:pic>
      <p:pic>
        <p:nvPicPr>
          <p:cNvPr id="9" name="Image 7" descr="preencoded.png"/>
          <p:cNvPicPr>
            <a:picLocks noChangeAspect="1"/>
          </p:cNvPicPr>
          <p:nvPr/>
        </p:nvPicPr>
        <p:blipFill>
          <a:blip r:embed="rId10"/>
          <a:stretch>
            <a:fillRect/>
          </a:stretch>
        </p:blipFill>
        <p:spPr>
          <a:xfrm>
            <a:off x="609600" y="2163157"/>
            <a:ext cx="228600" cy="304800"/>
          </a:xfrm>
          <a:prstGeom prst="rect">
            <a:avLst/>
          </a:prstGeom>
        </p:spPr>
      </p:pic>
      <p:pic>
        <p:nvPicPr>
          <p:cNvPr id="10" name="Image 8" descr="preencoded.png"/>
          <p:cNvPicPr>
            <a:picLocks noChangeAspect="1"/>
          </p:cNvPicPr>
          <p:nvPr/>
        </p:nvPicPr>
        <p:blipFill>
          <a:blip r:embed="rId11"/>
          <a:stretch>
            <a:fillRect/>
          </a:stretch>
        </p:blipFill>
        <p:spPr>
          <a:xfrm>
            <a:off x="434734" y="2870478"/>
            <a:ext cx="2705100" cy="1866900"/>
          </a:xfrm>
          <a:prstGeom prst="rect">
            <a:avLst/>
          </a:prstGeom>
        </p:spPr>
      </p:pic>
      <p:pic>
        <p:nvPicPr>
          <p:cNvPr id="12" name="Image 10" descr="preencoded.png"/>
          <p:cNvPicPr>
            <a:picLocks noChangeAspect="1"/>
          </p:cNvPicPr>
          <p:nvPr/>
        </p:nvPicPr>
        <p:blipFill>
          <a:blip r:embed="rId12"/>
          <a:stretch>
            <a:fillRect/>
          </a:stretch>
        </p:blipFill>
        <p:spPr>
          <a:xfrm>
            <a:off x="3289541" y="2870478"/>
            <a:ext cx="2705100" cy="1866900"/>
          </a:xfrm>
          <a:prstGeom prst="rect">
            <a:avLst/>
          </a:prstGeom>
        </p:spPr>
      </p:pic>
      <p:pic>
        <p:nvPicPr>
          <p:cNvPr id="14" name="Image 12" descr="preencoded.png"/>
          <p:cNvPicPr>
            <a:picLocks noChangeAspect="1"/>
          </p:cNvPicPr>
          <p:nvPr/>
        </p:nvPicPr>
        <p:blipFill>
          <a:blip r:embed="rId13"/>
          <a:stretch>
            <a:fillRect/>
          </a:stretch>
        </p:blipFill>
        <p:spPr>
          <a:xfrm>
            <a:off x="6144348" y="2870478"/>
            <a:ext cx="2705100" cy="1866900"/>
          </a:xfrm>
          <a:prstGeom prst="rect">
            <a:avLst/>
          </a:prstGeom>
        </p:spPr>
      </p:pic>
      <p:pic>
        <p:nvPicPr>
          <p:cNvPr id="16" name="Image 14" descr="preencoded.png"/>
          <p:cNvPicPr>
            <a:picLocks noChangeAspect="1"/>
          </p:cNvPicPr>
          <p:nvPr/>
        </p:nvPicPr>
        <p:blipFill>
          <a:blip r:embed="rId14"/>
          <a:stretch>
            <a:fillRect/>
          </a:stretch>
        </p:blipFill>
        <p:spPr>
          <a:xfrm>
            <a:off x="8896350" y="2851615"/>
            <a:ext cx="2705100" cy="1866900"/>
          </a:xfrm>
          <a:prstGeom prst="rect">
            <a:avLst/>
          </a:prstGeom>
        </p:spPr>
      </p:pic>
      <p:pic>
        <p:nvPicPr>
          <p:cNvPr id="18" name="Image 16" descr="preencoded.png"/>
          <p:cNvPicPr>
            <a:picLocks noChangeAspect="1"/>
          </p:cNvPicPr>
          <p:nvPr/>
        </p:nvPicPr>
        <p:blipFill>
          <a:blip r:embed="rId15"/>
          <a:stretch>
            <a:fillRect/>
          </a:stretch>
        </p:blipFill>
        <p:spPr>
          <a:xfrm>
            <a:off x="461779" y="4761179"/>
            <a:ext cx="5524500" cy="2476500"/>
          </a:xfrm>
          <a:prstGeom prst="rect">
            <a:avLst/>
          </a:prstGeom>
        </p:spPr>
      </p:pic>
      <p:pic>
        <p:nvPicPr>
          <p:cNvPr id="23" name="Image 21" descr="preencoded.png"/>
          <p:cNvPicPr>
            <a:picLocks noChangeAspect="1"/>
          </p:cNvPicPr>
          <p:nvPr/>
        </p:nvPicPr>
        <p:blipFill>
          <a:blip r:embed="rId16"/>
          <a:stretch>
            <a:fillRect/>
          </a:stretch>
        </p:blipFill>
        <p:spPr>
          <a:xfrm>
            <a:off x="571500" y="6359608"/>
            <a:ext cx="5067300" cy="533400"/>
          </a:xfrm>
          <a:prstGeom prst="rect">
            <a:avLst/>
          </a:prstGeom>
        </p:spPr>
      </p:pic>
      <p:pic>
        <p:nvPicPr>
          <p:cNvPr id="24" name="Image 22" descr="preencoded.png"/>
          <p:cNvPicPr>
            <a:picLocks noChangeAspect="1"/>
          </p:cNvPicPr>
          <p:nvPr/>
        </p:nvPicPr>
        <p:blipFill>
          <a:blip r:embed="rId17"/>
          <a:stretch>
            <a:fillRect/>
          </a:stretch>
        </p:blipFill>
        <p:spPr>
          <a:xfrm>
            <a:off x="6191250" y="4762971"/>
            <a:ext cx="5524500" cy="2476500"/>
          </a:xfrm>
          <a:prstGeom prst="rect">
            <a:avLst/>
          </a:prstGeom>
        </p:spPr>
      </p:pic>
      <p:pic>
        <p:nvPicPr>
          <p:cNvPr id="26" name="Image 24" descr="preencoded.png"/>
          <p:cNvPicPr>
            <a:picLocks noChangeAspect="1"/>
          </p:cNvPicPr>
          <p:nvPr/>
        </p:nvPicPr>
        <p:blipFill>
          <a:blip r:embed="rId18"/>
          <a:stretch>
            <a:fillRect/>
          </a:stretch>
        </p:blipFill>
        <p:spPr>
          <a:xfrm>
            <a:off x="6362700" y="6385885"/>
            <a:ext cx="5067300" cy="533400"/>
          </a:xfrm>
          <a:prstGeom prst="rect">
            <a:avLst/>
          </a:prstGeom>
        </p:spPr>
      </p:pic>
      <p:pic>
        <p:nvPicPr>
          <p:cNvPr id="27" name="Image 25" descr="preencoded.png"/>
          <p:cNvPicPr>
            <a:picLocks noChangeAspect="1"/>
          </p:cNvPicPr>
          <p:nvPr/>
        </p:nvPicPr>
        <p:blipFill>
          <a:blip r:embed="rId19"/>
          <a:stretch>
            <a:fillRect/>
          </a:stretch>
        </p:blipFill>
        <p:spPr>
          <a:xfrm>
            <a:off x="0" y="9005888"/>
            <a:ext cx="4064050" cy="76200"/>
          </a:xfrm>
          <a:prstGeom prst="rect">
            <a:avLst/>
          </a:prstGeom>
        </p:spPr>
      </p:pic>
      <p:pic>
        <p:nvPicPr>
          <p:cNvPr id="28" name="Image 26" descr="preencoded.png"/>
          <p:cNvPicPr>
            <a:picLocks noChangeAspect="1"/>
          </p:cNvPicPr>
          <p:nvPr/>
        </p:nvPicPr>
        <p:blipFill>
          <a:blip r:embed="rId20"/>
          <a:stretch>
            <a:fillRect/>
          </a:stretch>
        </p:blipFill>
        <p:spPr>
          <a:xfrm>
            <a:off x="4064050" y="9005888"/>
            <a:ext cx="4064050" cy="76200"/>
          </a:xfrm>
          <a:prstGeom prst="rect">
            <a:avLst/>
          </a:prstGeom>
        </p:spPr>
      </p:pic>
      <p:pic>
        <p:nvPicPr>
          <p:cNvPr id="29" name="Image 27" descr="preencoded.png"/>
          <p:cNvPicPr>
            <a:picLocks noChangeAspect="1"/>
          </p:cNvPicPr>
          <p:nvPr/>
        </p:nvPicPr>
        <p:blipFill>
          <a:blip r:embed="rId21"/>
          <a:stretch>
            <a:fillRect/>
          </a:stretch>
        </p:blipFill>
        <p:spPr>
          <a:xfrm>
            <a:off x="8128099" y="9005888"/>
            <a:ext cx="4063901" cy="76200"/>
          </a:xfrm>
          <a:prstGeom prst="rect">
            <a:avLst/>
          </a:prstGeom>
        </p:spPr>
      </p:pic>
      <p:sp>
        <p:nvSpPr>
          <p:cNvPr id="30" name="Text 0"/>
          <p:cNvSpPr/>
          <p:nvPr/>
        </p:nvSpPr>
        <p:spPr>
          <a:xfrm>
            <a:off x="571500" y="304800"/>
            <a:ext cx="1059270" cy="266700"/>
          </a:xfrm>
          <a:prstGeom prst="rect">
            <a:avLst/>
          </a:prstGeom>
          <a:noFill/>
          <a:ln/>
        </p:spPr>
        <p:txBody>
          <a:bodyPr vert="horz" wrap="square" lIns="0" tIns="0" rIns="0" bIns="0" rtlCol="0" anchor="ctr"/>
          <a:lstStyle/>
          <a:p>
            <a:pPr marL="0" indent="0">
              <a:lnSpc>
                <a:spcPts val="1500"/>
              </a:lnSpc>
              <a:buNone/>
            </a:pPr>
            <a:r>
              <a:rPr lang="en-US" sz="1050" b="1" kern="0" spc="42" dirty="0">
                <a:solidFill>
                  <a:srgbClr val="166534"/>
                </a:solidFill>
                <a:latin typeface="Inter" pitchFamily="34" charset="0"/>
                <a:ea typeface="Inter" pitchFamily="34" charset="-122"/>
                <a:cs typeface="Inter" pitchFamily="34" charset="-120"/>
              </a:rPr>
              <a:t>MODULO 1</a:t>
            </a:r>
            <a:endParaRPr lang="en-US" sz="1050" dirty="0"/>
          </a:p>
        </p:txBody>
      </p:sp>
      <p:sp>
        <p:nvSpPr>
          <p:cNvPr id="31" name="Text 1"/>
          <p:cNvSpPr/>
          <p:nvPr/>
        </p:nvSpPr>
        <p:spPr>
          <a:xfrm>
            <a:off x="457200" y="647700"/>
            <a:ext cx="22219920" cy="381000"/>
          </a:xfrm>
          <a:prstGeom prst="rect">
            <a:avLst/>
          </a:prstGeom>
          <a:noFill/>
          <a:ln/>
        </p:spPr>
        <p:txBody>
          <a:bodyPr vert="horz" wrap="square" lIns="0" tIns="0" rIns="0" bIns="0" rtlCol="0" anchor="ctr"/>
          <a:lstStyle/>
          <a:p>
            <a:pPr marL="0" indent="0">
              <a:lnSpc>
                <a:spcPts val="3000"/>
              </a:lnSpc>
              <a:buNone/>
            </a:pPr>
            <a:r>
              <a:rPr lang="en-US" sz="2700" b="1" kern="0" spc="-54" dirty="0">
                <a:solidFill>
                  <a:srgbClr val="1E293B"/>
                </a:solidFill>
                <a:latin typeface="Inter" pitchFamily="34" charset="0"/>
                <a:ea typeface="Inter" pitchFamily="34" charset="-122"/>
                <a:cs typeface="Inter" pitchFamily="34" charset="-120"/>
              </a:rPr>
              <a:t>Disparidad Regional en el Acceso a Cuidados Paliativos</a:t>
            </a:r>
            <a:endParaRPr lang="en-US" sz="2700" dirty="0"/>
          </a:p>
        </p:txBody>
      </p:sp>
      <p:sp>
        <p:nvSpPr>
          <p:cNvPr id="32" name="Text 2"/>
          <p:cNvSpPr/>
          <p:nvPr/>
        </p:nvSpPr>
        <p:spPr>
          <a:xfrm>
            <a:off x="609600" y="1301642"/>
            <a:ext cx="10820400" cy="557213"/>
          </a:xfrm>
          <a:prstGeom prst="rect">
            <a:avLst/>
          </a:prstGeom>
          <a:noFill/>
          <a:ln/>
        </p:spPr>
        <p:txBody>
          <a:bodyPr vert="horz" wrap="square" lIns="0" tIns="0" rIns="0" bIns="0" rtlCol="0" anchor="ctr"/>
          <a:lstStyle/>
          <a:p>
            <a:pPr marL="0" indent="0">
              <a:lnSpc>
                <a:spcPts val="2194"/>
              </a:lnSpc>
              <a:buNone/>
            </a:pPr>
            <a:r>
              <a:rPr lang="en-US" sz="1350" i="1" dirty="0">
                <a:solidFill>
                  <a:srgbClr val="334155"/>
                </a:solidFill>
                <a:latin typeface="Georgia" pitchFamily="34" charset="0"/>
                <a:ea typeface="Georgia" pitchFamily="34" charset="-122"/>
                <a:cs typeface="Georgia" pitchFamily="34" charset="-120"/>
              </a:rPr>
              <a:t>"La inequidad territorial constituye uno de los principales desafios en la implementacion de cuidados paliativos en Colombia. Los datos revelan una concentracion de servicios en centros urbanos, dejando amplias regiones con acceso limitado o nulo."</a:t>
            </a:r>
            <a:endParaRPr lang="en-US" sz="1350" dirty="0"/>
          </a:p>
        </p:txBody>
      </p:sp>
      <p:sp>
        <p:nvSpPr>
          <p:cNvPr id="33" name="Text 3"/>
          <p:cNvSpPr/>
          <p:nvPr/>
        </p:nvSpPr>
        <p:spPr>
          <a:xfrm>
            <a:off x="547754" y="1905990"/>
            <a:ext cx="10820400" cy="190500"/>
          </a:xfrm>
          <a:prstGeom prst="rect">
            <a:avLst/>
          </a:prstGeom>
          <a:noFill/>
          <a:ln/>
        </p:spPr>
        <p:txBody>
          <a:bodyPr vert="horz" wrap="square" lIns="0" tIns="0" rIns="0" bIns="0" rtlCol="0" anchor="ctr"/>
          <a:lstStyle/>
          <a:p>
            <a:pPr marL="0" indent="0">
              <a:lnSpc>
                <a:spcPts val="1500"/>
              </a:lnSpc>
              <a:buNone/>
            </a:pPr>
            <a:r>
              <a:rPr lang="en-US" sz="1050" dirty="0">
                <a:solidFill>
                  <a:srgbClr val="64748B"/>
                </a:solidFill>
                <a:latin typeface="Inter" pitchFamily="34" charset="0"/>
                <a:ea typeface="Inter" pitchFamily="34" charset="-122"/>
                <a:cs typeface="Inter" pitchFamily="34" charset="-120"/>
              </a:rPr>
              <a:t>— Analisis critico basado en evidencia territorial</a:t>
            </a:r>
            <a:endParaRPr lang="en-US" sz="1050" dirty="0"/>
          </a:p>
        </p:txBody>
      </p:sp>
      <p:sp>
        <p:nvSpPr>
          <p:cNvPr id="34" name="Text 4"/>
          <p:cNvSpPr/>
          <p:nvPr/>
        </p:nvSpPr>
        <p:spPr>
          <a:xfrm>
            <a:off x="933450" y="2185988"/>
            <a:ext cx="501015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E293B"/>
                </a:solidFill>
                <a:latin typeface="Inter" pitchFamily="34" charset="0"/>
                <a:ea typeface="Inter" pitchFamily="34" charset="-122"/>
                <a:cs typeface="Inter" pitchFamily="34" charset="-120"/>
              </a:rPr>
              <a:t>Indicador Nacional Critico</a:t>
            </a:r>
            <a:endParaRPr lang="en-US" sz="1200" dirty="0"/>
          </a:p>
        </p:txBody>
      </p:sp>
      <p:sp>
        <p:nvSpPr>
          <p:cNvPr id="35" name="Text 5"/>
          <p:cNvSpPr/>
          <p:nvPr/>
        </p:nvSpPr>
        <p:spPr>
          <a:xfrm>
            <a:off x="876300" y="2511151"/>
            <a:ext cx="5010150" cy="219075"/>
          </a:xfrm>
          <a:prstGeom prst="rect">
            <a:avLst/>
          </a:prstGeom>
          <a:noFill/>
          <a:ln/>
        </p:spPr>
        <p:txBody>
          <a:bodyPr vert="horz" wrap="square" lIns="0" tIns="0" rIns="0" bIns="0" rtlCol="0" anchor="ctr"/>
          <a:lstStyle/>
          <a:p>
            <a:pPr marL="0" indent="0">
              <a:lnSpc>
                <a:spcPts val="1500"/>
              </a:lnSpc>
              <a:buNone/>
            </a:pPr>
            <a:r>
              <a:rPr lang="en-US" sz="1050" dirty="0">
                <a:solidFill>
                  <a:srgbClr val="475569"/>
                </a:solidFill>
                <a:latin typeface="Georgia" pitchFamily="34" charset="0"/>
                <a:ea typeface="Georgia" pitchFamily="34" charset="-122"/>
                <a:cs typeface="Georgia" pitchFamily="34" charset="-120"/>
              </a:rPr>
              <a:t>Colombia: </a:t>
            </a:r>
            <a:r>
              <a:rPr lang="en-US" sz="1800" b="1" dirty="0">
                <a:solidFill>
                  <a:srgbClr val="2D6A4F"/>
                </a:solidFill>
                <a:latin typeface="Georgia" pitchFamily="34" charset="0"/>
                <a:ea typeface="Georgia" pitchFamily="34" charset="-122"/>
                <a:cs typeface="Georgia" pitchFamily="34" charset="-120"/>
              </a:rPr>
              <a:t>0.2</a:t>
            </a:r>
            <a:r>
              <a:rPr lang="en-US" sz="1050" dirty="0">
                <a:solidFill>
                  <a:srgbClr val="475569"/>
                </a:solidFill>
                <a:latin typeface="Georgia" pitchFamily="34" charset="0"/>
                <a:ea typeface="Georgia" pitchFamily="34" charset="-122"/>
                <a:cs typeface="Georgia" pitchFamily="34" charset="-120"/>
              </a:rPr>
              <a:t> servicios por cada 100,000 habitantes vs. estandar mundial de </a:t>
            </a:r>
            <a:r>
              <a:rPr lang="en-US" sz="1800" b="1" dirty="0">
                <a:solidFill>
                  <a:srgbClr val="2D6A4F"/>
                </a:solidFill>
                <a:latin typeface="Georgia" pitchFamily="34" charset="0"/>
                <a:ea typeface="Georgia" pitchFamily="34" charset="-122"/>
                <a:cs typeface="Georgia" pitchFamily="34" charset="-120"/>
              </a:rPr>
              <a:t>2.0</a:t>
            </a:r>
            <a:endParaRPr lang="en-US" sz="1050" dirty="0"/>
          </a:p>
        </p:txBody>
      </p:sp>
      <p:sp>
        <p:nvSpPr>
          <p:cNvPr id="36" name="Text 6"/>
          <p:cNvSpPr/>
          <p:nvPr/>
        </p:nvSpPr>
        <p:spPr>
          <a:xfrm>
            <a:off x="533400" y="3128188"/>
            <a:ext cx="2400300" cy="228600"/>
          </a:xfrm>
          <a:prstGeom prst="rect">
            <a:avLst/>
          </a:prstGeom>
          <a:noFill/>
          <a:ln/>
        </p:spPr>
        <p:txBody>
          <a:bodyPr vert="horz" wrap="square" lIns="0" tIns="0" rIns="0" bIns="0" rtlCol="0" anchor="ctr"/>
          <a:lstStyle/>
          <a:p>
            <a:pPr marL="0" indent="0" algn="ctr">
              <a:lnSpc>
                <a:spcPts val="1800"/>
              </a:lnSpc>
              <a:buNone/>
            </a:pPr>
            <a:r>
              <a:rPr lang="en-US" sz="1200" b="1" dirty="0">
                <a:solidFill>
                  <a:srgbClr val="1E293B"/>
                </a:solidFill>
                <a:latin typeface="Inter" pitchFamily="34" charset="0"/>
                <a:ea typeface="Inter" pitchFamily="34" charset="-122"/>
                <a:cs typeface="Inter" pitchFamily="34" charset="-120"/>
              </a:rPr>
              <a:t>Bogota D.C.</a:t>
            </a:r>
            <a:endParaRPr lang="en-US" sz="1200" dirty="0"/>
          </a:p>
        </p:txBody>
      </p:sp>
      <p:sp>
        <p:nvSpPr>
          <p:cNvPr id="37" name="Text 7"/>
          <p:cNvSpPr/>
          <p:nvPr/>
        </p:nvSpPr>
        <p:spPr>
          <a:xfrm>
            <a:off x="430620" y="3452646"/>
            <a:ext cx="2400300" cy="342900"/>
          </a:xfrm>
          <a:prstGeom prst="rect">
            <a:avLst/>
          </a:prstGeom>
          <a:noFill/>
          <a:ln/>
        </p:spPr>
        <p:txBody>
          <a:bodyPr vert="horz" wrap="square" lIns="0" tIns="0" rIns="0" bIns="0" rtlCol="0" anchor="ctr"/>
          <a:lstStyle/>
          <a:p>
            <a:pPr marL="0" indent="0" algn="ctr">
              <a:lnSpc>
                <a:spcPts val="2700"/>
              </a:lnSpc>
              <a:buNone/>
            </a:pPr>
            <a:r>
              <a:rPr lang="en-US" sz="1800" b="1" dirty="0">
                <a:solidFill>
                  <a:srgbClr val="2563EB"/>
                </a:solidFill>
                <a:latin typeface="Inter" pitchFamily="34" charset="0"/>
                <a:ea typeface="Inter" pitchFamily="34" charset="-122"/>
                <a:cs typeface="Inter" pitchFamily="34" charset="-120"/>
              </a:rPr>
              <a:t>1.50</a:t>
            </a:r>
            <a:endParaRPr lang="en-US" sz="1800" dirty="0"/>
          </a:p>
        </p:txBody>
      </p:sp>
      <p:sp>
        <p:nvSpPr>
          <p:cNvPr id="38" name="Text 8"/>
          <p:cNvSpPr/>
          <p:nvPr/>
        </p:nvSpPr>
        <p:spPr>
          <a:xfrm>
            <a:off x="281527" y="3871746"/>
            <a:ext cx="2880360" cy="152400"/>
          </a:xfrm>
          <a:prstGeom prst="rect">
            <a:avLst/>
          </a:prstGeom>
          <a:noFill/>
          <a:ln/>
        </p:spPr>
        <p:txBody>
          <a:bodyPr vert="horz" wrap="square" lIns="0" tIns="0" rIns="0" bIns="0" rtlCol="0" anchor="ctr"/>
          <a:lstStyle/>
          <a:p>
            <a:pPr marL="0" indent="0" algn="ctr">
              <a:lnSpc>
                <a:spcPts val="1200"/>
              </a:lnSpc>
              <a:buNone/>
            </a:pPr>
            <a:r>
              <a:rPr lang="en-US" sz="900" dirty="0">
                <a:solidFill>
                  <a:srgbClr val="475569"/>
                </a:solidFill>
                <a:latin typeface="Inter" pitchFamily="34" charset="0"/>
                <a:ea typeface="Inter" pitchFamily="34" charset="-122"/>
                <a:cs typeface="Inter" pitchFamily="34" charset="-120"/>
              </a:rPr>
              <a:t>servicios/100k hab.</a:t>
            </a:r>
            <a:endParaRPr lang="en-US" sz="900" dirty="0"/>
          </a:p>
        </p:txBody>
      </p:sp>
      <p:sp>
        <p:nvSpPr>
          <p:cNvPr id="39" name="Text 9"/>
          <p:cNvSpPr/>
          <p:nvPr/>
        </p:nvSpPr>
        <p:spPr>
          <a:xfrm>
            <a:off x="1038546" y="4156451"/>
            <a:ext cx="1362751" cy="219075"/>
          </a:xfrm>
          <a:prstGeom prst="rect">
            <a:avLst/>
          </a:prstGeom>
          <a:noFill/>
          <a:ln/>
        </p:spPr>
        <p:txBody>
          <a:bodyPr vert="horz" wrap="square" lIns="0" tIns="0" rIns="0" bIns="0" rtlCol="0" anchor="ctr"/>
          <a:lstStyle/>
          <a:p>
            <a:pPr marL="0" indent="0" algn="ctr">
              <a:lnSpc>
                <a:spcPts val="1200"/>
              </a:lnSpc>
              <a:buNone/>
            </a:pPr>
            <a:r>
              <a:rPr lang="en-US" sz="900" dirty="0">
                <a:solidFill>
                  <a:srgbClr val="166534"/>
                </a:solidFill>
                <a:highlight>
                  <a:srgbClr val="DCFCE7"/>
                </a:highlight>
                <a:latin typeface="Inter" pitchFamily="34" charset="0"/>
                <a:ea typeface="Inter" pitchFamily="34" charset="-122"/>
                <a:cs typeface="Inter" pitchFamily="34" charset="-120"/>
              </a:rPr>
              <a:t>Mejor acceso</a:t>
            </a:r>
            <a:endParaRPr lang="en-US" sz="900" dirty="0"/>
          </a:p>
        </p:txBody>
      </p:sp>
      <p:sp>
        <p:nvSpPr>
          <p:cNvPr id="40" name="Text 10"/>
          <p:cNvSpPr/>
          <p:nvPr/>
        </p:nvSpPr>
        <p:spPr>
          <a:xfrm>
            <a:off x="3314700" y="3130075"/>
            <a:ext cx="2400300" cy="228600"/>
          </a:xfrm>
          <a:prstGeom prst="rect">
            <a:avLst/>
          </a:prstGeom>
          <a:noFill/>
          <a:ln/>
        </p:spPr>
        <p:txBody>
          <a:bodyPr vert="horz" wrap="square" lIns="0" tIns="0" rIns="0" bIns="0" rtlCol="0" anchor="ctr"/>
          <a:lstStyle/>
          <a:p>
            <a:pPr marL="0" indent="0" algn="ctr">
              <a:lnSpc>
                <a:spcPts val="1800"/>
              </a:lnSpc>
              <a:buNone/>
            </a:pPr>
            <a:r>
              <a:rPr lang="en-US" sz="1200" b="1" dirty="0">
                <a:solidFill>
                  <a:srgbClr val="1E293B"/>
                </a:solidFill>
                <a:latin typeface="Inter" pitchFamily="34" charset="0"/>
                <a:ea typeface="Inter" pitchFamily="34" charset="-122"/>
                <a:cs typeface="Inter" pitchFamily="34" charset="-120"/>
              </a:rPr>
              <a:t>Antioquia</a:t>
            </a:r>
            <a:endParaRPr lang="en-US" sz="1200" dirty="0"/>
          </a:p>
        </p:txBody>
      </p:sp>
      <p:sp>
        <p:nvSpPr>
          <p:cNvPr id="41" name="Text 11"/>
          <p:cNvSpPr/>
          <p:nvPr/>
        </p:nvSpPr>
        <p:spPr>
          <a:xfrm>
            <a:off x="3381375" y="3432896"/>
            <a:ext cx="2400300" cy="342900"/>
          </a:xfrm>
          <a:prstGeom prst="rect">
            <a:avLst/>
          </a:prstGeom>
          <a:noFill/>
          <a:ln/>
        </p:spPr>
        <p:txBody>
          <a:bodyPr vert="horz" wrap="square" lIns="0" tIns="0" rIns="0" bIns="0" rtlCol="0" anchor="ctr"/>
          <a:lstStyle/>
          <a:p>
            <a:pPr marL="0" indent="0" algn="ctr">
              <a:lnSpc>
                <a:spcPts val="2700"/>
              </a:lnSpc>
              <a:buNone/>
            </a:pPr>
            <a:r>
              <a:rPr lang="en-US" sz="1800" b="1" dirty="0">
                <a:solidFill>
                  <a:srgbClr val="16A34A"/>
                </a:solidFill>
                <a:latin typeface="Inter" pitchFamily="34" charset="0"/>
                <a:ea typeface="Inter" pitchFamily="34" charset="-122"/>
                <a:cs typeface="Inter" pitchFamily="34" charset="-120"/>
              </a:rPr>
              <a:t>0.8</a:t>
            </a:r>
            <a:endParaRPr lang="en-US" sz="1800" dirty="0"/>
          </a:p>
        </p:txBody>
      </p:sp>
      <p:sp>
        <p:nvSpPr>
          <p:cNvPr id="42" name="Text 12"/>
          <p:cNvSpPr/>
          <p:nvPr/>
        </p:nvSpPr>
        <p:spPr>
          <a:xfrm>
            <a:off x="3183236" y="3817555"/>
            <a:ext cx="2880360" cy="152400"/>
          </a:xfrm>
          <a:prstGeom prst="rect">
            <a:avLst/>
          </a:prstGeom>
          <a:noFill/>
          <a:ln/>
        </p:spPr>
        <p:txBody>
          <a:bodyPr vert="horz" wrap="square" lIns="0" tIns="0" rIns="0" bIns="0" rtlCol="0" anchor="ctr"/>
          <a:lstStyle/>
          <a:p>
            <a:pPr marL="0" indent="0" algn="ctr">
              <a:lnSpc>
                <a:spcPts val="1200"/>
              </a:lnSpc>
              <a:buNone/>
            </a:pPr>
            <a:r>
              <a:rPr lang="en-US" sz="900" dirty="0">
                <a:solidFill>
                  <a:srgbClr val="475569"/>
                </a:solidFill>
                <a:latin typeface="Inter" pitchFamily="34" charset="0"/>
                <a:ea typeface="Inter" pitchFamily="34" charset="-122"/>
                <a:cs typeface="Inter" pitchFamily="34" charset="-120"/>
              </a:rPr>
              <a:t>servicios/100k hab.</a:t>
            </a:r>
            <a:endParaRPr lang="en-US" sz="900" dirty="0"/>
          </a:p>
        </p:txBody>
      </p:sp>
      <p:sp>
        <p:nvSpPr>
          <p:cNvPr id="43" name="Text 13"/>
          <p:cNvSpPr/>
          <p:nvPr/>
        </p:nvSpPr>
        <p:spPr>
          <a:xfrm>
            <a:off x="3829050" y="4070017"/>
            <a:ext cx="1371600" cy="219075"/>
          </a:xfrm>
          <a:prstGeom prst="rect">
            <a:avLst/>
          </a:prstGeom>
          <a:noFill/>
          <a:ln/>
        </p:spPr>
        <p:txBody>
          <a:bodyPr vert="horz" wrap="square" lIns="0" tIns="0" rIns="0" bIns="0" rtlCol="0" anchor="ctr"/>
          <a:lstStyle/>
          <a:p>
            <a:pPr marL="0" indent="0" algn="ctr">
              <a:lnSpc>
                <a:spcPts val="1200"/>
              </a:lnSpc>
              <a:buNone/>
            </a:pPr>
            <a:r>
              <a:rPr lang="en-US" sz="900" dirty="0">
                <a:solidFill>
                  <a:srgbClr val="854D0E"/>
                </a:solidFill>
                <a:highlight>
                  <a:srgbClr val="FEF9C3"/>
                </a:highlight>
                <a:latin typeface="Inter" pitchFamily="34" charset="0"/>
                <a:ea typeface="Inter" pitchFamily="34" charset="-122"/>
                <a:cs typeface="Inter" pitchFamily="34" charset="-120"/>
              </a:rPr>
              <a:t>Acceso medio</a:t>
            </a:r>
            <a:endParaRPr lang="en-US" sz="900" dirty="0"/>
          </a:p>
        </p:txBody>
      </p:sp>
      <p:sp>
        <p:nvSpPr>
          <p:cNvPr id="44" name="Text 14"/>
          <p:cNvSpPr/>
          <p:nvPr/>
        </p:nvSpPr>
        <p:spPr>
          <a:xfrm>
            <a:off x="6058294" y="3099323"/>
            <a:ext cx="2743200" cy="228600"/>
          </a:xfrm>
          <a:prstGeom prst="rect">
            <a:avLst/>
          </a:prstGeom>
          <a:noFill/>
          <a:ln/>
        </p:spPr>
        <p:txBody>
          <a:bodyPr vert="horz" wrap="square" lIns="0" tIns="0" rIns="0" bIns="0" rtlCol="0" anchor="ctr"/>
          <a:lstStyle/>
          <a:p>
            <a:pPr marL="0" indent="0" algn="ctr">
              <a:lnSpc>
                <a:spcPts val="1800"/>
              </a:lnSpc>
              <a:buNone/>
            </a:pPr>
            <a:r>
              <a:rPr lang="en-US" sz="1200" b="1" dirty="0">
                <a:solidFill>
                  <a:srgbClr val="1E293B"/>
                </a:solidFill>
                <a:latin typeface="Inter" pitchFamily="34" charset="0"/>
                <a:ea typeface="Inter" pitchFamily="34" charset="-122"/>
                <a:cs typeface="Inter" pitchFamily="34" charset="-120"/>
              </a:rPr>
              <a:t>Valle del Cauca</a:t>
            </a:r>
            <a:endParaRPr lang="en-US" sz="1200" dirty="0"/>
          </a:p>
        </p:txBody>
      </p:sp>
      <p:sp>
        <p:nvSpPr>
          <p:cNvPr id="45" name="Text 15"/>
          <p:cNvSpPr/>
          <p:nvPr/>
        </p:nvSpPr>
        <p:spPr>
          <a:xfrm>
            <a:off x="6283084" y="3388110"/>
            <a:ext cx="2400300" cy="342900"/>
          </a:xfrm>
          <a:prstGeom prst="rect">
            <a:avLst/>
          </a:prstGeom>
          <a:noFill/>
          <a:ln/>
        </p:spPr>
        <p:txBody>
          <a:bodyPr vert="horz" wrap="square" lIns="0" tIns="0" rIns="0" bIns="0" rtlCol="0" anchor="ctr"/>
          <a:lstStyle/>
          <a:p>
            <a:pPr marL="0" indent="0" algn="ctr">
              <a:lnSpc>
                <a:spcPts val="2700"/>
              </a:lnSpc>
              <a:buNone/>
            </a:pPr>
            <a:r>
              <a:rPr lang="en-US" sz="1800" b="1" dirty="0">
                <a:solidFill>
                  <a:srgbClr val="9333EA"/>
                </a:solidFill>
                <a:latin typeface="Inter" pitchFamily="34" charset="0"/>
                <a:ea typeface="Inter" pitchFamily="34" charset="-122"/>
                <a:cs typeface="Inter" pitchFamily="34" charset="-120"/>
              </a:rPr>
              <a:t>0.6</a:t>
            </a:r>
            <a:endParaRPr lang="en-US" sz="1800" dirty="0"/>
          </a:p>
        </p:txBody>
      </p:sp>
      <p:sp>
        <p:nvSpPr>
          <p:cNvPr id="46" name="Text 16"/>
          <p:cNvSpPr/>
          <p:nvPr/>
        </p:nvSpPr>
        <p:spPr>
          <a:xfrm>
            <a:off x="6073936" y="3742324"/>
            <a:ext cx="2880360" cy="152400"/>
          </a:xfrm>
          <a:prstGeom prst="rect">
            <a:avLst/>
          </a:prstGeom>
          <a:noFill/>
          <a:ln/>
        </p:spPr>
        <p:txBody>
          <a:bodyPr vert="horz" wrap="square" lIns="0" tIns="0" rIns="0" bIns="0" rtlCol="0" anchor="ctr"/>
          <a:lstStyle/>
          <a:p>
            <a:pPr marL="0" indent="0" algn="ctr">
              <a:lnSpc>
                <a:spcPts val="1200"/>
              </a:lnSpc>
              <a:buNone/>
            </a:pPr>
            <a:r>
              <a:rPr lang="en-US" sz="900" dirty="0">
                <a:solidFill>
                  <a:srgbClr val="475569"/>
                </a:solidFill>
                <a:latin typeface="Inter" pitchFamily="34" charset="0"/>
                <a:ea typeface="Inter" pitchFamily="34" charset="-122"/>
                <a:cs typeface="Inter" pitchFamily="34" charset="-120"/>
              </a:rPr>
              <a:t>servicios/100k hab.</a:t>
            </a:r>
            <a:endParaRPr lang="en-US" sz="900" dirty="0"/>
          </a:p>
        </p:txBody>
      </p:sp>
      <p:sp>
        <p:nvSpPr>
          <p:cNvPr id="47" name="Text 17"/>
          <p:cNvSpPr/>
          <p:nvPr/>
        </p:nvSpPr>
        <p:spPr>
          <a:xfrm>
            <a:off x="6815499" y="4048705"/>
            <a:ext cx="1371600" cy="219075"/>
          </a:xfrm>
          <a:prstGeom prst="rect">
            <a:avLst/>
          </a:prstGeom>
          <a:noFill/>
          <a:ln/>
        </p:spPr>
        <p:txBody>
          <a:bodyPr vert="horz" wrap="square" lIns="0" tIns="0" rIns="0" bIns="0" rtlCol="0" anchor="ctr"/>
          <a:lstStyle/>
          <a:p>
            <a:pPr marL="0" indent="0" algn="ctr">
              <a:lnSpc>
                <a:spcPts val="1200"/>
              </a:lnSpc>
              <a:buNone/>
            </a:pPr>
            <a:r>
              <a:rPr lang="en-US" sz="900" dirty="0">
                <a:solidFill>
                  <a:srgbClr val="854D0E"/>
                </a:solidFill>
                <a:highlight>
                  <a:srgbClr val="FEF9C3"/>
                </a:highlight>
                <a:latin typeface="Inter" pitchFamily="34" charset="0"/>
                <a:ea typeface="Inter" pitchFamily="34" charset="-122"/>
                <a:cs typeface="Inter" pitchFamily="34" charset="-120"/>
              </a:rPr>
              <a:t>Acceso medio</a:t>
            </a:r>
            <a:endParaRPr lang="en-US" sz="900" dirty="0"/>
          </a:p>
        </p:txBody>
      </p:sp>
      <p:sp>
        <p:nvSpPr>
          <p:cNvPr id="48" name="Text 18"/>
          <p:cNvSpPr/>
          <p:nvPr/>
        </p:nvSpPr>
        <p:spPr>
          <a:xfrm>
            <a:off x="8782050" y="3048456"/>
            <a:ext cx="2743200" cy="228600"/>
          </a:xfrm>
          <a:prstGeom prst="rect">
            <a:avLst/>
          </a:prstGeom>
          <a:noFill/>
          <a:ln/>
        </p:spPr>
        <p:txBody>
          <a:bodyPr vert="horz" wrap="square" lIns="0" tIns="0" rIns="0" bIns="0" rtlCol="0" anchor="ctr"/>
          <a:lstStyle/>
          <a:p>
            <a:pPr marL="0" indent="0" algn="ctr">
              <a:lnSpc>
                <a:spcPts val="1800"/>
              </a:lnSpc>
              <a:buNone/>
            </a:pPr>
            <a:r>
              <a:rPr lang="en-US" sz="1200" b="1" dirty="0">
                <a:solidFill>
                  <a:srgbClr val="1E293B"/>
                </a:solidFill>
                <a:latin typeface="Inter" pitchFamily="34" charset="0"/>
                <a:ea typeface="Inter" pitchFamily="34" charset="-122"/>
                <a:cs typeface="Inter" pitchFamily="34" charset="-120"/>
              </a:rPr>
              <a:t>Reg. Amazonicas</a:t>
            </a:r>
            <a:endParaRPr lang="en-US" sz="1200" dirty="0"/>
          </a:p>
        </p:txBody>
      </p:sp>
      <p:sp>
        <p:nvSpPr>
          <p:cNvPr id="49" name="Text 19"/>
          <p:cNvSpPr/>
          <p:nvPr/>
        </p:nvSpPr>
        <p:spPr>
          <a:xfrm>
            <a:off x="9109028" y="3327761"/>
            <a:ext cx="2400300" cy="342900"/>
          </a:xfrm>
          <a:prstGeom prst="rect">
            <a:avLst/>
          </a:prstGeom>
          <a:noFill/>
          <a:ln/>
        </p:spPr>
        <p:txBody>
          <a:bodyPr vert="horz" wrap="square" lIns="0" tIns="0" rIns="0" bIns="0" rtlCol="0" anchor="ctr"/>
          <a:lstStyle/>
          <a:p>
            <a:pPr marL="0" indent="0" algn="ctr">
              <a:lnSpc>
                <a:spcPts val="2700"/>
              </a:lnSpc>
              <a:buNone/>
            </a:pPr>
            <a:r>
              <a:rPr lang="en-US" sz="1800" b="1" dirty="0">
                <a:solidFill>
                  <a:srgbClr val="DC2626"/>
                </a:solidFill>
                <a:latin typeface="Inter" pitchFamily="34" charset="0"/>
                <a:ea typeface="Inter" pitchFamily="34" charset="-122"/>
                <a:cs typeface="Inter" pitchFamily="34" charset="-120"/>
              </a:rPr>
              <a:t>0.0</a:t>
            </a:r>
            <a:endParaRPr lang="en-US" sz="1800" dirty="0"/>
          </a:p>
        </p:txBody>
      </p:sp>
      <p:sp>
        <p:nvSpPr>
          <p:cNvPr id="50" name="Text 20"/>
          <p:cNvSpPr/>
          <p:nvPr/>
        </p:nvSpPr>
        <p:spPr>
          <a:xfrm>
            <a:off x="8865870" y="3691183"/>
            <a:ext cx="2880360" cy="152400"/>
          </a:xfrm>
          <a:prstGeom prst="rect">
            <a:avLst/>
          </a:prstGeom>
          <a:noFill/>
          <a:ln/>
        </p:spPr>
        <p:txBody>
          <a:bodyPr vert="horz" wrap="square" lIns="0" tIns="0" rIns="0" bIns="0" rtlCol="0" anchor="ctr"/>
          <a:lstStyle/>
          <a:p>
            <a:pPr marL="0" indent="0" algn="ctr">
              <a:lnSpc>
                <a:spcPts val="1200"/>
              </a:lnSpc>
              <a:buNone/>
            </a:pPr>
            <a:r>
              <a:rPr lang="en-US" sz="900" dirty="0">
                <a:solidFill>
                  <a:srgbClr val="475569"/>
                </a:solidFill>
                <a:latin typeface="Inter" pitchFamily="34" charset="0"/>
                <a:ea typeface="Inter" pitchFamily="34" charset="-122"/>
                <a:cs typeface="Inter" pitchFamily="34" charset="-120"/>
              </a:rPr>
              <a:t>servicios/100k hab.</a:t>
            </a:r>
            <a:endParaRPr lang="en-US" sz="900" dirty="0"/>
          </a:p>
        </p:txBody>
      </p:sp>
      <p:sp>
        <p:nvSpPr>
          <p:cNvPr id="51" name="Text 21"/>
          <p:cNvSpPr/>
          <p:nvPr/>
        </p:nvSpPr>
        <p:spPr>
          <a:xfrm>
            <a:off x="9760811" y="4038635"/>
            <a:ext cx="1090246" cy="219075"/>
          </a:xfrm>
          <a:prstGeom prst="rect">
            <a:avLst/>
          </a:prstGeom>
          <a:noFill/>
          <a:ln/>
        </p:spPr>
        <p:txBody>
          <a:bodyPr vert="horz" wrap="square" lIns="0" tIns="0" rIns="0" bIns="0" rtlCol="0" anchor="ctr"/>
          <a:lstStyle/>
          <a:p>
            <a:pPr marL="0" indent="0" algn="ctr">
              <a:lnSpc>
                <a:spcPts val="1200"/>
              </a:lnSpc>
              <a:buNone/>
            </a:pPr>
            <a:r>
              <a:rPr lang="en-US" sz="900" dirty="0">
                <a:solidFill>
                  <a:srgbClr val="991B1B"/>
                </a:solidFill>
                <a:highlight>
                  <a:srgbClr val="FEE2E2"/>
                </a:highlight>
                <a:latin typeface="Inter" pitchFamily="34" charset="0"/>
                <a:ea typeface="Inter" pitchFamily="34" charset="-122"/>
                <a:cs typeface="Inter" pitchFamily="34" charset="-120"/>
              </a:rPr>
              <a:t>Sin acceso</a:t>
            </a:r>
            <a:endParaRPr lang="en-US" sz="900" dirty="0"/>
          </a:p>
        </p:txBody>
      </p:sp>
      <p:sp>
        <p:nvSpPr>
          <p:cNvPr id="52" name="Text 22"/>
          <p:cNvSpPr/>
          <p:nvPr/>
        </p:nvSpPr>
        <p:spPr>
          <a:xfrm>
            <a:off x="941114" y="5038116"/>
            <a:ext cx="5067300" cy="266700"/>
          </a:xfrm>
          <a:prstGeom prst="rect">
            <a:avLst/>
          </a:prstGeom>
          <a:noFill/>
          <a:ln/>
        </p:spPr>
        <p:txBody>
          <a:bodyPr vert="horz" wrap="square" lIns="0" tIns="0" rIns="0" bIns="0" rtlCol="0" anchor="ctr"/>
          <a:lstStyle/>
          <a:p>
            <a:pPr marL="0" indent="0">
              <a:lnSpc>
                <a:spcPts val="2100"/>
              </a:lnSpc>
              <a:buNone/>
            </a:pPr>
            <a:r>
              <a:rPr lang="en-US" sz="1350" b="1" dirty="0">
                <a:solidFill>
                  <a:srgbClr val="991B1B"/>
                </a:solidFill>
                <a:latin typeface="Inter" pitchFamily="34" charset="0"/>
                <a:ea typeface="Inter" pitchFamily="34" charset="-122"/>
                <a:cs typeface="Inter" pitchFamily="34" charset="-120"/>
              </a:rPr>
              <a:t>Regiones con Acceso Nulo</a:t>
            </a:r>
            <a:endParaRPr lang="en-US" sz="1350" dirty="0"/>
          </a:p>
        </p:txBody>
      </p:sp>
      <p:sp>
        <p:nvSpPr>
          <p:cNvPr id="53" name="Text 23"/>
          <p:cNvSpPr/>
          <p:nvPr/>
        </p:nvSpPr>
        <p:spPr>
          <a:xfrm>
            <a:off x="838200" y="5461108"/>
            <a:ext cx="3840480" cy="190500"/>
          </a:xfrm>
          <a:prstGeom prst="rect">
            <a:avLst/>
          </a:prstGeom>
          <a:noFill/>
          <a:ln/>
        </p:spPr>
        <p:txBody>
          <a:bodyPr vert="horz" wrap="square" lIns="0" tIns="0" rIns="0" bIns="0" rtlCol="0" anchor="ctr"/>
          <a:lstStyle/>
          <a:p>
            <a:pPr marL="0" indent="0" algn="l">
              <a:lnSpc>
                <a:spcPts val="1500"/>
              </a:lnSpc>
              <a:buNone/>
            </a:pPr>
            <a:r>
              <a:rPr lang="en-US" sz="1050" dirty="0">
                <a:solidFill>
                  <a:srgbClr val="334155"/>
                </a:solidFill>
                <a:latin typeface="Georgia" pitchFamily="34" charset="0"/>
                <a:ea typeface="Georgia" pitchFamily="34" charset="-122"/>
                <a:cs typeface="Georgia" pitchFamily="34" charset="-120"/>
              </a:rPr>
              <a:t>Guainia, Vaupes, Vichada</a:t>
            </a:r>
            <a:endParaRPr lang="en-US" sz="1050" dirty="0"/>
          </a:p>
        </p:txBody>
      </p:sp>
      <p:sp>
        <p:nvSpPr>
          <p:cNvPr id="54" name="Text 24"/>
          <p:cNvSpPr/>
          <p:nvPr/>
        </p:nvSpPr>
        <p:spPr>
          <a:xfrm>
            <a:off x="862305" y="5783597"/>
            <a:ext cx="5173980" cy="190500"/>
          </a:xfrm>
          <a:prstGeom prst="rect">
            <a:avLst/>
          </a:prstGeom>
          <a:noFill/>
          <a:ln/>
        </p:spPr>
        <p:txBody>
          <a:bodyPr vert="horz" wrap="square" lIns="0" tIns="0" rIns="0" bIns="0" rtlCol="0" anchor="ctr"/>
          <a:lstStyle/>
          <a:p>
            <a:pPr marL="0" indent="0" algn="l">
              <a:lnSpc>
                <a:spcPts val="1500"/>
              </a:lnSpc>
              <a:buNone/>
            </a:pPr>
            <a:r>
              <a:rPr lang="en-US" sz="1050" dirty="0">
                <a:solidFill>
                  <a:srgbClr val="334155"/>
                </a:solidFill>
                <a:latin typeface="Georgia" pitchFamily="34" charset="0"/>
                <a:ea typeface="Georgia" pitchFamily="34" charset="-122"/>
                <a:cs typeface="Georgia" pitchFamily="34" charset="-120"/>
              </a:rPr>
              <a:t>Amazonas (0.0 servicios/100k)</a:t>
            </a:r>
            <a:endParaRPr lang="en-US" sz="1050" dirty="0"/>
          </a:p>
        </p:txBody>
      </p:sp>
      <p:sp>
        <p:nvSpPr>
          <p:cNvPr id="55" name="Text 25"/>
          <p:cNvSpPr/>
          <p:nvPr/>
        </p:nvSpPr>
        <p:spPr>
          <a:xfrm>
            <a:off x="838200" y="6115050"/>
            <a:ext cx="3840480" cy="190500"/>
          </a:xfrm>
          <a:prstGeom prst="rect">
            <a:avLst/>
          </a:prstGeom>
          <a:noFill/>
          <a:ln/>
        </p:spPr>
        <p:txBody>
          <a:bodyPr vert="horz" wrap="square" lIns="0" tIns="0" rIns="0" bIns="0" rtlCol="0" anchor="ctr"/>
          <a:lstStyle/>
          <a:p>
            <a:pPr marL="0" indent="0" algn="l">
              <a:lnSpc>
                <a:spcPts val="1500"/>
              </a:lnSpc>
              <a:buNone/>
            </a:pPr>
            <a:r>
              <a:rPr lang="en-US" sz="1050" dirty="0">
                <a:solidFill>
                  <a:srgbClr val="334155"/>
                </a:solidFill>
                <a:latin typeface="Georgia" pitchFamily="34" charset="0"/>
                <a:ea typeface="Georgia" pitchFamily="34" charset="-122"/>
                <a:cs typeface="Georgia" pitchFamily="34" charset="-120"/>
              </a:rPr>
              <a:t>Poblacion rural dispersa</a:t>
            </a:r>
            <a:endParaRPr lang="en-US" sz="1050" dirty="0"/>
          </a:p>
        </p:txBody>
      </p:sp>
      <p:sp>
        <p:nvSpPr>
          <p:cNvPr id="56" name="Text 26"/>
          <p:cNvSpPr/>
          <p:nvPr/>
        </p:nvSpPr>
        <p:spPr>
          <a:xfrm>
            <a:off x="720484" y="6402019"/>
            <a:ext cx="4838700" cy="304800"/>
          </a:xfrm>
          <a:prstGeom prst="rect">
            <a:avLst/>
          </a:prstGeom>
          <a:noFill/>
          <a:ln/>
        </p:spPr>
        <p:txBody>
          <a:bodyPr vert="horz" wrap="square" lIns="0" tIns="0" rIns="0" bIns="0" rtlCol="0" anchor="ctr"/>
          <a:lstStyle/>
          <a:p>
            <a:pPr marL="0" indent="0">
              <a:lnSpc>
                <a:spcPts val="1200"/>
              </a:lnSpc>
              <a:buNone/>
            </a:pPr>
            <a:r>
              <a:rPr lang="en-US" sz="900" i="1" dirty="0">
                <a:solidFill>
                  <a:srgbClr val="475569"/>
                </a:solidFill>
                <a:latin typeface="Georgia" pitchFamily="34" charset="0"/>
                <a:ea typeface="Georgia" pitchFamily="34" charset="-122"/>
                <a:cs typeface="Georgia" pitchFamily="34" charset="-120"/>
              </a:rPr>
              <a:t>Estas regiones concentran poblaciones vulnerables con alta necesidad de cuidados paliativos pero sin acceso a servicios especializados.</a:t>
            </a:r>
            <a:endParaRPr lang="en-US" sz="900" dirty="0"/>
          </a:p>
        </p:txBody>
      </p:sp>
      <p:sp>
        <p:nvSpPr>
          <p:cNvPr id="57" name="Text 27"/>
          <p:cNvSpPr/>
          <p:nvPr/>
        </p:nvSpPr>
        <p:spPr>
          <a:xfrm>
            <a:off x="6465614" y="4971565"/>
            <a:ext cx="5067300" cy="266700"/>
          </a:xfrm>
          <a:prstGeom prst="rect">
            <a:avLst/>
          </a:prstGeom>
          <a:noFill/>
          <a:ln/>
        </p:spPr>
        <p:txBody>
          <a:bodyPr vert="horz" wrap="square" lIns="0" tIns="0" rIns="0" bIns="0" rtlCol="0" anchor="ctr"/>
          <a:lstStyle/>
          <a:p>
            <a:pPr marL="0" indent="0">
              <a:lnSpc>
                <a:spcPts val="2100"/>
              </a:lnSpc>
              <a:buNone/>
            </a:pPr>
            <a:r>
              <a:rPr lang="en-US" sz="1350" b="1" dirty="0">
                <a:solidFill>
                  <a:srgbClr val="1E40AF"/>
                </a:solidFill>
                <a:latin typeface="Inter" pitchFamily="34" charset="0"/>
                <a:ea typeface="Inter" pitchFamily="34" charset="-122"/>
                <a:cs typeface="Inter" pitchFamily="34" charset="-120"/>
              </a:rPr>
              <a:t>Contexto Latinoamericano</a:t>
            </a:r>
            <a:endParaRPr lang="en-US" sz="1350" dirty="0"/>
          </a:p>
        </p:txBody>
      </p:sp>
      <p:sp>
        <p:nvSpPr>
          <p:cNvPr id="58" name="Text 28"/>
          <p:cNvSpPr/>
          <p:nvPr/>
        </p:nvSpPr>
        <p:spPr>
          <a:xfrm>
            <a:off x="6436356" y="5375440"/>
            <a:ext cx="3787140" cy="190500"/>
          </a:xfrm>
          <a:prstGeom prst="rect">
            <a:avLst/>
          </a:prstGeom>
          <a:noFill/>
          <a:ln/>
        </p:spPr>
        <p:txBody>
          <a:bodyPr vert="horz" wrap="square" lIns="0" tIns="0" rIns="0" bIns="0" rtlCol="0" anchor="ctr"/>
          <a:lstStyle/>
          <a:p>
            <a:pPr marL="0" indent="0">
              <a:lnSpc>
                <a:spcPts val="1500"/>
              </a:lnSpc>
              <a:buNone/>
            </a:pPr>
            <a:r>
              <a:rPr lang="en-US" sz="1050" dirty="0">
                <a:solidFill>
                  <a:srgbClr val="334155"/>
                </a:solidFill>
                <a:latin typeface="Georgia" pitchFamily="34" charset="0"/>
                <a:ea typeface="Georgia" pitchFamily="34" charset="-122"/>
                <a:cs typeface="Georgia" pitchFamily="34" charset="-120"/>
              </a:rPr>
              <a:t>Colombia (Atlas 2020)</a:t>
            </a:r>
            <a:endParaRPr lang="en-US" sz="1050" dirty="0"/>
          </a:p>
        </p:txBody>
      </p:sp>
      <p:sp>
        <p:nvSpPr>
          <p:cNvPr id="59" name="Text 29"/>
          <p:cNvSpPr/>
          <p:nvPr/>
        </p:nvSpPr>
        <p:spPr>
          <a:xfrm>
            <a:off x="10286924" y="5250651"/>
            <a:ext cx="24384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563EB"/>
                </a:solidFill>
                <a:latin typeface="Inter" pitchFamily="34" charset="0"/>
                <a:ea typeface="Inter" pitchFamily="34" charset="-122"/>
                <a:cs typeface="Inter" pitchFamily="34" charset="-120"/>
              </a:rPr>
              <a:t>63 servicios</a:t>
            </a:r>
            <a:endParaRPr lang="en-US" sz="1200" dirty="0"/>
          </a:p>
        </p:txBody>
      </p:sp>
      <p:sp>
        <p:nvSpPr>
          <p:cNvPr id="60" name="Text 30"/>
          <p:cNvSpPr/>
          <p:nvPr/>
        </p:nvSpPr>
        <p:spPr>
          <a:xfrm>
            <a:off x="6436356" y="5686952"/>
            <a:ext cx="3947160" cy="190500"/>
          </a:xfrm>
          <a:prstGeom prst="rect">
            <a:avLst/>
          </a:prstGeom>
          <a:noFill/>
          <a:ln/>
        </p:spPr>
        <p:txBody>
          <a:bodyPr vert="horz" wrap="square" lIns="0" tIns="0" rIns="0" bIns="0" rtlCol="0" anchor="ctr"/>
          <a:lstStyle/>
          <a:p>
            <a:pPr marL="0" indent="0">
              <a:lnSpc>
                <a:spcPts val="1500"/>
              </a:lnSpc>
              <a:buNone/>
            </a:pPr>
            <a:r>
              <a:rPr lang="en-US" sz="1050" dirty="0">
                <a:solidFill>
                  <a:srgbClr val="334155"/>
                </a:solidFill>
                <a:latin typeface="Georgia" pitchFamily="34" charset="0"/>
                <a:ea typeface="Georgia" pitchFamily="34" charset="-122"/>
                <a:cs typeface="Georgia" pitchFamily="34" charset="-120"/>
              </a:rPr>
              <a:t>Crecimiento desde 2010</a:t>
            </a:r>
            <a:endParaRPr lang="en-US" sz="1050" dirty="0"/>
          </a:p>
        </p:txBody>
      </p:sp>
      <p:sp>
        <p:nvSpPr>
          <p:cNvPr id="61" name="Text 31"/>
          <p:cNvSpPr/>
          <p:nvPr/>
        </p:nvSpPr>
        <p:spPr>
          <a:xfrm>
            <a:off x="10713720" y="5565940"/>
            <a:ext cx="97536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6A34A"/>
                </a:solidFill>
                <a:latin typeface="Inter" pitchFamily="34" charset="0"/>
                <a:ea typeface="Inter" pitchFamily="34" charset="-122"/>
                <a:cs typeface="Inter" pitchFamily="34" charset="-120"/>
              </a:rPr>
              <a:t>+40%</a:t>
            </a:r>
            <a:endParaRPr lang="en-US" sz="1200" dirty="0"/>
          </a:p>
        </p:txBody>
      </p:sp>
      <p:sp>
        <p:nvSpPr>
          <p:cNvPr id="62" name="Text 32"/>
          <p:cNvSpPr/>
          <p:nvPr/>
        </p:nvSpPr>
        <p:spPr>
          <a:xfrm>
            <a:off x="6448058" y="6010766"/>
            <a:ext cx="2720340" cy="190500"/>
          </a:xfrm>
          <a:prstGeom prst="rect">
            <a:avLst/>
          </a:prstGeom>
          <a:noFill/>
          <a:ln/>
        </p:spPr>
        <p:txBody>
          <a:bodyPr vert="horz" wrap="square" lIns="0" tIns="0" rIns="0" bIns="0" rtlCol="0" anchor="ctr"/>
          <a:lstStyle/>
          <a:p>
            <a:pPr marL="0" indent="0">
              <a:lnSpc>
                <a:spcPts val="1500"/>
              </a:lnSpc>
              <a:buNone/>
            </a:pPr>
            <a:r>
              <a:rPr lang="en-US" sz="1050" dirty="0">
                <a:solidFill>
                  <a:srgbClr val="334155"/>
                </a:solidFill>
                <a:latin typeface="Georgia" pitchFamily="34" charset="0"/>
                <a:ea typeface="Georgia" pitchFamily="34" charset="-122"/>
                <a:cs typeface="Georgia" pitchFamily="34" charset="-120"/>
              </a:rPr>
              <a:t>Posicion regional</a:t>
            </a:r>
            <a:endParaRPr lang="en-US" sz="1050" dirty="0"/>
          </a:p>
        </p:txBody>
      </p:sp>
      <p:sp>
        <p:nvSpPr>
          <p:cNvPr id="63" name="Text 33"/>
          <p:cNvSpPr/>
          <p:nvPr/>
        </p:nvSpPr>
        <p:spPr>
          <a:xfrm>
            <a:off x="10425316" y="5949258"/>
            <a:ext cx="18288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9333EA"/>
                </a:solidFill>
                <a:latin typeface="Inter" pitchFamily="34" charset="0"/>
                <a:ea typeface="Inter" pitchFamily="34" charset="-122"/>
                <a:cs typeface="Inter" pitchFamily="34" charset="-120"/>
              </a:rPr>
              <a:t>Media-baja</a:t>
            </a:r>
            <a:endParaRPr lang="en-US" sz="1200" dirty="0"/>
          </a:p>
        </p:txBody>
      </p:sp>
      <p:sp>
        <p:nvSpPr>
          <p:cNvPr id="64" name="Text 34"/>
          <p:cNvSpPr/>
          <p:nvPr/>
        </p:nvSpPr>
        <p:spPr>
          <a:xfrm>
            <a:off x="6477000" y="6424612"/>
            <a:ext cx="4838700" cy="304800"/>
          </a:xfrm>
          <a:prstGeom prst="rect">
            <a:avLst/>
          </a:prstGeom>
          <a:noFill/>
          <a:ln/>
        </p:spPr>
        <p:txBody>
          <a:bodyPr vert="horz" wrap="square" lIns="0" tIns="0" rIns="0" bIns="0" rtlCol="0" anchor="ctr"/>
          <a:lstStyle/>
          <a:p>
            <a:pPr marL="0" indent="0">
              <a:lnSpc>
                <a:spcPts val="1200"/>
              </a:lnSpc>
              <a:buNone/>
            </a:pPr>
            <a:r>
              <a:rPr lang="en-US" sz="900" i="1" dirty="0">
                <a:solidFill>
                  <a:srgbClr val="475569"/>
                </a:solidFill>
                <a:latin typeface="Georgia" pitchFamily="34" charset="0"/>
                <a:ea typeface="Georgia" pitchFamily="34" charset="-122"/>
                <a:cs typeface="Georgia" pitchFamily="34" charset="-120"/>
              </a:rPr>
              <a:t>Segun el Atlas Latinoamericano 2020, Colombia muestra avances normativos pero requiere expansion territorial significativa.</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4" name="Image 12" descr="preencoded.png"/>
          <p:cNvPicPr>
            <a:picLocks noChangeAspect="1"/>
          </p:cNvPicPr>
          <p:nvPr/>
        </p:nvPicPr>
        <p:blipFill>
          <a:blip r:embed="rId4"/>
          <a:stretch>
            <a:fillRect/>
          </a:stretch>
        </p:blipFill>
        <p:spPr>
          <a:xfrm>
            <a:off x="443051" y="4998411"/>
            <a:ext cx="5486400" cy="3238500"/>
          </a:xfrm>
          <a:prstGeom prst="rect">
            <a:avLst/>
          </a:prstGeom>
        </p:spPr>
      </p:pic>
      <p:pic>
        <p:nvPicPr>
          <p:cNvPr id="2" name="Image 0" descr="preencoded.png"/>
          <p:cNvPicPr>
            <a:picLocks noChangeAspect="1"/>
          </p:cNvPicPr>
          <p:nvPr/>
        </p:nvPicPr>
        <p:blipFill>
          <a:blip r:embed="rId3"/>
          <a:stretch>
            <a:fillRect/>
          </a:stretch>
        </p:blipFill>
        <p:spPr>
          <a:xfrm>
            <a:off x="0" y="0"/>
            <a:ext cx="12192000" cy="9129713"/>
          </a:xfrm>
          <a:prstGeom prst="rect">
            <a:avLst/>
          </a:prstGeom>
        </p:spPr>
      </p:pic>
      <p:pic>
        <p:nvPicPr>
          <p:cNvPr id="3" name="Image 1" descr="preencoded.png"/>
          <p:cNvPicPr>
            <a:picLocks noChangeAspect="1"/>
          </p:cNvPicPr>
          <p:nvPr/>
        </p:nvPicPr>
        <p:blipFill>
          <a:blip r:embed="rId5"/>
          <a:stretch>
            <a:fillRect/>
          </a:stretch>
        </p:blipFill>
        <p:spPr>
          <a:xfrm>
            <a:off x="0" y="0"/>
            <a:ext cx="12192000" cy="9129713"/>
          </a:xfrm>
          <a:prstGeom prst="rect">
            <a:avLst/>
          </a:prstGeom>
        </p:spPr>
      </p:pic>
      <p:pic>
        <p:nvPicPr>
          <p:cNvPr id="4" name="Image 2" descr="preencoded.png"/>
          <p:cNvPicPr>
            <a:picLocks noChangeAspect="1"/>
          </p:cNvPicPr>
          <p:nvPr/>
        </p:nvPicPr>
        <p:blipFill>
          <a:blip r:embed="rId6"/>
          <a:stretch>
            <a:fillRect/>
          </a:stretch>
        </p:blipFill>
        <p:spPr>
          <a:xfrm>
            <a:off x="0" y="0"/>
            <a:ext cx="12192000" cy="1333500"/>
          </a:xfrm>
          <a:prstGeom prst="rect">
            <a:avLst/>
          </a:prstGeom>
        </p:spPr>
      </p:pic>
      <p:pic>
        <p:nvPicPr>
          <p:cNvPr id="5" name="Image 3" descr="preencoded.png"/>
          <p:cNvPicPr>
            <a:picLocks noChangeAspect="1"/>
          </p:cNvPicPr>
          <p:nvPr/>
        </p:nvPicPr>
        <p:blipFill>
          <a:blip r:embed="rId7"/>
          <a:stretch>
            <a:fillRect/>
          </a:stretch>
        </p:blipFill>
        <p:spPr>
          <a:xfrm>
            <a:off x="457200" y="304800"/>
            <a:ext cx="967829" cy="266700"/>
          </a:xfrm>
          <a:prstGeom prst="rect">
            <a:avLst/>
          </a:prstGeom>
        </p:spPr>
      </p:pic>
      <p:pic>
        <p:nvPicPr>
          <p:cNvPr id="6" name="Image 4" descr="preencoded.png"/>
          <p:cNvPicPr>
            <a:picLocks noChangeAspect="1"/>
          </p:cNvPicPr>
          <p:nvPr/>
        </p:nvPicPr>
        <p:blipFill>
          <a:blip r:embed="rId8"/>
          <a:stretch>
            <a:fillRect/>
          </a:stretch>
        </p:blipFill>
        <p:spPr>
          <a:xfrm>
            <a:off x="1577429" y="433388"/>
            <a:ext cx="10157371" cy="9525"/>
          </a:xfrm>
          <a:prstGeom prst="rect">
            <a:avLst/>
          </a:prstGeom>
        </p:spPr>
      </p:pic>
      <p:pic>
        <p:nvPicPr>
          <p:cNvPr id="7" name="Image 5" descr="preencoded.png"/>
          <p:cNvPicPr>
            <a:picLocks noChangeAspect="1"/>
          </p:cNvPicPr>
          <p:nvPr/>
        </p:nvPicPr>
        <p:blipFill>
          <a:blip r:embed="rId9"/>
          <a:stretch>
            <a:fillRect/>
          </a:stretch>
        </p:blipFill>
        <p:spPr>
          <a:xfrm>
            <a:off x="457200" y="1638300"/>
            <a:ext cx="11277600" cy="1281113"/>
          </a:xfrm>
          <a:prstGeom prst="rect">
            <a:avLst/>
          </a:prstGeom>
        </p:spPr>
      </p:pic>
      <p:pic>
        <p:nvPicPr>
          <p:cNvPr id="8" name="Image 6" descr="preencoded.png"/>
          <p:cNvPicPr>
            <a:picLocks noChangeAspect="1"/>
          </p:cNvPicPr>
          <p:nvPr/>
        </p:nvPicPr>
        <p:blipFill>
          <a:blip r:embed="rId10"/>
          <a:stretch>
            <a:fillRect/>
          </a:stretch>
        </p:blipFill>
        <p:spPr>
          <a:xfrm>
            <a:off x="463647" y="2871788"/>
            <a:ext cx="3606701" cy="2133600"/>
          </a:xfrm>
          <a:prstGeom prst="rect">
            <a:avLst/>
          </a:prstGeom>
        </p:spPr>
      </p:pic>
      <p:pic>
        <p:nvPicPr>
          <p:cNvPr id="9" name="Image 7" descr="preencoded.png"/>
          <p:cNvPicPr>
            <a:picLocks noChangeAspect="1"/>
          </p:cNvPicPr>
          <p:nvPr/>
        </p:nvPicPr>
        <p:blipFill>
          <a:blip r:embed="rId11"/>
          <a:stretch>
            <a:fillRect/>
          </a:stretch>
        </p:blipFill>
        <p:spPr>
          <a:xfrm>
            <a:off x="685800" y="3529013"/>
            <a:ext cx="285750" cy="342900"/>
          </a:xfrm>
          <a:prstGeom prst="rect">
            <a:avLst/>
          </a:prstGeom>
        </p:spPr>
      </p:pic>
      <p:pic>
        <p:nvPicPr>
          <p:cNvPr id="10" name="Image 8" descr="preencoded.png"/>
          <p:cNvPicPr>
            <a:picLocks noChangeAspect="1"/>
          </p:cNvPicPr>
          <p:nvPr/>
        </p:nvPicPr>
        <p:blipFill>
          <a:blip r:embed="rId12"/>
          <a:stretch>
            <a:fillRect/>
          </a:stretch>
        </p:blipFill>
        <p:spPr>
          <a:xfrm>
            <a:off x="4301478" y="2925315"/>
            <a:ext cx="3606850" cy="2133600"/>
          </a:xfrm>
          <a:prstGeom prst="rect">
            <a:avLst/>
          </a:prstGeom>
        </p:spPr>
      </p:pic>
      <p:pic>
        <p:nvPicPr>
          <p:cNvPr id="11" name="Image 9" descr="preencoded.png"/>
          <p:cNvPicPr>
            <a:picLocks noChangeAspect="1"/>
          </p:cNvPicPr>
          <p:nvPr/>
        </p:nvPicPr>
        <p:blipFill>
          <a:blip r:embed="rId13"/>
          <a:stretch>
            <a:fillRect/>
          </a:stretch>
        </p:blipFill>
        <p:spPr>
          <a:xfrm>
            <a:off x="4521101" y="3529013"/>
            <a:ext cx="361950" cy="342900"/>
          </a:xfrm>
          <a:prstGeom prst="rect">
            <a:avLst/>
          </a:prstGeom>
        </p:spPr>
      </p:pic>
      <p:pic>
        <p:nvPicPr>
          <p:cNvPr id="12" name="Image 10" descr="preencoded.png"/>
          <p:cNvPicPr>
            <a:picLocks noChangeAspect="1"/>
          </p:cNvPicPr>
          <p:nvPr/>
        </p:nvPicPr>
        <p:blipFill>
          <a:blip r:embed="rId14"/>
          <a:stretch>
            <a:fillRect/>
          </a:stretch>
        </p:blipFill>
        <p:spPr>
          <a:xfrm>
            <a:off x="8127950" y="2882199"/>
            <a:ext cx="3606701" cy="2133600"/>
          </a:xfrm>
          <a:prstGeom prst="rect">
            <a:avLst/>
          </a:prstGeom>
        </p:spPr>
      </p:pic>
      <p:pic>
        <p:nvPicPr>
          <p:cNvPr id="13" name="Image 11" descr="preencoded.png"/>
          <p:cNvPicPr>
            <a:picLocks noChangeAspect="1"/>
          </p:cNvPicPr>
          <p:nvPr/>
        </p:nvPicPr>
        <p:blipFill>
          <a:blip r:embed="rId15"/>
          <a:stretch>
            <a:fillRect/>
          </a:stretch>
        </p:blipFill>
        <p:spPr>
          <a:xfrm>
            <a:off x="8356550" y="3529013"/>
            <a:ext cx="285750" cy="342900"/>
          </a:xfrm>
          <a:prstGeom prst="rect">
            <a:avLst/>
          </a:prstGeom>
        </p:spPr>
      </p:pic>
      <p:pic>
        <p:nvPicPr>
          <p:cNvPr id="21" name="Image 19" descr="preencoded.png"/>
          <p:cNvPicPr>
            <a:picLocks noChangeAspect="1"/>
          </p:cNvPicPr>
          <p:nvPr/>
        </p:nvPicPr>
        <p:blipFill>
          <a:blip r:embed="rId16"/>
          <a:stretch>
            <a:fillRect/>
          </a:stretch>
        </p:blipFill>
        <p:spPr>
          <a:xfrm>
            <a:off x="6484471" y="5594555"/>
            <a:ext cx="5029200" cy="457200"/>
          </a:xfrm>
          <a:prstGeom prst="rect">
            <a:avLst/>
          </a:prstGeom>
        </p:spPr>
      </p:pic>
      <p:pic>
        <p:nvPicPr>
          <p:cNvPr id="22" name="Image 20" descr="preencoded.png"/>
          <p:cNvPicPr>
            <a:picLocks noChangeAspect="1"/>
          </p:cNvPicPr>
          <p:nvPr/>
        </p:nvPicPr>
        <p:blipFill>
          <a:blip r:embed="rId16"/>
          <a:stretch>
            <a:fillRect/>
          </a:stretch>
        </p:blipFill>
        <p:spPr>
          <a:xfrm>
            <a:off x="6438602" y="6160461"/>
            <a:ext cx="5029200" cy="457200"/>
          </a:xfrm>
          <a:prstGeom prst="rect">
            <a:avLst/>
          </a:prstGeom>
        </p:spPr>
      </p:pic>
      <p:pic>
        <p:nvPicPr>
          <p:cNvPr id="24" name="Image 22" descr="preencoded.png"/>
          <p:cNvPicPr>
            <a:picLocks noChangeAspect="1"/>
          </p:cNvPicPr>
          <p:nvPr/>
        </p:nvPicPr>
        <p:blipFill>
          <a:blip r:embed="rId17"/>
          <a:stretch>
            <a:fillRect/>
          </a:stretch>
        </p:blipFill>
        <p:spPr>
          <a:xfrm>
            <a:off x="6484471" y="6196435"/>
            <a:ext cx="5029200" cy="533400"/>
          </a:xfrm>
          <a:prstGeom prst="rect">
            <a:avLst/>
          </a:prstGeom>
        </p:spPr>
      </p:pic>
      <p:pic>
        <p:nvPicPr>
          <p:cNvPr id="25" name="Image 23" descr="preencoded.png"/>
          <p:cNvPicPr>
            <a:picLocks noChangeAspect="1"/>
          </p:cNvPicPr>
          <p:nvPr/>
        </p:nvPicPr>
        <p:blipFill>
          <a:blip r:embed="rId18"/>
          <a:stretch>
            <a:fillRect/>
          </a:stretch>
        </p:blipFill>
        <p:spPr>
          <a:xfrm>
            <a:off x="0" y="9053513"/>
            <a:ext cx="4064050" cy="76200"/>
          </a:xfrm>
          <a:prstGeom prst="rect">
            <a:avLst/>
          </a:prstGeom>
        </p:spPr>
      </p:pic>
      <p:pic>
        <p:nvPicPr>
          <p:cNvPr id="26" name="Image 24" descr="preencoded.png"/>
          <p:cNvPicPr>
            <a:picLocks noChangeAspect="1"/>
          </p:cNvPicPr>
          <p:nvPr/>
        </p:nvPicPr>
        <p:blipFill>
          <a:blip r:embed="rId19"/>
          <a:stretch>
            <a:fillRect/>
          </a:stretch>
        </p:blipFill>
        <p:spPr>
          <a:xfrm>
            <a:off x="4064050" y="9053513"/>
            <a:ext cx="4064050" cy="76200"/>
          </a:xfrm>
          <a:prstGeom prst="rect">
            <a:avLst/>
          </a:prstGeom>
        </p:spPr>
      </p:pic>
      <p:pic>
        <p:nvPicPr>
          <p:cNvPr id="27" name="Image 25" descr="preencoded.png"/>
          <p:cNvPicPr>
            <a:picLocks noChangeAspect="1"/>
          </p:cNvPicPr>
          <p:nvPr/>
        </p:nvPicPr>
        <p:blipFill>
          <a:blip r:embed="rId20"/>
          <a:stretch>
            <a:fillRect/>
          </a:stretch>
        </p:blipFill>
        <p:spPr>
          <a:xfrm>
            <a:off x="8128099" y="9053513"/>
            <a:ext cx="4063901" cy="76200"/>
          </a:xfrm>
          <a:prstGeom prst="rect">
            <a:avLst/>
          </a:prstGeom>
        </p:spPr>
      </p:pic>
      <p:sp>
        <p:nvSpPr>
          <p:cNvPr id="28" name="Text 0"/>
          <p:cNvSpPr/>
          <p:nvPr/>
        </p:nvSpPr>
        <p:spPr>
          <a:xfrm>
            <a:off x="571500" y="304800"/>
            <a:ext cx="1059270" cy="266700"/>
          </a:xfrm>
          <a:prstGeom prst="rect">
            <a:avLst/>
          </a:prstGeom>
          <a:noFill/>
          <a:ln/>
        </p:spPr>
        <p:txBody>
          <a:bodyPr vert="horz" wrap="square" lIns="0" tIns="0" rIns="0" bIns="0" rtlCol="0" anchor="ctr"/>
          <a:lstStyle/>
          <a:p>
            <a:pPr marL="0" indent="0">
              <a:lnSpc>
                <a:spcPts val="1500"/>
              </a:lnSpc>
              <a:buNone/>
            </a:pPr>
            <a:r>
              <a:rPr lang="en-US" sz="1050" b="1" kern="0" spc="42" dirty="0">
                <a:solidFill>
                  <a:srgbClr val="166534"/>
                </a:solidFill>
                <a:latin typeface="Inter" pitchFamily="34" charset="0"/>
                <a:ea typeface="Inter" pitchFamily="34" charset="-122"/>
                <a:cs typeface="Inter" pitchFamily="34" charset="-120"/>
              </a:rPr>
              <a:t>MODULO 1</a:t>
            </a:r>
            <a:endParaRPr lang="en-US" sz="1050" dirty="0"/>
          </a:p>
        </p:txBody>
      </p:sp>
      <p:sp>
        <p:nvSpPr>
          <p:cNvPr id="29" name="Text 1"/>
          <p:cNvSpPr/>
          <p:nvPr/>
        </p:nvSpPr>
        <p:spPr>
          <a:xfrm>
            <a:off x="457200" y="647700"/>
            <a:ext cx="22631400" cy="381000"/>
          </a:xfrm>
          <a:prstGeom prst="rect">
            <a:avLst/>
          </a:prstGeom>
          <a:noFill/>
          <a:ln/>
        </p:spPr>
        <p:txBody>
          <a:bodyPr vert="horz" wrap="square" lIns="0" tIns="0" rIns="0" bIns="0" rtlCol="0" anchor="ctr"/>
          <a:lstStyle/>
          <a:p>
            <a:pPr marL="0" indent="0">
              <a:lnSpc>
                <a:spcPts val="3000"/>
              </a:lnSpc>
              <a:buNone/>
            </a:pPr>
            <a:r>
              <a:rPr lang="en-US" sz="2700" b="1" kern="0" spc="-54" dirty="0">
                <a:solidFill>
                  <a:srgbClr val="1E293B"/>
                </a:solidFill>
                <a:latin typeface="Inter" pitchFamily="34" charset="0"/>
                <a:ea typeface="Inter" pitchFamily="34" charset="-122"/>
                <a:cs typeface="Inter" pitchFamily="34" charset="-120"/>
              </a:rPr>
              <a:t>Indicadores del Ministerio de Salud y Proteccion Social</a:t>
            </a:r>
            <a:endParaRPr lang="en-US" sz="2700" dirty="0"/>
          </a:p>
        </p:txBody>
      </p:sp>
      <p:sp>
        <p:nvSpPr>
          <p:cNvPr id="30" name="Text 2"/>
          <p:cNvSpPr/>
          <p:nvPr/>
        </p:nvSpPr>
        <p:spPr>
          <a:xfrm>
            <a:off x="685800" y="1866900"/>
            <a:ext cx="10820400" cy="557213"/>
          </a:xfrm>
          <a:prstGeom prst="rect">
            <a:avLst/>
          </a:prstGeom>
          <a:noFill/>
          <a:ln/>
        </p:spPr>
        <p:txBody>
          <a:bodyPr vert="horz" wrap="square" lIns="0" tIns="0" rIns="0" bIns="0" rtlCol="0" anchor="ctr"/>
          <a:lstStyle/>
          <a:p>
            <a:pPr marL="0" indent="0">
              <a:lnSpc>
                <a:spcPts val="2194"/>
              </a:lnSpc>
              <a:buNone/>
            </a:pPr>
            <a:r>
              <a:rPr lang="en-US" sz="1350" i="1" dirty="0">
                <a:solidFill>
                  <a:srgbClr val="334155"/>
                </a:solidFill>
                <a:latin typeface="Georgia" pitchFamily="34" charset="0"/>
                <a:ea typeface="Georgia" pitchFamily="34" charset="-122"/>
                <a:cs typeface="Georgia" pitchFamily="34" charset="-120"/>
              </a:rPr>
              <a:t>"Los indicadores oficiales del MSPS revelan avances significativos en la estructuracion de servicios, pero evidencian la necesidad de fortalecer la implementacion territorial y la integracion con el modelo de atencion primaria en salud."</a:t>
            </a:r>
            <a:endParaRPr lang="en-US" sz="1350" dirty="0"/>
          </a:p>
        </p:txBody>
      </p:sp>
      <p:sp>
        <p:nvSpPr>
          <p:cNvPr id="31" name="Text 3"/>
          <p:cNvSpPr/>
          <p:nvPr/>
        </p:nvSpPr>
        <p:spPr>
          <a:xfrm>
            <a:off x="685800" y="2500313"/>
            <a:ext cx="10820400" cy="190500"/>
          </a:xfrm>
          <a:prstGeom prst="rect">
            <a:avLst/>
          </a:prstGeom>
          <a:noFill/>
          <a:ln/>
        </p:spPr>
        <p:txBody>
          <a:bodyPr vert="horz" wrap="square" lIns="0" tIns="0" rIns="0" bIns="0" rtlCol="0" anchor="ctr"/>
          <a:lstStyle/>
          <a:p>
            <a:pPr marL="0" indent="0">
              <a:lnSpc>
                <a:spcPts val="1500"/>
              </a:lnSpc>
              <a:buNone/>
            </a:pPr>
            <a:r>
              <a:rPr lang="en-US" sz="1050" dirty="0">
                <a:solidFill>
                  <a:srgbClr val="64748B"/>
                </a:solidFill>
                <a:latin typeface="Inter" pitchFamily="34" charset="0"/>
                <a:ea typeface="Inter" pitchFamily="34" charset="-122"/>
                <a:cs typeface="Inter" pitchFamily="34" charset="-120"/>
              </a:rPr>
              <a:t>— Analisis de politicas publicas en salud</a:t>
            </a:r>
            <a:endParaRPr lang="en-US" sz="1050" dirty="0"/>
          </a:p>
        </p:txBody>
      </p:sp>
      <p:sp>
        <p:nvSpPr>
          <p:cNvPr id="32" name="Text 4"/>
          <p:cNvSpPr/>
          <p:nvPr/>
        </p:nvSpPr>
        <p:spPr>
          <a:xfrm>
            <a:off x="2616101" y="3376613"/>
            <a:ext cx="1219200" cy="457200"/>
          </a:xfrm>
          <a:prstGeom prst="rect">
            <a:avLst/>
          </a:prstGeom>
          <a:noFill/>
          <a:ln/>
        </p:spPr>
        <p:txBody>
          <a:bodyPr vert="horz" wrap="square" lIns="0" tIns="0" rIns="0" bIns="0" rtlCol="0" anchor="ctr"/>
          <a:lstStyle/>
          <a:p>
            <a:pPr marL="0" indent="0" algn="r">
              <a:lnSpc>
                <a:spcPts val="3600"/>
              </a:lnSpc>
              <a:buNone/>
            </a:pPr>
            <a:r>
              <a:rPr lang="en-US" sz="2400" b="1" dirty="0">
                <a:solidFill>
                  <a:srgbClr val="1E40AF"/>
                </a:solidFill>
                <a:latin typeface="Inter" pitchFamily="34" charset="0"/>
                <a:ea typeface="Inter" pitchFamily="34" charset="-122"/>
                <a:cs typeface="Inter" pitchFamily="34" charset="-120"/>
              </a:rPr>
              <a:t>63</a:t>
            </a:r>
            <a:endParaRPr lang="en-US" sz="2400" dirty="0"/>
          </a:p>
        </p:txBody>
      </p:sp>
      <p:sp>
        <p:nvSpPr>
          <p:cNvPr id="33" name="Text 5"/>
          <p:cNvSpPr/>
          <p:nvPr/>
        </p:nvSpPr>
        <p:spPr>
          <a:xfrm>
            <a:off x="848261" y="3833812"/>
            <a:ext cx="2987040" cy="190500"/>
          </a:xfrm>
          <a:prstGeom prst="rect">
            <a:avLst/>
          </a:prstGeom>
          <a:noFill/>
          <a:ln/>
        </p:spPr>
        <p:txBody>
          <a:bodyPr vert="horz" wrap="square" lIns="0" tIns="0" rIns="0" bIns="0" rtlCol="0" anchor="ctr"/>
          <a:lstStyle/>
          <a:p>
            <a:pPr marL="0" indent="0" algn="r">
              <a:lnSpc>
                <a:spcPts val="1500"/>
              </a:lnSpc>
              <a:buNone/>
            </a:pPr>
            <a:r>
              <a:rPr lang="en-US" sz="1050" dirty="0">
                <a:solidFill>
                  <a:srgbClr val="475569"/>
                </a:solidFill>
                <a:latin typeface="Inter" pitchFamily="34" charset="0"/>
                <a:ea typeface="Inter" pitchFamily="34" charset="-122"/>
                <a:cs typeface="Inter" pitchFamily="34" charset="-120"/>
              </a:rPr>
              <a:t>servicios (2014)</a:t>
            </a:r>
            <a:endParaRPr lang="en-US" sz="1050" dirty="0"/>
          </a:p>
        </p:txBody>
      </p:sp>
      <p:sp>
        <p:nvSpPr>
          <p:cNvPr id="34" name="Text 6"/>
          <p:cNvSpPr/>
          <p:nvPr/>
        </p:nvSpPr>
        <p:spPr>
          <a:xfrm>
            <a:off x="685800" y="3975746"/>
            <a:ext cx="438912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E293B"/>
                </a:solidFill>
                <a:latin typeface="Inter" pitchFamily="34" charset="0"/>
                <a:ea typeface="Inter" pitchFamily="34" charset="-122"/>
                <a:cs typeface="Inter" pitchFamily="34" charset="-120"/>
              </a:rPr>
              <a:t>Crecimiento de Servicios</a:t>
            </a:r>
            <a:endParaRPr lang="en-US" sz="1200" dirty="0"/>
          </a:p>
        </p:txBody>
      </p:sp>
      <p:sp>
        <p:nvSpPr>
          <p:cNvPr id="35" name="Text 7"/>
          <p:cNvSpPr/>
          <p:nvPr/>
        </p:nvSpPr>
        <p:spPr>
          <a:xfrm>
            <a:off x="669408" y="4227608"/>
            <a:ext cx="3149501" cy="571500"/>
          </a:xfrm>
          <a:prstGeom prst="rect">
            <a:avLst/>
          </a:prstGeom>
          <a:noFill/>
          <a:ln/>
        </p:spPr>
        <p:txBody>
          <a:bodyPr vert="horz" wrap="square" lIns="0" tIns="0" rIns="0" bIns="0" rtlCol="0" anchor="ctr"/>
          <a:lstStyle/>
          <a:p>
            <a:pPr marL="0" indent="0">
              <a:lnSpc>
                <a:spcPts val="1500"/>
              </a:lnSpc>
              <a:buNone/>
            </a:pPr>
            <a:r>
              <a:rPr lang="en-US" sz="1050" dirty="0">
                <a:solidFill>
                  <a:srgbClr val="475569"/>
                </a:solidFill>
                <a:latin typeface="Georgia" pitchFamily="34" charset="0"/>
                <a:ea typeface="Georgia" pitchFamily="34" charset="-122"/>
                <a:cs typeface="Georgia" pitchFamily="34" charset="-120"/>
              </a:rPr>
              <a:t>Expansion desde la expedicion de la primera reglamentacion en 2010, con crecimiento sostenido post-Ley 1733.</a:t>
            </a:r>
            <a:endParaRPr lang="en-US" sz="1050" dirty="0"/>
          </a:p>
        </p:txBody>
      </p:sp>
      <p:sp>
        <p:nvSpPr>
          <p:cNvPr id="36" name="Text 8"/>
          <p:cNvSpPr/>
          <p:nvPr/>
        </p:nvSpPr>
        <p:spPr>
          <a:xfrm>
            <a:off x="6085790" y="3376613"/>
            <a:ext cx="1584960" cy="457200"/>
          </a:xfrm>
          <a:prstGeom prst="rect">
            <a:avLst/>
          </a:prstGeom>
          <a:noFill/>
          <a:ln/>
        </p:spPr>
        <p:txBody>
          <a:bodyPr vert="horz" wrap="square" lIns="0" tIns="0" rIns="0" bIns="0" rtlCol="0" anchor="ctr"/>
          <a:lstStyle/>
          <a:p>
            <a:pPr marL="0" indent="0" algn="r">
              <a:lnSpc>
                <a:spcPts val="3600"/>
              </a:lnSpc>
              <a:buNone/>
            </a:pPr>
            <a:r>
              <a:rPr lang="en-US" sz="2400" b="1" dirty="0">
                <a:solidFill>
                  <a:srgbClr val="1E40AF"/>
                </a:solidFill>
                <a:latin typeface="Inter" pitchFamily="34" charset="0"/>
                <a:ea typeface="Inter" pitchFamily="34" charset="-122"/>
                <a:cs typeface="Inter" pitchFamily="34" charset="-120"/>
              </a:rPr>
              <a:t>30%</a:t>
            </a:r>
            <a:endParaRPr lang="en-US" sz="2400" dirty="0"/>
          </a:p>
        </p:txBody>
      </p:sp>
      <p:sp>
        <p:nvSpPr>
          <p:cNvPr id="37" name="Text 9"/>
          <p:cNvSpPr/>
          <p:nvPr/>
        </p:nvSpPr>
        <p:spPr>
          <a:xfrm>
            <a:off x="5430470" y="3833812"/>
            <a:ext cx="2240280" cy="190500"/>
          </a:xfrm>
          <a:prstGeom prst="rect">
            <a:avLst/>
          </a:prstGeom>
          <a:noFill/>
          <a:ln/>
        </p:spPr>
        <p:txBody>
          <a:bodyPr vert="horz" wrap="square" lIns="0" tIns="0" rIns="0" bIns="0" rtlCol="0" anchor="ctr"/>
          <a:lstStyle/>
          <a:p>
            <a:pPr marL="0" indent="0" algn="r">
              <a:lnSpc>
                <a:spcPts val="1500"/>
              </a:lnSpc>
              <a:buNone/>
            </a:pPr>
            <a:r>
              <a:rPr lang="en-US" sz="1050" dirty="0">
                <a:solidFill>
                  <a:srgbClr val="475569"/>
                </a:solidFill>
                <a:latin typeface="Inter" pitchFamily="34" charset="0"/>
                <a:ea typeface="Inter" pitchFamily="34" charset="-122"/>
                <a:cs typeface="Inter" pitchFamily="34" charset="-120"/>
              </a:rPr>
              <a:t>cobertura real</a:t>
            </a:r>
            <a:endParaRPr lang="en-US" sz="1050" dirty="0"/>
          </a:p>
        </p:txBody>
      </p:sp>
      <p:sp>
        <p:nvSpPr>
          <p:cNvPr id="38" name="Text 10"/>
          <p:cNvSpPr/>
          <p:nvPr/>
        </p:nvSpPr>
        <p:spPr>
          <a:xfrm>
            <a:off x="4521101" y="4176712"/>
            <a:ext cx="384048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E293B"/>
                </a:solidFill>
                <a:latin typeface="Inter" pitchFamily="34" charset="0"/>
                <a:ea typeface="Inter" pitchFamily="34" charset="-122"/>
                <a:cs typeface="Inter" pitchFamily="34" charset="-120"/>
              </a:rPr>
              <a:t>Cobertura Poblacional</a:t>
            </a:r>
            <a:endParaRPr lang="en-US" sz="1200" dirty="0"/>
          </a:p>
        </p:txBody>
      </p:sp>
      <p:sp>
        <p:nvSpPr>
          <p:cNvPr id="39" name="Text 11"/>
          <p:cNvSpPr/>
          <p:nvPr/>
        </p:nvSpPr>
        <p:spPr>
          <a:xfrm>
            <a:off x="4521101" y="4481513"/>
            <a:ext cx="3149650" cy="571500"/>
          </a:xfrm>
          <a:prstGeom prst="rect">
            <a:avLst/>
          </a:prstGeom>
          <a:noFill/>
          <a:ln/>
        </p:spPr>
        <p:txBody>
          <a:bodyPr vert="horz" wrap="square" lIns="0" tIns="0" rIns="0" bIns="0" rtlCol="0" anchor="ctr"/>
          <a:lstStyle/>
          <a:p>
            <a:pPr marL="0" indent="0">
              <a:lnSpc>
                <a:spcPts val="1500"/>
              </a:lnSpc>
              <a:buNone/>
            </a:pPr>
            <a:r>
              <a:rPr lang="en-US" sz="1050" dirty="0">
                <a:solidFill>
                  <a:srgbClr val="475569"/>
                </a:solidFill>
                <a:latin typeface="Georgia" pitchFamily="34" charset="0"/>
                <a:ea typeface="Georgia" pitchFamily="34" charset="-122"/>
                <a:cs typeface="Georgia" pitchFamily="34" charset="-120"/>
              </a:rPr>
              <a:t>Solo 3 de cada 10 enfermos que requieren cuidados paliativos acceden a servicios integrales especializados.</a:t>
            </a:r>
            <a:endParaRPr lang="en-US" sz="1050" dirty="0"/>
          </a:p>
        </p:txBody>
      </p:sp>
      <p:sp>
        <p:nvSpPr>
          <p:cNvPr id="40" name="Text 12"/>
          <p:cNvSpPr/>
          <p:nvPr/>
        </p:nvSpPr>
        <p:spPr>
          <a:xfrm>
            <a:off x="10286851" y="3376613"/>
            <a:ext cx="1219200" cy="457200"/>
          </a:xfrm>
          <a:prstGeom prst="rect">
            <a:avLst/>
          </a:prstGeom>
          <a:noFill/>
          <a:ln/>
        </p:spPr>
        <p:txBody>
          <a:bodyPr vert="horz" wrap="square" lIns="0" tIns="0" rIns="0" bIns="0" rtlCol="0" anchor="ctr"/>
          <a:lstStyle/>
          <a:p>
            <a:pPr marL="0" indent="0" algn="r">
              <a:lnSpc>
                <a:spcPts val="3600"/>
              </a:lnSpc>
              <a:buNone/>
            </a:pPr>
            <a:r>
              <a:rPr lang="en-US" sz="2400" b="1" dirty="0">
                <a:solidFill>
                  <a:srgbClr val="1E40AF"/>
                </a:solidFill>
                <a:latin typeface="Inter" pitchFamily="34" charset="0"/>
                <a:ea typeface="Inter" pitchFamily="34" charset="-122"/>
                <a:cs typeface="Inter" pitchFamily="34" charset="-120"/>
              </a:rPr>
              <a:t>11</a:t>
            </a:r>
            <a:endParaRPr lang="en-US" sz="2400" dirty="0"/>
          </a:p>
        </p:txBody>
      </p:sp>
      <p:sp>
        <p:nvSpPr>
          <p:cNvPr id="41" name="Text 13"/>
          <p:cNvSpPr/>
          <p:nvPr/>
        </p:nvSpPr>
        <p:spPr>
          <a:xfrm>
            <a:off x="8999071" y="3833812"/>
            <a:ext cx="2506980" cy="190500"/>
          </a:xfrm>
          <a:prstGeom prst="rect">
            <a:avLst/>
          </a:prstGeom>
          <a:noFill/>
          <a:ln/>
        </p:spPr>
        <p:txBody>
          <a:bodyPr vert="horz" wrap="square" lIns="0" tIns="0" rIns="0" bIns="0" rtlCol="0" anchor="ctr"/>
          <a:lstStyle/>
          <a:p>
            <a:pPr marL="0" indent="0" algn="r">
              <a:lnSpc>
                <a:spcPts val="1500"/>
              </a:lnSpc>
              <a:buNone/>
            </a:pPr>
            <a:r>
              <a:rPr lang="en-US" sz="1050" dirty="0">
                <a:solidFill>
                  <a:srgbClr val="475569"/>
                </a:solidFill>
                <a:latin typeface="Inter" pitchFamily="34" charset="0"/>
                <a:ea typeface="Inter" pitchFamily="34" charset="-122"/>
                <a:cs typeface="Inter" pitchFamily="34" charset="-120"/>
              </a:rPr>
              <a:t>anos Ley 1733</a:t>
            </a:r>
            <a:endParaRPr lang="en-US" sz="1050" dirty="0"/>
          </a:p>
        </p:txBody>
      </p:sp>
      <p:sp>
        <p:nvSpPr>
          <p:cNvPr id="42" name="Text 14"/>
          <p:cNvSpPr/>
          <p:nvPr/>
        </p:nvSpPr>
        <p:spPr>
          <a:xfrm>
            <a:off x="8356550" y="4176712"/>
            <a:ext cx="3149501"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E293B"/>
                </a:solidFill>
                <a:latin typeface="Inter" pitchFamily="34" charset="0"/>
                <a:ea typeface="Inter" pitchFamily="34" charset="-122"/>
                <a:cs typeface="Inter" pitchFamily="34" charset="-120"/>
              </a:rPr>
              <a:t>Marco Normativo</a:t>
            </a:r>
            <a:endParaRPr lang="en-US" sz="1200" dirty="0"/>
          </a:p>
        </p:txBody>
      </p:sp>
      <p:sp>
        <p:nvSpPr>
          <p:cNvPr id="43" name="Text 15"/>
          <p:cNvSpPr/>
          <p:nvPr/>
        </p:nvSpPr>
        <p:spPr>
          <a:xfrm>
            <a:off x="8356550" y="4481513"/>
            <a:ext cx="3149501" cy="381000"/>
          </a:xfrm>
          <a:prstGeom prst="rect">
            <a:avLst/>
          </a:prstGeom>
          <a:noFill/>
          <a:ln/>
        </p:spPr>
        <p:txBody>
          <a:bodyPr vert="horz" wrap="square" lIns="0" tIns="0" rIns="0" bIns="0" rtlCol="0" anchor="ctr"/>
          <a:lstStyle/>
          <a:p>
            <a:pPr marL="0" indent="0">
              <a:lnSpc>
                <a:spcPts val="1500"/>
              </a:lnSpc>
              <a:buNone/>
            </a:pPr>
            <a:r>
              <a:rPr lang="en-US" sz="1050" dirty="0">
                <a:solidFill>
                  <a:srgbClr val="475569"/>
                </a:solidFill>
                <a:latin typeface="Georgia" pitchFamily="34" charset="0"/>
                <a:ea typeface="Georgia" pitchFamily="34" charset="-122"/>
                <a:cs typeface="Georgia" pitchFamily="34" charset="-120"/>
              </a:rPr>
              <a:t>Consolidacion del marco legal con la Ley 1733 de 2014 y desarrollos reglamentarios posteriores.</a:t>
            </a:r>
            <a:endParaRPr lang="en-US" sz="1050" dirty="0"/>
          </a:p>
        </p:txBody>
      </p:sp>
      <p:sp>
        <p:nvSpPr>
          <p:cNvPr id="44" name="Text 16"/>
          <p:cNvSpPr/>
          <p:nvPr/>
        </p:nvSpPr>
        <p:spPr>
          <a:xfrm>
            <a:off x="544848" y="5069246"/>
            <a:ext cx="5410200" cy="266700"/>
          </a:xfrm>
          <a:prstGeom prst="rect">
            <a:avLst/>
          </a:prstGeom>
          <a:noFill/>
          <a:ln/>
        </p:spPr>
        <p:txBody>
          <a:bodyPr vert="horz" wrap="square" lIns="0" tIns="0" rIns="0" bIns="0" rtlCol="0" anchor="ctr"/>
          <a:lstStyle/>
          <a:p>
            <a:pPr marL="0" indent="0">
              <a:lnSpc>
                <a:spcPts val="2100"/>
              </a:lnSpc>
              <a:buNone/>
            </a:pPr>
            <a:r>
              <a:rPr lang="en-US" sz="1500" b="1" dirty="0">
                <a:solidFill>
                  <a:srgbClr val="1E40AF"/>
                </a:solidFill>
                <a:latin typeface="Inter" pitchFamily="34" charset="0"/>
                <a:ea typeface="Inter" pitchFamily="34" charset="-122"/>
                <a:cs typeface="Inter" pitchFamily="34" charset="-120"/>
              </a:rPr>
              <a:t>Prioridades MSPS 2024</a:t>
            </a:r>
            <a:endParaRPr lang="en-US" sz="1500" dirty="0"/>
          </a:p>
        </p:txBody>
      </p:sp>
      <p:sp>
        <p:nvSpPr>
          <p:cNvPr id="45" name="Text 17"/>
          <p:cNvSpPr/>
          <p:nvPr/>
        </p:nvSpPr>
        <p:spPr>
          <a:xfrm>
            <a:off x="544848" y="5338736"/>
            <a:ext cx="4800600" cy="190500"/>
          </a:xfrm>
          <a:prstGeom prst="rect">
            <a:avLst/>
          </a:prstGeom>
          <a:noFill/>
          <a:ln/>
        </p:spPr>
        <p:txBody>
          <a:bodyPr vert="horz" wrap="square" lIns="0" tIns="0" rIns="0" bIns="0" rtlCol="0" anchor="ctr"/>
          <a:lstStyle/>
          <a:p>
            <a:pPr marL="0" indent="0" algn="l">
              <a:lnSpc>
                <a:spcPts val="1500"/>
              </a:lnSpc>
              <a:buNone/>
            </a:pPr>
            <a:r>
              <a:rPr lang="en-US" sz="1050" b="1" dirty="0">
                <a:solidFill>
                  <a:srgbClr val="1E293B"/>
                </a:solidFill>
                <a:latin typeface="Georgia" pitchFamily="34" charset="0"/>
                <a:ea typeface="Georgia" pitchFamily="34" charset="-122"/>
                <a:cs typeface="Georgia" pitchFamily="34" charset="-120"/>
              </a:rPr>
              <a:t>Acceso a medicamentos opioides</a:t>
            </a:r>
            <a:endParaRPr lang="en-US" sz="1050" dirty="0"/>
          </a:p>
        </p:txBody>
      </p:sp>
      <p:sp>
        <p:nvSpPr>
          <p:cNvPr id="46" name="Text 18"/>
          <p:cNvSpPr/>
          <p:nvPr/>
        </p:nvSpPr>
        <p:spPr>
          <a:xfrm>
            <a:off x="515309" y="5562244"/>
            <a:ext cx="5623560" cy="152400"/>
          </a:xfrm>
          <a:prstGeom prst="rect">
            <a:avLst/>
          </a:prstGeom>
          <a:noFill/>
          <a:ln/>
        </p:spPr>
        <p:txBody>
          <a:bodyPr vert="horz" wrap="square" lIns="0" tIns="0" rIns="0" bIns="0" rtlCol="0" anchor="ctr"/>
          <a:lstStyle/>
          <a:p>
            <a:pPr marL="0" indent="0" algn="l">
              <a:lnSpc>
                <a:spcPts val="1200"/>
              </a:lnSpc>
              <a:buNone/>
            </a:pPr>
            <a:r>
              <a:rPr lang="en-US" sz="900" dirty="0">
                <a:solidFill>
                  <a:srgbClr val="475569"/>
                </a:solidFill>
                <a:latin typeface="Georgia" pitchFamily="34" charset="0"/>
                <a:ea typeface="Georgia" pitchFamily="34" charset="-122"/>
                <a:cs typeface="Georgia" pitchFamily="34" charset="-120"/>
              </a:rPr>
              <a:t>Garantizar disponibilidad y accesibilidad</a:t>
            </a:r>
            <a:endParaRPr lang="en-US" sz="900" dirty="0"/>
          </a:p>
        </p:txBody>
      </p:sp>
      <p:sp>
        <p:nvSpPr>
          <p:cNvPr id="47" name="Text 19"/>
          <p:cNvSpPr/>
          <p:nvPr/>
        </p:nvSpPr>
        <p:spPr>
          <a:xfrm>
            <a:off x="501551" y="5746515"/>
            <a:ext cx="3680460" cy="190500"/>
          </a:xfrm>
          <a:prstGeom prst="rect">
            <a:avLst/>
          </a:prstGeom>
          <a:noFill/>
          <a:ln/>
        </p:spPr>
        <p:txBody>
          <a:bodyPr vert="horz" wrap="square" lIns="0" tIns="0" rIns="0" bIns="0" rtlCol="0" anchor="ctr"/>
          <a:lstStyle/>
          <a:p>
            <a:pPr marL="0" indent="0" algn="l">
              <a:lnSpc>
                <a:spcPts val="1500"/>
              </a:lnSpc>
              <a:buNone/>
            </a:pPr>
            <a:r>
              <a:rPr lang="en-US" sz="1050" b="1" dirty="0">
                <a:solidFill>
                  <a:srgbClr val="1E293B"/>
                </a:solidFill>
                <a:latin typeface="Georgia" pitchFamily="34" charset="0"/>
                <a:ea typeface="Georgia" pitchFamily="34" charset="-122"/>
                <a:cs typeface="Georgia" pitchFamily="34" charset="-120"/>
              </a:rPr>
              <a:t>Continuidad asistencial</a:t>
            </a:r>
            <a:endParaRPr lang="en-US" sz="1050" dirty="0"/>
          </a:p>
        </p:txBody>
      </p:sp>
      <p:sp>
        <p:nvSpPr>
          <p:cNvPr id="48" name="Text 20"/>
          <p:cNvSpPr/>
          <p:nvPr/>
        </p:nvSpPr>
        <p:spPr>
          <a:xfrm>
            <a:off x="501551" y="5972898"/>
            <a:ext cx="4800600" cy="152400"/>
          </a:xfrm>
          <a:prstGeom prst="rect">
            <a:avLst/>
          </a:prstGeom>
          <a:noFill/>
          <a:ln/>
        </p:spPr>
        <p:txBody>
          <a:bodyPr vert="horz" wrap="square" lIns="0" tIns="0" rIns="0" bIns="0" rtlCol="0" anchor="ctr"/>
          <a:lstStyle/>
          <a:p>
            <a:pPr marL="0" indent="0" algn="l">
              <a:lnSpc>
                <a:spcPts val="1200"/>
              </a:lnSpc>
              <a:buNone/>
            </a:pPr>
            <a:r>
              <a:rPr lang="en-US" sz="900" dirty="0">
                <a:solidFill>
                  <a:srgbClr val="475569"/>
                </a:solidFill>
                <a:latin typeface="Georgia" pitchFamily="34" charset="0"/>
                <a:ea typeface="Georgia" pitchFamily="34" charset="-122"/>
                <a:cs typeface="Georgia" pitchFamily="34" charset="-120"/>
              </a:rPr>
              <a:t>Independiente del lugar de atencion</a:t>
            </a:r>
            <a:endParaRPr lang="en-US" sz="900" dirty="0"/>
          </a:p>
        </p:txBody>
      </p:sp>
      <p:sp>
        <p:nvSpPr>
          <p:cNvPr id="49" name="Text 21"/>
          <p:cNvSpPr/>
          <p:nvPr/>
        </p:nvSpPr>
        <p:spPr>
          <a:xfrm>
            <a:off x="482904" y="6176610"/>
            <a:ext cx="4320540" cy="190500"/>
          </a:xfrm>
          <a:prstGeom prst="rect">
            <a:avLst/>
          </a:prstGeom>
          <a:noFill/>
          <a:ln/>
        </p:spPr>
        <p:txBody>
          <a:bodyPr vert="horz" wrap="square" lIns="0" tIns="0" rIns="0" bIns="0" rtlCol="0" anchor="ctr"/>
          <a:lstStyle/>
          <a:p>
            <a:pPr marL="0" indent="0" algn="l">
              <a:lnSpc>
                <a:spcPts val="1500"/>
              </a:lnSpc>
              <a:buNone/>
            </a:pPr>
            <a:r>
              <a:rPr lang="en-US" sz="1050" b="1" dirty="0">
                <a:solidFill>
                  <a:srgbClr val="1E293B"/>
                </a:solidFill>
                <a:latin typeface="Georgia" pitchFamily="34" charset="0"/>
                <a:ea typeface="Georgia" pitchFamily="34" charset="-122"/>
                <a:cs typeface="Georgia" pitchFamily="34" charset="-120"/>
              </a:rPr>
              <a:t>Fortalecimiento territorial</a:t>
            </a:r>
            <a:endParaRPr lang="en-US" sz="1050" dirty="0"/>
          </a:p>
        </p:txBody>
      </p:sp>
      <p:sp>
        <p:nvSpPr>
          <p:cNvPr id="50" name="Text 22"/>
          <p:cNvSpPr/>
          <p:nvPr/>
        </p:nvSpPr>
        <p:spPr>
          <a:xfrm>
            <a:off x="455850" y="6410311"/>
            <a:ext cx="5486400" cy="152400"/>
          </a:xfrm>
          <a:prstGeom prst="rect">
            <a:avLst/>
          </a:prstGeom>
          <a:noFill/>
          <a:ln/>
        </p:spPr>
        <p:txBody>
          <a:bodyPr vert="horz" wrap="square" lIns="0" tIns="0" rIns="0" bIns="0" rtlCol="0" anchor="ctr"/>
          <a:lstStyle/>
          <a:p>
            <a:pPr marL="0" indent="0" algn="l">
              <a:lnSpc>
                <a:spcPts val="1200"/>
              </a:lnSpc>
              <a:buNone/>
            </a:pPr>
            <a:r>
              <a:rPr lang="en-US" sz="900" dirty="0">
                <a:solidFill>
                  <a:srgbClr val="475569"/>
                </a:solidFill>
                <a:latin typeface="Georgia" pitchFamily="34" charset="0"/>
                <a:ea typeface="Georgia" pitchFamily="34" charset="-122"/>
                <a:cs typeface="Georgia" pitchFamily="34" charset="-120"/>
              </a:rPr>
              <a:t>Expansion a regiones con menor cobertura</a:t>
            </a:r>
            <a:endParaRPr lang="en-US" sz="900" dirty="0"/>
          </a:p>
        </p:txBody>
      </p:sp>
      <p:sp>
        <p:nvSpPr>
          <p:cNvPr id="51" name="Text 23"/>
          <p:cNvSpPr/>
          <p:nvPr/>
        </p:nvSpPr>
        <p:spPr>
          <a:xfrm>
            <a:off x="6790036" y="5039721"/>
            <a:ext cx="5029200" cy="266700"/>
          </a:xfrm>
          <a:prstGeom prst="rect">
            <a:avLst/>
          </a:prstGeom>
          <a:noFill/>
          <a:ln/>
        </p:spPr>
        <p:txBody>
          <a:bodyPr vert="horz" wrap="square" lIns="0" tIns="0" rIns="0" bIns="0" rtlCol="0" anchor="ctr"/>
          <a:lstStyle/>
          <a:p>
            <a:pPr marL="0" indent="0">
              <a:lnSpc>
                <a:spcPts val="2100"/>
              </a:lnSpc>
              <a:buNone/>
            </a:pPr>
            <a:r>
              <a:rPr lang="en-US" sz="1500" b="1" dirty="0">
                <a:solidFill>
                  <a:srgbClr val="166534"/>
                </a:solidFill>
                <a:latin typeface="Inter" pitchFamily="34" charset="0"/>
                <a:ea typeface="Inter" pitchFamily="34" charset="-122"/>
                <a:cs typeface="Inter" pitchFamily="34" charset="-120"/>
              </a:rPr>
              <a:t>Indicadores de Calidad</a:t>
            </a:r>
            <a:endParaRPr lang="en-US" sz="1500" dirty="0"/>
          </a:p>
        </p:txBody>
      </p:sp>
      <p:sp>
        <p:nvSpPr>
          <p:cNvPr id="52" name="Text 24"/>
          <p:cNvSpPr/>
          <p:nvPr/>
        </p:nvSpPr>
        <p:spPr>
          <a:xfrm>
            <a:off x="6550610" y="5355238"/>
            <a:ext cx="3040380" cy="190500"/>
          </a:xfrm>
          <a:prstGeom prst="rect">
            <a:avLst/>
          </a:prstGeom>
          <a:noFill/>
          <a:ln/>
        </p:spPr>
        <p:txBody>
          <a:bodyPr vert="horz" wrap="square" lIns="0" tIns="0" rIns="0" bIns="0" rtlCol="0" anchor="ctr"/>
          <a:lstStyle/>
          <a:p>
            <a:pPr marL="0" indent="0">
              <a:lnSpc>
                <a:spcPts val="1500"/>
              </a:lnSpc>
              <a:buNone/>
            </a:pPr>
            <a:r>
              <a:rPr lang="en-US" sz="1050" dirty="0">
                <a:solidFill>
                  <a:srgbClr val="334155"/>
                </a:solidFill>
                <a:latin typeface="Georgia" pitchFamily="34" charset="0"/>
                <a:ea typeface="Georgia" pitchFamily="34" charset="-122"/>
                <a:cs typeface="Georgia" pitchFamily="34" charset="-120"/>
              </a:rPr>
              <a:t>Control de sintomas</a:t>
            </a:r>
            <a:endParaRPr lang="en-US" sz="1050" dirty="0"/>
          </a:p>
        </p:txBody>
      </p:sp>
      <p:sp>
        <p:nvSpPr>
          <p:cNvPr id="53" name="Text 25"/>
          <p:cNvSpPr/>
          <p:nvPr/>
        </p:nvSpPr>
        <p:spPr>
          <a:xfrm>
            <a:off x="10279082" y="5303933"/>
            <a:ext cx="237744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6A34A"/>
                </a:solidFill>
                <a:latin typeface="Inter" pitchFamily="34" charset="0"/>
                <a:ea typeface="Inter" pitchFamily="34" charset="-122"/>
                <a:cs typeface="Inter" pitchFamily="34" charset="-120"/>
              </a:rPr>
              <a:t>En desarrollo</a:t>
            </a:r>
            <a:endParaRPr lang="en-US" sz="1200" dirty="0"/>
          </a:p>
        </p:txBody>
      </p:sp>
      <p:sp>
        <p:nvSpPr>
          <p:cNvPr id="54" name="Text 26"/>
          <p:cNvSpPr/>
          <p:nvPr/>
        </p:nvSpPr>
        <p:spPr>
          <a:xfrm>
            <a:off x="6538035" y="5593216"/>
            <a:ext cx="3360420" cy="190500"/>
          </a:xfrm>
          <a:prstGeom prst="rect">
            <a:avLst/>
          </a:prstGeom>
          <a:noFill/>
          <a:ln/>
        </p:spPr>
        <p:txBody>
          <a:bodyPr vert="horz" wrap="square" lIns="0" tIns="0" rIns="0" bIns="0" rtlCol="0" anchor="ctr"/>
          <a:lstStyle/>
          <a:p>
            <a:pPr marL="0" indent="0">
              <a:lnSpc>
                <a:spcPts val="1500"/>
              </a:lnSpc>
              <a:buNone/>
            </a:pPr>
            <a:r>
              <a:rPr lang="en-US" sz="1050" dirty="0">
                <a:solidFill>
                  <a:srgbClr val="334155"/>
                </a:solidFill>
                <a:latin typeface="Georgia" pitchFamily="34" charset="0"/>
                <a:ea typeface="Georgia" pitchFamily="34" charset="-122"/>
                <a:cs typeface="Georgia" pitchFamily="34" charset="-120"/>
              </a:rPr>
              <a:t>Satisfaccion familiar</a:t>
            </a:r>
            <a:endParaRPr lang="en-US" sz="1050" dirty="0"/>
          </a:p>
        </p:txBody>
      </p:sp>
      <p:sp>
        <p:nvSpPr>
          <p:cNvPr id="55" name="Text 27"/>
          <p:cNvSpPr/>
          <p:nvPr/>
        </p:nvSpPr>
        <p:spPr>
          <a:xfrm>
            <a:off x="10416391" y="5510635"/>
            <a:ext cx="109728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CA8A04"/>
                </a:solidFill>
                <a:latin typeface="Inter" pitchFamily="34" charset="0"/>
                <a:ea typeface="Inter" pitchFamily="34" charset="-122"/>
                <a:cs typeface="Inter" pitchFamily="34" charset="-120"/>
              </a:rPr>
              <a:t>Piloto</a:t>
            </a:r>
            <a:endParaRPr lang="en-US" sz="1200" dirty="0"/>
          </a:p>
        </p:txBody>
      </p:sp>
      <p:sp>
        <p:nvSpPr>
          <p:cNvPr id="56" name="Text 28"/>
          <p:cNvSpPr/>
          <p:nvPr/>
        </p:nvSpPr>
        <p:spPr>
          <a:xfrm>
            <a:off x="6538035" y="5855636"/>
            <a:ext cx="3040380" cy="190500"/>
          </a:xfrm>
          <a:prstGeom prst="rect">
            <a:avLst/>
          </a:prstGeom>
          <a:noFill/>
          <a:ln/>
        </p:spPr>
        <p:txBody>
          <a:bodyPr vert="horz" wrap="square" lIns="0" tIns="0" rIns="0" bIns="0" rtlCol="0" anchor="ctr"/>
          <a:lstStyle/>
          <a:p>
            <a:pPr marL="0" indent="0">
              <a:lnSpc>
                <a:spcPts val="1500"/>
              </a:lnSpc>
              <a:buNone/>
            </a:pPr>
            <a:r>
              <a:rPr lang="en-US" sz="1050" dirty="0">
                <a:solidFill>
                  <a:srgbClr val="334155"/>
                </a:solidFill>
                <a:latin typeface="Georgia" pitchFamily="34" charset="0"/>
                <a:ea typeface="Georgia" pitchFamily="34" charset="-122"/>
                <a:cs typeface="Georgia" pitchFamily="34" charset="-120"/>
              </a:rPr>
              <a:t>Tiempo de respuesta</a:t>
            </a:r>
            <a:endParaRPr lang="en-US" sz="1050" dirty="0"/>
          </a:p>
        </p:txBody>
      </p:sp>
      <p:sp>
        <p:nvSpPr>
          <p:cNvPr id="57" name="Text 29"/>
          <p:cNvSpPr/>
          <p:nvPr/>
        </p:nvSpPr>
        <p:spPr>
          <a:xfrm>
            <a:off x="10279082" y="5781195"/>
            <a:ext cx="201168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563EB"/>
                </a:solidFill>
                <a:latin typeface="Inter" pitchFamily="34" charset="0"/>
                <a:ea typeface="Inter" pitchFamily="34" charset="-122"/>
                <a:cs typeface="Inter" pitchFamily="34" charset="-120"/>
              </a:rPr>
              <a:t>Monitoreado</a:t>
            </a:r>
            <a:endParaRPr lang="en-US" sz="1200" dirty="0"/>
          </a:p>
        </p:txBody>
      </p:sp>
      <p:sp>
        <p:nvSpPr>
          <p:cNvPr id="58" name="Text 30"/>
          <p:cNvSpPr/>
          <p:nvPr/>
        </p:nvSpPr>
        <p:spPr>
          <a:xfrm>
            <a:off x="6577151" y="6144620"/>
            <a:ext cx="4800600" cy="304800"/>
          </a:xfrm>
          <a:prstGeom prst="rect">
            <a:avLst/>
          </a:prstGeom>
          <a:noFill/>
          <a:ln/>
        </p:spPr>
        <p:txBody>
          <a:bodyPr vert="horz" wrap="square" lIns="0" tIns="0" rIns="0" bIns="0" rtlCol="0" anchor="ctr"/>
          <a:lstStyle/>
          <a:p>
            <a:pPr marL="0" indent="0">
              <a:lnSpc>
                <a:spcPts val="1200"/>
              </a:lnSpc>
              <a:buNone/>
            </a:pPr>
            <a:r>
              <a:rPr lang="en-US" sz="900" i="1" dirty="0">
                <a:solidFill>
                  <a:srgbClr val="475569"/>
                </a:solidFill>
                <a:latin typeface="Georgia" pitchFamily="34" charset="0"/>
                <a:ea typeface="Georgia" pitchFamily="34" charset="-122"/>
                <a:cs typeface="Georgia" pitchFamily="34" charset="-120"/>
              </a:rPr>
              <a:t>Consenso colombiano para monitorear la calidad de cuidados paliativos domiciliarios en implementacion.</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7038975"/>
          </a:xfrm>
          <a:prstGeom prst="rect">
            <a:avLst/>
          </a:prstGeom>
        </p:spPr>
      </p:pic>
      <p:pic>
        <p:nvPicPr>
          <p:cNvPr id="3" name="Image 1" descr="preencoded.png"/>
          <p:cNvPicPr>
            <a:picLocks noChangeAspect="1"/>
          </p:cNvPicPr>
          <p:nvPr/>
        </p:nvPicPr>
        <p:blipFill>
          <a:blip r:embed="rId4"/>
          <a:stretch>
            <a:fillRect/>
          </a:stretch>
        </p:blipFill>
        <p:spPr>
          <a:xfrm>
            <a:off x="0" y="0"/>
            <a:ext cx="12192000" cy="7038975"/>
          </a:xfrm>
          <a:prstGeom prst="rect">
            <a:avLst/>
          </a:prstGeom>
        </p:spPr>
      </p:pic>
      <p:pic>
        <p:nvPicPr>
          <p:cNvPr id="4" name="Image 2" descr="preencoded.png"/>
          <p:cNvPicPr>
            <a:picLocks noChangeAspect="1"/>
          </p:cNvPicPr>
          <p:nvPr/>
        </p:nvPicPr>
        <p:blipFill>
          <a:blip r:embed="rId5"/>
          <a:stretch>
            <a:fillRect/>
          </a:stretch>
        </p:blipFill>
        <p:spPr>
          <a:xfrm>
            <a:off x="0" y="0"/>
            <a:ext cx="12192000" cy="76200"/>
          </a:xfrm>
          <a:prstGeom prst="rect">
            <a:avLst/>
          </a:prstGeom>
        </p:spPr>
      </p:pic>
      <p:pic>
        <p:nvPicPr>
          <p:cNvPr id="5" name="Image 3" descr="preencoded.png"/>
          <p:cNvPicPr>
            <a:picLocks noChangeAspect="1"/>
          </p:cNvPicPr>
          <p:nvPr/>
        </p:nvPicPr>
        <p:blipFill>
          <a:blip r:embed="rId6"/>
          <a:stretch>
            <a:fillRect/>
          </a:stretch>
        </p:blipFill>
        <p:spPr>
          <a:xfrm>
            <a:off x="609600" y="1447800"/>
            <a:ext cx="10972800" cy="1752600"/>
          </a:xfrm>
          <a:prstGeom prst="rect">
            <a:avLst/>
          </a:prstGeom>
        </p:spPr>
      </p:pic>
      <p:pic>
        <p:nvPicPr>
          <p:cNvPr id="6" name="Image 4" descr="preencoded.png"/>
          <p:cNvPicPr>
            <a:picLocks noChangeAspect="1"/>
          </p:cNvPicPr>
          <p:nvPr/>
        </p:nvPicPr>
        <p:blipFill>
          <a:blip r:embed="rId7"/>
          <a:stretch>
            <a:fillRect/>
          </a:stretch>
        </p:blipFill>
        <p:spPr>
          <a:xfrm>
            <a:off x="838200" y="2000250"/>
            <a:ext cx="590550" cy="647700"/>
          </a:xfrm>
          <a:prstGeom prst="rect">
            <a:avLst/>
          </a:prstGeom>
        </p:spPr>
      </p:pic>
      <p:pic>
        <p:nvPicPr>
          <p:cNvPr id="7" name="Image 5" descr="preencoded.png"/>
          <p:cNvPicPr>
            <a:picLocks noChangeAspect="1"/>
          </p:cNvPicPr>
          <p:nvPr/>
        </p:nvPicPr>
        <p:blipFill>
          <a:blip r:embed="rId8"/>
          <a:stretch>
            <a:fillRect/>
          </a:stretch>
        </p:blipFill>
        <p:spPr>
          <a:xfrm>
            <a:off x="990600" y="2152650"/>
            <a:ext cx="285750" cy="342900"/>
          </a:xfrm>
          <a:prstGeom prst="rect">
            <a:avLst/>
          </a:prstGeom>
        </p:spPr>
      </p:pic>
      <p:pic>
        <p:nvPicPr>
          <p:cNvPr id="8" name="Image 6" descr="preencoded.png"/>
          <p:cNvPicPr>
            <a:picLocks noChangeAspect="1"/>
          </p:cNvPicPr>
          <p:nvPr/>
        </p:nvPicPr>
        <p:blipFill>
          <a:blip r:embed="rId9"/>
          <a:stretch>
            <a:fillRect/>
          </a:stretch>
        </p:blipFill>
        <p:spPr>
          <a:xfrm>
            <a:off x="1657350" y="2590800"/>
            <a:ext cx="9696450" cy="381000"/>
          </a:xfrm>
          <a:prstGeom prst="rect">
            <a:avLst/>
          </a:prstGeom>
        </p:spPr>
      </p:pic>
      <p:pic>
        <p:nvPicPr>
          <p:cNvPr id="9" name="Image 7" descr="preencoded.png"/>
          <p:cNvPicPr>
            <a:picLocks noChangeAspect="1"/>
          </p:cNvPicPr>
          <p:nvPr/>
        </p:nvPicPr>
        <p:blipFill>
          <a:blip r:embed="rId10"/>
          <a:stretch>
            <a:fillRect/>
          </a:stretch>
        </p:blipFill>
        <p:spPr>
          <a:xfrm>
            <a:off x="609600" y="3581400"/>
            <a:ext cx="5372100" cy="1195388"/>
          </a:xfrm>
          <a:prstGeom prst="rect">
            <a:avLst/>
          </a:prstGeom>
        </p:spPr>
      </p:pic>
      <p:pic>
        <p:nvPicPr>
          <p:cNvPr id="10" name="Image 8" descr="preencoded.png"/>
          <p:cNvPicPr>
            <a:picLocks noChangeAspect="1"/>
          </p:cNvPicPr>
          <p:nvPr/>
        </p:nvPicPr>
        <p:blipFill>
          <a:blip r:embed="rId11"/>
          <a:stretch>
            <a:fillRect/>
          </a:stretch>
        </p:blipFill>
        <p:spPr>
          <a:xfrm>
            <a:off x="838200" y="3810000"/>
            <a:ext cx="504825" cy="609600"/>
          </a:xfrm>
          <a:prstGeom prst="rect">
            <a:avLst/>
          </a:prstGeom>
        </p:spPr>
      </p:pic>
      <p:pic>
        <p:nvPicPr>
          <p:cNvPr id="11" name="Image 9" descr="preencoded.png"/>
          <p:cNvPicPr>
            <a:picLocks noChangeAspect="1"/>
          </p:cNvPicPr>
          <p:nvPr/>
        </p:nvPicPr>
        <p:blipFill>
          <a:blip r:embed="rId12"/>
          <a:stretch>
            <a:fillRect/>
          </a:stretch>
        </p:blipFill>
        <p:spPr>
          <a:xfrm>
            <a:off x="990600" y="3962400"/>
            <a:ext cx="200025" cy="304800"/>
          </a:xfrm>
          <a:prstGeom prst="rect">
            <a:avLst/>
          </a:prstGeom>
        </p:spPr>
      </p:pic>
      <p:pic>
        <p:nvPicPr>
          <p:cNvPr id="12" name="Image 10" descr="preencoded.png"/>
          <p:cNvPicPr>
            <a:picLocks noChangeAspect="1"/>
          </p:cNvPicPr>
          <p:nvPr/>
        </p:nvPicPr>
        <p:blipFill>
          <a:blip r:embed="rId10"/>
          <a:stretch>
            <a:fillRect/>
          </a:stretch>
        </p:blipFill>
        <p:spPr>
          <a:xfrm>
            <a:off x="6210300" y="3581400"/>
            <a:ext cx="5372100" cy="1195388"/>
          </a:xfrm>
          <a:prstGeom prst="rect">
            <a:avLst/>
          </a:prstGeom>
        </p:spPr>
      </p:pic>
      <p:pic>
        <p:nvPicPr>
          <p:cNvPr id="13" name="Image 11" descr="preencoded.png"/>
          <p:cNvPicPr>
            <a:picLocks noChangeAspect="1"/>
          </p:cNvPicPr>
          <p:nvPr/>
        </p:nvPicPr>
        <p:blipFill>
          <a:blip r:embed="rId13"/>
          <a:stretch>
            <a:fillRect/>
          </a:stretch>
        </p:blipFill>
        <p:spPr>
          <a:xfrm>
            <a:off x="6438900" y="3810000"/>
            <a:ext cx="533400" cy="609600"/>
          </a:xfrm>
          <a:prstGeom prst="rect">
            <a:avLst/>
          </a:prstGeom>
        </p:spPr>
      </p:pic>
      <p:pic>
        <p:nvPicPr>
          <p:cNvPr id="14" name="Image 12" descr="preencoded.png"/>
          <p:cNvPicPr>
            <a:picLocks noChangeAspect="1"/>
          </p:cNvPicPr>
          <p:nvPr/>
        </p:nvPicPr>
        <p:blipFill>
          <a:blip r:embed="rId14"/>
          <a:stretch>
            <a:fillRect/>
          </a:stretch>
        </p:blipFill>
        <p:spPr>
          <a:xfrm>
            <a:off x="6591300" y="3962400"/>
            <a:ext cx="228600" cy="304800"/>
          </a:xfrm>
          <a:prstGeom prst="rect">
            <a:avLst/>
          </a:prstGeom>
        </p:spPr>
      </p:pic>
      <p:pic>
        <p:nvPicPr>
          <p:cNvPr id="15" name="Image 13" descr="preencoded.png"/>
          <p:cNvPicPr>
            <a:picLocks noChangeAspect="1"/>
          </p:cNvPicPr>
          <p:nvPr/>
        </p:nvPicPr>
        <p:blipFill>
          <a:blip r:embed="rId15"/>
          <a:stretch>
            <a:fillRect/>
          </a:stretch>
        </p:blipFill>
        <p:spPr>
          <a:xfrm>
            <a:off x="609600" y="5005388"/>
            <a:ext cx="5372100" cy="1195388"/>
          </a:xfrm>
          <a:prstGeom prst="rect">
            <a:avLst/>
          </a:prstGeom>
        </p:spPr>
      </p:pic>
      <p:pic>
        <p:nvPicPr>
          <p:cNvPr id="16" name="Image 14" descr="preencoded.png"/>
          <p:cNvPicPr>
            <a:picLocks noChangeAspect="1"/>
          </p:cNvPicPr>
          <p:nvPr/>
        </p:nvPicPr>
        <p:blipFill>
          <a:blip r:embed="rId16"/>
          <a:stretch>
            <a:fillRect/>
          </a:stretch>
        </p:blipFill>
        <p:spPr>
          <a:xfrm>
            <a:off x="838200" y="5233988"/>
            <a:ext cx="590550" cy="609600"/>
          </a:xfrm>
          <a:prstGeom prst="rect">
            <a:avLst/>
          </a:prstGeom>
        </p:spPr>
      </p:pic>
      <p:pic>
        <p:nvPicPr>
          <p:cNvPr id="17" name="Image 15" descr="preencoded.png"/>
          <p:cNvPicPr>
            <a:picLocks noChangeAspect="1"/>
          </p:cNvPicPr>
          <p:nvPr/>
        </p:nvPicPr>
        <p:blipFill>
          <a:blip r:embed="rId17"/>
          <a:stretch>
            <a:fillRect/>
          </a:stretch>
        </p:blipFill>
        <p:spPr>
          <a:xfrm>
            <a:off x="990600" y="5386388"/>
            <a:ext cx="285750" cy="304800"/>
          </a:xfrm>
          <a:prstGeom prst="rect">
            <a:avLst/>
          </a:prstGeom>
        </p:spPr>
      </p:pic>
      <p:pic>
        <p:nvPicPr>
          <p:cNvPr id="18" name="Image 16" descr="preencoded.png"/>
          <p:cNvPicPr>
            <a:picLocks noChangeAspect="1"/>
          </p:cNvPicPr>
          <p:nvPr/>
        </p:nvPicPr>
        <p:blipFill>
          <a:blip r:embed="rId15"/>
          <a:stretch>
            <a:fillRect/>
          </a:stretch>
        </p:blipFill>
        <p:spPr>
          <a:xfrm>
            <a:off x="6210300" y="5005388"/>
            <a:ext cx="5372100" cy="1195388"/>
          </a:xfrm>
          <a:prstGeom prst="rect">
            <a:avLst/>
          </a:prstGeom>
        </p:spPr>
      </p:pic>
      <p:pic>
        <p:nvPicPr>
          <p:cNvPr id="19" name="Image 17" descr="preencoded.png"/>
          <p:cNvPicPr>
            <a:picLocks noChangeAspect="1"/>
          </p:cNvPicPr>
          <p:nvPr/>
        </p:nvPicPr>
        <p:blipFill>
          <a:blip r:embed="rId18"/>
          <a:stretch>
            <a:fillRect/>
          </a:stretch>
        </p:blipFill>
        <p:spPr>
          <a:xfrm>
            <a:off x="6438900" y="5233988"/>
            <a:ext cx="590550" cy="609600"/>
          </a:xfrm>
          <a:prstGeom prst="rect">
            <a:avLst/>
          </a:prstGeom>
        </p:spPr>
      </p:pic>
      <p:pic>
        <p:nvPicPr>
          <p:cNvPr id="20" name="Image 18" descr="preencoded.png"/>
          <p:cNvPicPr>
            <a:picLocks noChangeAspect="1"/>
          </p:cNvPicPr>
          <p:nvPr/>
        </p:nvPicPr>
        <p:blipFill>
          <a:blip r:embed="rId19"/>
          <a:stretch>
            <a:fillRect/>
          </a:stretch>
        </p:blipFill>
        <p:spPr>
          <a:xfrm>
            <a:off x="6591300" y="5386388"/>
            <a:ext cx="285750" cy="304800"/>
          </a:xfrm>
          <a:prstGeom prst="rect">
            <a:avLst/>
          </a:prstGeom>
        </p:spPr>
      </p:pic>
      <p:pic>
        <p:nvPicPr>
          <p:cNvPr id="21" name="Image 19" descr="preencoded.png"/>
          <p:cNvPicPr>
            <a:picLocks noChangeAspect="1"/>
          </p:cNvPicPr>
          <p:nvPr/>
        </p:nvPicPr>
        <p:blipFill>
          <a:blip r:embed="rId20"/>
          <a:stretch>
            <a:fillRect/>
          </a:stretch>
        </p:blipFill>
        <p:spPr>
          <a:xfrm>
            <a:off x="0" y="6400800"/>
            <a:ext cx="12192000" cy="638175"/>
          </a:xfrm>
          <a:prstGeom prst="rect">
            <a:avLst/>
          </a:prstGeom>
        </p:spPr>
      </p:pic>
      <p:pic>
        <p:nvPicPr>
          <p:cNvPr id="22" name="Image 20" descr="preencoded.png"/>
          <p:cNvPicPr>
            <a:picLocks noChangeAspect="1"/>
          </p:cNvPicPr>
          <p:nvPr/>
        </p:nvPicPr>
        <p:blipFill>
          <a:blip r:embed="rId21"/>
          <a:stretch>
            <a:fillRect/>
          </a:stretch>
        </p:blipFill>
        <p:spPr>
          <a:xfrm>
            <a:off x="609600" y="6629400"/>
            <a:ext cx="857250" cy="180975"/>
          </a:xfrm>
          <a:prstGeom prst="rect">
            <a:avLst/>
          </a:prstGeom>
        </p:spPr>
      </p:pic>
      <p:pic>
        <p:nvPicPr>
          <p:cNvPr id="23" name="Image 21" descr="preencoded.png"/>
          <p:cNvPicPr>
            <a:picLocks noChangeAspect="1"/>
          </p:cNvPicPr>
          <p:nvPr/>
        </p:nvPicPr>
        <p:blipFill>
          <a:blip r:embed="rId22"/>
          <a:stretch>
            <a:fillRect/>
          </a:stretch>
        </p:blipFill>
        <p:spPr>
          <a:xfrm>
            <a:off x="10877550" y="6691313"/>
            <a:ext cx="57150" cy="57150"/>
          </a:xfrm>
          <a:prstGeom prst="rect">
            <a:avLst/>
          </a:prstGeom>
        </p:spPr>
      </p:pic>
      <p:pic>
        <p:nvPicPr>
          <p:cNvPr id="24" name="Image 22" descr="preencoded.png"/>
          <p:cNvPicPr>
            <a:picLocks noChangeAspect="1"/>
          </p:cNvPicPr>
          <p:nvPr/>
        </p:nvPicPr>
        <p:blipFill>
          <a:blip r:embed="rId23"/>
          <a:stretch>
            <a:fillRect/>
          </a:stretch>
        </p:blipFill>
        <p:spPr>
          <a:xfrm>
            <a:off x="11010900" y="6691313"/>
            <a:ext cx="57150" cy="57150"/>
          </a:xfrm>
          <a:prstGeom prst="rect">
            <a:avLst/>
          </a:prstGeom>
        </p:spPr>
      </p:pic>
      <p:pic>
        <p:nvPicPr>
          <p:cNvPr id="25" name="Image 23" descr="preencoded.png"/>
          <p:cNvPicPr>
            <a:picLocks noChangeAspect="1"/>
          </p:cNvPicPr>
          <p:nvPr/>
        </p:nvPicPr>
        <p:blipFill>
          <a:blip r:embed="rId24"/>
          <a:stretch>
            <a:fillRect/>
          </a:stretch>
        </p:blipFill>
        <p:spPr>
          <a:xfrm>
            <a:off x="11144250" y="6691313"/>
            <a:ext cx="304800" cy="57150"/>
          </a:xfrm>
          <a:prstGeom prst="rect">
            <a:avLst/>
          </a:prstGeom>
        </p:spPr>
      </p:pic>
      <p:pic>
        <p:nvPicPr>
          <p:cNvPr id="26" name="Image 24" descr="preencoded.png"/>
          <p:cNvPicPr>
            <a:picLocks noChangeAspect="1"/>
          </p:cNvPicPr>
          <p:nvPr/>
        </p:nvPicPr>
        <p:blipFill>
          <a:blip r:embed="rId22"/>
          <a:stretch>
            <a:fillRect/>
          </a:stretch>
        </p:blipFill>
        <p:spPr>
          <a:xfrm>
            <a:off x="11525250" y="6691313"/>
            <a:ext cx="57150" cy="57150"/>
          </a:xfrm>
          <a:prstGeom prst="rect">
            <a:avLst/>
          </a:prstGeom>
        </p:spPr>
      </p:pic>
      <p:sp>
        <p:nvSpPr>
          <p:cNvPr id="27" name="Text 0"/>
          <p:cNvSpPr/>
          <p:nvPr/>
        </p:nvSpPr>
        <p:spPr>
          <a:xfrm>
            <a:off x="609600" y="457200"/>
            <a:ext cx="10972800" cy="190500"/>
          </a:xfrm>
          <a:prstGeom prst="rect">
            <a:avLst/>
          </a:prstGeom>
          <a:noFill/>
          <a:ln/>
        </p:spPr>
        <p:txBody>
          <a:bodyPr vert="horz" wrap="square" lIns="0" tIns="0" rIns="0" bIns="0" rtlCol="0" anchor="ctr"/>
          <a:lstStyle/>
          <a:p>
            <a:pPr marL="0" indent="0">
              <a:lnSpc>
                <a:spcPts val="1500"/>
              </a:lnSpc>
              <a:buNone/>
            </a:pPr>
            <a:r>
              <a:rPr lang="en-US" sz="1050" b="1" kern="0" spc="84" dirty="0">
                <a:solidFill>
                  <a:srgbClr val="059669"/>
                </a:solidFill>
                <a:latin typeface="Inter" pitchFamily="34" charset="0"/>
                <a:ea typeface="Inter" pitchFamily="34" charset="-122"/>
                <a:cs typeface="Inter" pitchFamily="34" charset="-120"/>
              </a:rPr>
              <a:t>PRINCIPIOS FUNDAMENTALES</a:t>
            </a:r>
            <a:endParaRPr lang="en-US" sz="1050" dirty="0"/>
          </a:p>
        </p:txBody>
      </p:sp>
      <p:sp>
        <p:nvSpPr>
          <p:cNvPr id="28" name="Text 1"/>
          <p:cNvSpPr/>
          <p:nvPr/>
        </p:nvSpPr>
        <p:spPr>
          <a:xfrm>
            <a:off x="609600" y="685800"/>
            <a:ext cx="10972800" cy="457200"/>
          </a:xfrm>
          <a:prstGeom prst="rect">
            <a:avLst/>
          </a:prstGeom>
          <a:noFill/>
          <a:ln/>
        </p:spPr>
        <p:txBody>
          <a:bodyPr vert="horz" wrap="square" lIns="0" tIns="0" rIns="0" bIns="0" rtlCol="0" anchor="ctr"/>
          <a:lstStyle/>
          <a:p>
            <a:pPr marL="0" indent="0">
              <a:lnSpc>
                <a:spcPts val="3600"/>
              </a:lnSpc>
              <a:buNone/>
            </a:pPr>
            <a:r>
              <a:rPr lang="en-US" sz="3600" b="1" kern="0" spc="-72" dirty="0">
                <a:solidFill>
                  <a:srgbClr val="1E293B"/>
                </a:solidFill>
                <a:latin typeface="Inter" pitchFamily="34" charset="0"/>
                <a:ea typeface="Inter" pitchFamily="34" charset="-122"/>
                <a:cs typeface="Inter" pitchFamily="34" charset="-120"/>
              </a:rPr>
              <a:t>El Enfoque </a:t>
            </a:r>
            <a:r>
              <a:rPr lang="en-US" sz="3600" b="1" kern="0" spc="-72" dirty="0">
                <a:solidFill>
                  <a:srgbClr val="059669"/>
                </a:solidFill>
                <a:latin typeface="Inter" pitchFamily="34" charset="0"/>
                <a:ea typeface="Inter" pitchFamily="34" charset="-122"/>
                <a:cs typeface="Inter" pitchFamily="34" charset="-120"/>
              </a:rPr>
              <a:t>Holístico</a:t>
            </a:r>
            <a:endParaRPr lang="en-US" sz="3600" dirty="0"/>
          </a:p>
        </p:txBody>
      </p:sp>
      <p:sp>
        <p:nvSpPr>
          <p:cNvPr id="29" name="Text 2"/>
          <p:cNvSpPr/>
          <p:nvPr/>
        </p:nvSpPr>
        <p:spPr>
          <a:xfrm>
            <a:off x="1657350" y="1676400"/>
            <a:ext cx="9696450" cy="266700"/>
          </a:xfrm>
          <a:prstGeom prst="rect">
            <a:avLst/>
          </a:prstGeom>
          <a:noFill/>
          <a:ln/>
        </p:spPr>
        <p:txBody>
          <a:bodyPr vert="horz" wrap="square" lIns="0" tIns="0" rIns="0" bIns="0" rtlCol="0" anchor="ctr"/>
          <a:lstStyle/>
          <a:p>
            <a:pPr marL="0" indent="0">
              <a:lnSpc>
                <a:spcPts val="2100"/>
              </a:lnSpc>
              <a:buNone/>
            </a:pPr>
            <a:r>
              <a:rPr lang="en-US" sz="1500" b="1" dirty="0">
                <a:solidFill>
                  <a:srgbClr val="334155"/>
                </a:solidFill>
                <a:latin typeface="Inter" pitchFamily="34" charset="0"/>
                <a:ea typeface="Inter" pitchFamily="34" charset="-122"/>
                <a:cs typeface="Inter" pitchFamily="34" charset="-120"/>
              </a:rPr>
              <a:t>El Modelo del "Dolor Total"</a:t>
            </a:r>
            <a:endParaRPr lang="en-US" sz="1500" dirty="0"/>
          </a:p>
        </p:txBody>
      </p:sp>
      <p:sp>
        <p:nvSpPr>
          <p:cNvPr id="30" name="Text 3"/>
          <p:cNvSpPr/>
          <p:nvPr/>
        </p:nvSpPr>
        <p:spPr>
          <a:xfrm>
            <a:off x="1657350" y="1943100"/>
            <a:ext cx="9696450" cy="533400"/>
          </a:xfrm>
          <a:prstGeom prst="rect">
            <a:avLst/>
          </a:prstGeom>
          <a:noFill/>
          <a:ln/>
        </p:spPr>
        <p:txBody>
          <a:bodyPr vert="horz" wrap="square" lIns="0" tIns="0" rIns="0" bIns="0" rtlCol="0" anchor="ctr"/>
          <a:lstStyle/>
          <a:p>
            <a:pPr marL="0" indent="0">
              <a:lnSpc>
                <a:spcPts val="2100"/>
              </a:lnSpc>
              <a:buNone/>
            </a:pPr>
            <a:r>
              <a:rPr lang="en-US" sz="1350" i="1" dirty="0">
                <a:solidFill>
                  <a:srgbClr val="475569"/>
                </a:solidFill>
                <a:latin typeface="Lora" pitchFamily="34" charset="0"/>
                <a:ea typeface="Lora" pitchFamily="34" charset="-122"/>
                <a:cs typeface="Lora" pitchFamily="34" charset="-120"/>
              </a:rPr>
              <a:t>"El concepto de dolor total, acuñado por Cicely Saunders (1964), reconoce que el sufrimiento no es solo un síntoma físico, sino una experiencia multidimensional que abarca aspectos físicos, emocionales, sociales y espirituales" (Saunders, 1988).</a:t>
            </a:r>
            <a:endParaRPr lang="en-US" sz="1350" dirty="0"/>
          </a:p>
        </p:txBody>
      </p:sp>
      <p:sp>
        <p:nvSpPr>
          <p:cNvPr id="31" name="Text 4"/>
          <p:cNvSpPr/>
          <p:nvPr/>
        </p:nvSpPr>
        <p:spPr>
          <a:xfrm>
            <a:off x="1771650" y="2705100"/>
            <a:ext cx="16596360" cy="152400"/>
          </a:xfrm>
          <a:prstGeom prst="rect">
            <a:avLst/>
          </a:prstGeom>
          <a:noFill/>
          <a:ln/>
        </p:spPr>
        <p:txBody>
          <a:bodyPr vert="horz" wrap="square" lIns="0" tIns="0" rIns="0" bIns="0" rtlCol="0" anchor="ctr"/>
          <a:lstStyle/>
          <a:p>
            <a:pPr marL="0" indent="0">
              <a:lnSpc>
                <a:spcPts val="1200"/>
              </a:lnSpc>
              <a:buNone/>
            </a:pPr>
            <a:r>
              <a:rPr lang="en-US" sz="900" b="1" dirty="0">
                <a:solidFill>
                  <a:srgbClr val="475569"/>
                </a:solidFill>
                <a:latin typeface="Inter" pitchFamily="34" charset="0"/>
                <a:ea typeface="Inter" pitchFamily="34" charset="-122"/>
                <a:cs typeface="Inter" pitchFamily="34" charset="-120"/>
              </a:rPr>
              <a:t>Fundamento teórico:</a:t>
            </a:r>
            <a:r>
              <a:rPr lang="en-US" sz="900" dirty="0">
                <a:solidFill>
                  <a:srgbClr val="475569"/>
                </a:solidFill>
                <a:latin typeface="Inter" pitchFamily="34" charset="0"/>
                <a:ea typeface="Inter" pitchFamily="34" charset="-122"/>
                <a:cs typeface="Inter" pitchFamily="34" charset="-120"/>
              </a:rPr>
              <a:t> Este modelo biopsicosocial-espiritual constituye la base conceptual de la medicina paliativa moderna.</a:t>
            </a:r>
            <a:endParaRPr lang="en-US" sz="900" dirty="0"/>
          </a:p>
        </p:txBody>
      </p:sp>
      <p:sp>
        <p:nvSpPr>
          <p:cNvPr id="32" name="Text 5"/>
          <p:cNvSpPr/>
          <p:nvPr/>
        </p:nvSpPr>
        <p:spPr>
          <a:xfrm>
            <a:off x="1495425" y="3810000"/>
            <a:ext cx="4257675" cy="266700"/>
          </a:xfrm>
          <a:prstGeom prst="rect">
            <a:avLst/>
          </a:prstGeom>
          <a:noFill/>
          <a:ln/>
        </p:spPr>
        <p:txBody>
          <a:bodyPr vert="horz" wrap="square" lIns="0" tIns="0" rIns="0" bIns="0" rtlCol="0" anchor="ctr"/>
          <a:lstStyle/>
          <a:p>
            <a:pPr marL="0" indent="0">
              <a:lnSpc>
                <a:spcPts val="2100"/>
              </a:lnSpc>
              <a:buNone/>
            </a:pPr>
            <a:r>
              <a:rPr lang="en-US" sz="1350" b="1" dirty="0">
                <a:solidFill>
                  <a:srgbClr val="1E293B"/>
                </a:solidFill>
                <a:latin typeface="Inter" pitchFamily="34" charset="0"/>
                <a:ea typeface="Inter" pitchFamily="34" charset="-122"/>
                <a:cs typeface="Inter" pitchFamily="34" charset="-120"/>
              </a:rPr>
              <a:t>Dimensión Física</a:t>
            </a:r>
            <a:endParaRPr lang="en-US" sz="1350" dirty="0"/>
          </a:p>
        </p:txBody>
      </p:sp>
      <p:sp>
        <p:nvSpPr>
          <p:cNvPr id="33" name="Text 6"/>
          <p:cNvSpPr/>
          <p:nvPr/>
        </p:nvSpPr>
        <p:spPr>
          <a:xfrm>
            <a:off x="1495425" y="4114800"/>
            <a:ext cx="4257675" cy="433388"/>
          </a:xfrm>
          <a:prstGeom prst="rect">
            <a:avLst/>
          </a:prstGeom>
          <a:noFill/>
          <a:ln/>
        </p:spPr>
        <p:txBody>
          <a:bodyPr vert="horz" wrap="square" lIns="0" tIns="0" rIns="0" bIns="0" rtlCol="0" anchor="ctr"/>
          <a:lstStyle/>
          <a:p>
            <a:pPr marL="0" indent="0">
              <a:lnSpc>
                <a:spcPts val="1706"/>
              </a:lnSpc>
              <a:buNone/>
            </a:pPr>
            <a:r>
              <a:rPr lang="en-US" sz="1050" dirty="0">
                <a:solidFill>
                  <a:srgbClr val="64748B"/>
                </a:solidFill>
                <a:latin typeface="Inter" pitchFamily="34" charset="0"/>
                <a:ea typeface="Inter" pitchFamily="34" charset="-122"/>
                <a:cs typeface="Inter" pitchFamily="34" charset="-120"/>
              </a:rPr>
              <a:t>Control de síntomas físicos angustiantes: dolor, disnea, náuseas, fatiga e insomnio.</a:t>
            </a:r>
            <a:endParaRPr lang="en-US" sz="1050" dirty="0"/>
          </a:p>
        </p:txBody>
      </p:sp>
      <p:sp>
        <p:nvSpPr>
          <p:cNvPr id="34" name="Text 7"/>
          <p:cNvSpPr/>
          <p:nvPr/>
        </p:nvSpPr>
        <p:spPr>
          <a:xfrm>
            <a:off x="7124700" y="3810000"/>
            <a:ext cx="4229100" cy="266700"/>
          </a:xfrm>
          <a:prstGeom prst="rect">
            <a:avLst/>
          </a:prstGeom>
          <a:noFill/>
          <a:ln/>
        </p:spPr>
        <p:txBody>
          <a:bodyPr vert="horz" wrap="square" lIns="0" tIns="0" rIns="0" bIns="0" rtlCol="0" anchor="ctr"/>
          <a:lstStyle/>
          <a:p>
            <a:pPr marL="0" indent="0">
              <a:lnSpc>
                <a:spcPts val="2100"/>
              </a:lnSpc>
              <a:buNone/>
            </a:pPr>
            <a:r>
              <a:rPr lang="en-US" sz="1350" b="1" dirty="0">
                <a:solidFill>
                  <a:srgbClr val="1E293B"/>
                </a:solidFill>
                <a:latin typeface="Inter" pitchFamily="34" charset="0"/>
                <a:ea typeface="Inter" pitchFamily="34" charset="-122"/>
                <a:cs typeface="Inter" pitchFamily="34" charset="-120"/>
              </a:rPr>
              <a:t>Dimensión Emocional</a:t>
            </a:r>
            <a:endParaRPr lang="en-US" sz="1350" dirty="0"/>
          </a:p>
        </p:txBody>
      </p:sp>
      <p:sp>
        <p:nvSpPr>
          <p:cNvPr id="35" name="Text 8"/>
          <p:cNvSpPr/>
          <p:nvPr/>
        </p:nvSpPr>
        <p:spPr>
          <a:xfrm>
            <a:off x="7124700" y="4114800"/>
            <a:ext cx="4229100" cy="433388"/>
          </a:xfrm>
          <a:prstGeom prst="rect">
            <a:avLst/>
          </a:prstGeom>
          <a:noFill/>
          <a:ln/>
        </p:spPr>
        <p:txBody>
          <a:bodyPr vert="horz" wrap="square" lIns="0" tIns="0" rIns="0" bIns="0" rtlCol="0" anchor="ctr"/>
          <a:lstStyle/>
          <a:p>
            <a:pPr marL="0" indent="0">
              <a:lnSpc>
                <a:spcPts val="1706"/>
              </a:lnSpc>
              <a:buNone/>
            </a:pPr>
            <a:r>
              <a:rPr lang="en-US" sz="1050" dirty="0">
                <a:solidFill>
                  <a:srgbClr val="64748B"/>
                </a:solidFill>
                <a:latin typeface="Inter" pitchFamily="34" charset="0"/>
                <a:ea typeface="Inter" pitchFamily="34" charset="-122"/>
                <a:cs typeface="Inter" pitchFamily="34" charset="-120"/>
              </a:rPr>
              <a:t>Abordaje de la ansiedad, depresión, miedo y tristeza ante la pérdida y la muerte inminente.</a:t>
            </a:r>
            <a:endParaRPr lang="en-US" sz="1050" dirty="0"/>
          </a:p>
        </p:txBody>
      </p:sp>
      <p:sp>
        <p:nvSpPr>
          <p:cNvPr id="36" name="Text 9"/>
          <p:cNvSpPr/>
          <p:nvPr/>
        </p:nvSpPr>
        <p:spPr>
          <a:xfrm>
            <a:off x="1581150" y="5233988"/>
            <a:ext cx="4171950" cy="266700"/>
          </a:xfrm>
          <a:prstGeom prst="rect">
            <a:avLst/>
          </a:prstGeom>
          <a:noFill/>
          <a:ln/>
        </p:spPr>
        <p:txBody>
          <a:bodyPr vert="horz" wrap="square" lIns="0" tIns="0" rIns="0" bIns="0" rtlCol="0" anchor="ctr"/>
          <a:lstStyle/>
          <a:p>
            <a:pPr marL="0" indent="0">
              <a:lnSpc>
                <a:spcPts val="2100"/>
              </a:lnSpc>
              <a:buNone/>
            </a:pPr>
            <a:r>
              <a:rPr lang="en-US" sz="1350" b="1" dirty="0">
                <a:solidFill>
                  <a:srgbClr val="1E293B"/>
                </a:solidFill>
                <a:latin typeface="Inter" pitchFamily="34" charset="0"/>
                <a:ea typeface="Inter" pitchFamily="34" charset="-122"/>
                <a:cs typeface="Inter" pitchFamily="34" charset="-120"/>
              </a:rPr>
              <a:t>Dimensión Social</a:t>
            </a:r>
            <a:endParaRPr lang="en-US" sz="1350" dirty="0"/>
          </a:p>
        </p:txBody>
      </p:sp>
      <p:sp>
        <p:nvSpPr>
          <p:cNvPr id="37" name="Text 10"/>
          <p:cNvSpPr/>
          <p:nvPr/>
        </p:nvSpPr>
        <p:spPr>
          <a:xfrm>
            <a:off x="1581150" y="5538788"/>
            <a:ext cx="4171950" cy="433388"/>
          </a:xfrm>
          <a:prstGeom prst="rect">
            <a:avLst/>
          </a:prstGeom>
          <a:noFill/>
          <a:ln/>
        </p:spPr>
        <p:txBody>
          <a:bodyPr vert="horz" wrap="square" lIns="0" tIns="0" rIns="0" bIns="0" rtlCol="0" anchor="ctr"/>
          <a:lstStyle/>
          <a:p>
            <a:pPr marL="0" indent="0">
              <a:lnSpc>
                <a:spcPts val="1706"/>
              </a:lnSpc>
              <a:buNone/>
            </a:pPr>
            <a:r>
              <a:rPr lang="en-US" sz="1050" dirty="0">
                <a:solidFill>
                  <a:srgbClr val="64748B"/>
                </a:solidFill>
                <a:latin typeface="Inter" pitchFamily="34" charset="0"/>
                <a:ea typeface="Inter" pitchFamily="34" charset="-122"/>
                <a:cs typeface="Inter" pitchFamily="34" charset="-120"/>
              </a:rPr>
              <a:t>Atención a la alteración de roles familiares, aislamiento y preocupaciones económicas del entorno.</a:t>
            </a:r>
            <a:endParaRPr lang="en-US" sz="1050" dirty="0"/>
          </a:p>
        </p:txBody>
      </p:sp>
      <p:sp>
        <p:nvSpPr>
          <p:cNvPr id="38" name="Text 11"/>
          <p:cNvSpPr/>
          <p:nvPr/>
        </p:nvSpPr>
        <p:spPr>
          <a:xfrm>
            <a:off x="7181850" y="5233988"/>
            <a:ext cx="4171950" cy="266700"/>
          </a:xfrm>
          <a:prstGeom prst="rect">
            <a:avLst/>
          </a:prstGeom>
          <a:noFill/>
          <a:ln/>
        </p:spPr>
        <p:txBody>
          <a:bodyPr vert="horz" wrap="square" lIns="0" tIns="0" rIns="0" bIns="0" rtlCol="0" anchor="ctr"/>
          <a:lstStyle/>
          <a:p>
            <a:pPr marL="0" indent="0">
              <a:lnSpc>
                <a:spcPts val="2100"/>
              </a:lnSpc>
              <a:buNone/>
            </a:pPr>
            <a:r>
              <a:rPr lang="en-US" sz="1350" b="1" dirty="0">
                <a:solidFill>
                  <a:srgbClr val="1E293B"/>
                </a:solidFill>
                <a:latin typeface="Inter" pitchFamily="34" charset="0"/>
                <a:ea typeface="Inter" pitchFamily="34" charset="-122"/>
                <a:cs typeface="Inter" pitchFamily="34" charset="-120"/>
              </a:rPr>
              <a:t>Dimensión Espiritual</a:t>
            </a:r>
            <a:endParaRPr lang="en-US" sz="1350" dirty="0"/>
          </a:p>
        </p:txBody>
      </p:sp>
      <p:sp>
        <p:nvSpPr>
          <p:cNvPr id="39" name="Text 12"/>
          <p:cNvSpPr/>
          <p:nvPr/>
        </p:nvSpPr>
        <p:spPr>
          <a:xfrm>
            <a:off x="7181850" y="5538788"/>
            <a:ext cx="4171950" cy="433388"/>
          </a:xfrm>
          <a:prstGeom prst="rect">
            <a:avLst/>
          </a:prstGeom>
          <a:noFill/>
          <a:ln/>
        </p:spPr>
        <p:txBody>
          <a:bodyPr vert="horz" wrap="square" lIns="0" tIns="0" rIns="0" bIns="0" rtlCol="0" anchor="ctr"/>
          <a:lstStyle/>
          <a:p>
            <a:pPr marL="0" indent="0">
              <a:lnSpc>
                <a:spcPts val="1706"/>
              </a:lnSpc>
              <a:buNone/>
            </a:pPr>
            <a:r>
              <a:rPr lang="en-US" sz="1050" dirty="0">
                <a:solidFill>
                  <a:srgbClr val="64748B"/>
                </a:solidFill>
                <a:latin typeface="Inter" pitchFamily="34" charset="0"/>
                <a:ea typeface="Inter" pitchFamily="34" charset="-122"/>
                <a:cs typeface="Inter" pitchFamily="34" charset="-120"/>
              </a:rPr>
              <a:t>Búsqueda de sentido, reconciliación, esperanza y trascendencia en el proceso de final de vida.</a:t>
            </a:r>
            <a:endParaRPr lang="en-US" sz="1050" dirty="0"/>
          </a:p>
        </p:txBody>
      </p:sp>
      <p:sp>
        <p:nvSpPr>
          <p:cNvPr id="40" name="Text 13"/>
          <p:cNvSpPr/>
          <p:nvPr/>
        </p:nvSpPr>
        <p:spPr>
          <a:xfrm>
            <a:off x="685800" y="6629400"/>
            <a:ext cx="1441027" cy="180975"/>
          </a:xfrm>
          <a:prstGeom prst="rect">
            <a:avLst/>
          </a:prstGeom>
          <a:noFill/>
          <a:ln/>
        </p:spPr>
        <p:txBody>
          <a:bodyPr vert="horz" wrap="square" lIns="0" tIns="0" rIns="0" bIns="0" rtlCol="0" anchor="ctr"/>
          <a:lstStyle/>
          <a:p>
            <a:pPr marL="0" indent="0">
              <a:lnSpc>
                <a:spcPts val="1125"/>
              </a:lnSpc>
              <a:buNone/>
            </a:pPr>
            <a:r>
              <a:rPr lang="en-US" sz="750" b="1" dirty="0">
                <a:solidFill>
                  <a:srgbClr val="475569"/>
                </a:solidFill>
                <a:latin typeface="Inter" pitchFamily="34" charset="0"/>
                <a:ea typeface="Inter" pitchFamily="34" charset="-122"/>
                <a:cs typeface="Inter" pitchFamily="34" charset="-120"/>
              </a:rPr>
              <a:t>DIAPOSITIVA 11</a:t>
            </a:r>
            <a:endParaRPr lang="en-US" sz="750" dirty="0"/>
          </a:p>
        </p:txBody>
      </p:sp>
      <p:sp>
        <p:nvSpPr>
          <p:cNvPr id="41" name="Text 14"/>
          <p:cNvSpPr/>
          <p:nvPr/>
        </p:nvSpPr>
        <p:spPr>
          <a:xfrm>
            <a:off x="1543050" y="6643688"/>
            <a:ext cx="3566160" cy="152400"/>
          </a:xfrm>
          <a:prstGeom prst="rect">
            <a:avLst/>
          </a:prstGeom>
          <a:noFill/>
          <a:ln/>
        </p:spPr>
        <p:txBody>
          <a:bodyPr vert="horz" wrap="square" lIns="0" tIns="0" rIns="0" bIns="0" rtlCol="0" anchor="ctr"/>
          <a:lstStyle/>
          <a:p>
            <a:pPr marL="0" indent="0">
              <a:lnSpc>
                <a:spcPts val="1200"/>
              </a:lnSpc>
              <a:buNone/>
            </a:pPr>
            <a:r>
              <a:rPr lang="en-US" sz="900" kern="0" spc="72" dirty="0">
                <a:solidFill>
                  <a:srgbClr val="94A3B8"/>
                </a:solidFill>
                <a:latin typeface="Inter" pitchFamily="34" charset="0"/>
                <a:ea typeface="Inter" pitchFamily="34" charset="-122"/>
                <a:cs typeface="Inter" pitchFamily="34" charset="-120"/>
              </a:rPr>
              <a:t>FUNDAMENTOS Y NORMATIVIDAD</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1987"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1987" cy="6858000"/>
          </a:xfrm>
          <a:prstGeom prst="rect">
            <a:avLst/>
          </a:prstGeom>
        </p:spPr>
      </p:pic>
      <p:pic>
        <p:nvPicPr>
          <p:cNvPr id="4" name="Image 2" descr="preencoded.png"/>
          <p:cNvPicPr>
            <a:picLocks noChangeAspect="1"/>
          </p:cNvPicPr>
          <p:nvPr/>
        </p:nvPicPr>
        <p:blipFill>
          <a:blip r:embed="rId5"/>
          <a:stretch>
            <a:fillRect/>
          </a:stretch>
        </p:blipFill>
        <p:spPr>
          <a:xfrm>
            <a:off x="0" y="0"/>
            <a:ext cx="12191987" cy="57796"/>
          </a:xfrm>
          <a:prstGeom prst="rect">
            <a:avLst/>
          </a:prstGeom>
        </p:spPr>
      </p:pic>
      <p:pic>
        <p:nvPicPr>
          <p:cNvPr id="5" name="Image 3" descr="preencoded.png"/>
          <p:cNvPicPr>
            <a:picLocks noChangeAspect="1"/>
          </p:cNvPicPr>
          <p:nvPr/>
        </p:nvPicPr>
        <p:blipFill>
          <a:blip r:embed="rId6"/>
          <a:stretch>
            <a:fillRect/>
          </a:stretch>
        </p:blipFill>
        <p:spPr>
          <a:xfrm>
            <a:off x="466928" y="1738211"/>
            <a:ext cx="5483094" cy="4150367"/>
          </a:xfrm>
          <a:prstGeom prst="rect">
            <a:avLst/>
          </a:prstGeom>
        </p:spPr>
      </p:pic>
      <p:pic>
        <p:nvPicPr>
          <p:cNvPr id="6" name="Image 4" descr="preencoded.png"/>
          <p:cNvPicPr>
            <a:picLocks noChangeAspect="1"/>
          </p:cNvPicPr>
          <p:nvPr/>
        </p:nvPicPr>
        <p:blipFill>
          <a:blip r:embed="rId7"/>
          <a:stretch>
            <a:fillRect/>
          </a:stretch>
        </p:blipFill>
        <p:spPr>
          <a:xfrm>
            <a:off x="700392" y="1971675"/>
            <a:ext cx="488815" cy="491209"/>
          </a:xfrm>
          <a:prstGeom prst="rect">
            <a:avLst/>
          </a:prstGeom>
        </p:spPr>
      </p:pic>
      <p:pic>
        <p:nvPicPr>
          <p:cNvPr id="7" name="Image 5" descr="preencoded.png"/>
          <p:cNvPicPr>
            <a:picLocks noChangeAspect="1"/>
          </p:cNvPicPr>
          <p:nvPr/>
        </p:nvPicPr>
        <p:blipFill>
          <a:blip r:embed="rId8"/>
          <a:stretch>
            <a:fillRect/>
          </a:stretch>
        </p:blipFill>
        <p:spPr>
          <a:xfrm>
            <a:off x="817123" y="2088407"/>
            <a:ext cx="255351" cy="233464"/>
          </a:xfrm>
          <a:prstGeom prst="rect">
            <a:avLst/>
          </a:prstGeom>
        </p:spPr>
      </p:pic>
      <p:pic>
        <p:nvPicPr>
          <p:cNvPr id="8" name="Image 6" descr="preencoded.png"/>
          <p:cNvPicPr>
            <a:picLocks noChangeAspect="1"/>
          </p:cNvPicPr>
          <p:nvPr/>
        </p:nvPicPr>
        <p:blipFill>
          <a:blip r:embed="rId9"/>
          <a:stretch>
            <a:fillRect/>
          </a:stretch>
        </p:blipFill>
        <p:spPr>
          <a:xfrm>
            <a:off x="700392" y="3308278"/>
            <a:ext cx="2449660" cy="403660"/>
          </a:xfrm>
          <a:prstGeom prst="rect">
            <a:avLst/>
          </a:prstGeom>
        </p:spPr>
      </p:pic>
      <p:pic>
        <p:nvPicPr>
          <p:cNvPr id="9" name="Image 7" descr="preencoded.png"/>
          <p:cNvPicPr>
            <a:picLocks noChangeAspect="1"/>
          </p:cNvPicPr>
          <p:nvPr/>
        </p:nvPicPr>
        <p:blipFill>
          <a:blip r:embed="rId10"/>
          <a:stretch>
            <a:fillRect/>
          </a:stretch>
        </p:blipFill>
        <p:spPr>
          <a:xfrm>
            <a:off x="787940" y="3433902"/>
            <a:ext cx="153211" cy="152299"/>
          </a:xfrm>
          <a:prstGeom prst="rect">
            <a:avLst/>
          </a:prstGeom>
        </p:spPr>
      </p:pic>
      <p:pic>
        <p:nvPicPr>
          <p:cNvPr id="10" name="Image 8" descr="preencoded.png"/>
          <p:cNvPicPr>
            <a:picLocks noChangeAspect="1"/>
          </p:cNvPicPr>
          <p:nvPr/>
        </p:nvPicPr>
        <p:blipFill>
          <a:blip r:embed="rId11"/>
          <a:stretch>
            <a:fillRect/>
          </a:stretch>
        </p:blipFill>
        <p:spPr>
          <a:xfrm>
            <a:off x="3266784" y="3308278"/>
            <a:ext cx="2449774" cy="403660"/>
          </a:xfrm>
          <a:prstGeom prst="rect">
            <a:avLst/>
          </a:prstGeom>
        </p:spPr>
      </p:pic>
      <p:pic>
        <p:nvPicPr>
          <p:cNvPr id="11" name="Image 9" descr="preencoded.png"/>
          <p:cNvPicPr>
            <a:picLocks noChangeAspect="1"/>
          </p:cNvPicPr>
          <p:nvPr/>
        </p:nvPicPr>
        <p:blipFill>
          <a:blip r:embed="rId12"/>
          <a:stretch>
            <a:fillRect/>
          </a:stretch>
        </p:blipFill>
        <p:spPr>
          <a:xfrm>
            <a:off x="3354333" y="3433902"/>
            <a:ext cx="167802" cy="152299"/>
          </a:xfrm>
          <a:prstGeom prst="rect">
            <a:avLst/>
          </a:prstGeom>
        </p:spPr>
      </p:pic>
      <p:pic>
        <p:nvPicPr>
          <p:cNvPr id="12" name="Image 10" descr="preencoded.png"/>
          <p:cNvPicPr>
            <a:picLocks noChangeAspect="1"/>
          </p:cNvPicPr>
          <p:nvPr/>
        </p:nvPicPr>
        <p:blipFill>
          <a:blip r:embed="rId13"/>
          <a:stretch>
            <a:fillRect/>
          </a:stretch>
        </p:blipFill>
        <p:spPr>
          <a:xfrm>
            <a:off x="700392" y="3828670"/>
            <a:ext cx="2449660" cy="403660"/>
          </a:xfrm>
          <a:prstGeom prst="rect">
            <a:avLst/>
          </a:prstGeom>
        </p:spPr>
      </p:pic>
      <p:pic>
        <p:nvPicPr>
          <p:cNvPr id="13" name="Image 11" descr="preencoded.png"/>
          <p:cNvPicPr>
            <a:picLocks noChangeAspect="1"/>
          </p:cNvPicPr>
          <p:nvPr/>
        </p:nvPicPr>
        <p:blipFill>
          <a:blip r:embed="rId14"/>
          <a:stretch>
            <a:fillRect/>
          </a:stretch>
        </p:blipFill>
        <p:spPr>
          <a:xfrm>
            <a:off x="787940" y="3954294"/>
            <a:ext cx="131323" cy="152299"/>
          </a:xfrm>
          <a:prstGeom prst="rect">
            <a:avLst/>
          </a:prstGeom>
        </p:spPr>
      </p:pic>
      <p:pic>
        <p:nvPicPr>
          <p:cNvPr id="14" name="Image 12" descr="preencoded.png"/>
          <p:cNvPicPr>
            <a:picLocks noChangeAspect="1"/>
          </p:cNvPicPr>
          <p:nvPr/>
        </p:nvPicPr>
        <p:blipFill>
          <a:blip r:embed="rId15"/>
          <a:stretch>
            <a:fillRect/>
          </a:stretch>
        </p:blipFill>
        <p:spPr>
          <a:xfrm>
            <a:off x="3266784" y="3828670"/>
            <a:ext cx="2449774" cy="403660"/>
          </a:xfrm>
          <a:prstGeom prst="rect">
            <a:avLst/>
          </a:prstGeom>
        </p:spPr>
      </p:pic>
      <p:pic>
        <p:nvPicPr>
          <p:cNvPr id="15" name="Image 13" descr="preencoded.png"/>
          <p:cNvPicPr>
            <a:picLocks noChangeAspect="1"/>
          </p:cNvPicPr>
          <p:nvPr/>
        </p:nvPicPr>
        <p:blipFill>
          <a:blip r:embed="rId16"/>
          <a:stretch>
            <a:fillRect/>
          </a:stretch>
        </p:blipFill>
        <p:spPr>
          <a:xfrm>
            <a:off x="3354333" y="3954294"/>
            <a:ext cx="116732" cy="152299"/>
          </a:xfrm>
          <a:prstGeom prst="rect">
            <a:avLst/>
          </a:prstGeom>
        </p:spPr>
      </p:pic>
      <p:pic>
        <p:nvPicPr>
          <p:cNvPr id="16" name="Image 14" descr="preencoded.png"/>
          <p:cNvPicPr>
            <a:picLocks noChangeAspect="1"/>
          </p:cNvPicPr>
          <p:nvPr/>
        </p:nvPicPr>
        <p:blipFill>
          <a:blip r:embed="rId17"/>
          <a:stretch>
            <a:fillRect/>
          </a:stretch>
        </p:blipFill>
        <p:spPr>
          <a:xfrm>
            <a:off x="700392" y="4349062"/>
            <a:ext cx="2449660" cy="403660"/>
          </a:xfrm>
          <a:prstGeom prst="rect">
            <a:avLst/>
          </a:prstGeom>
        </p:spPr>
      </p:pic>
      <p:pic>
        <p:nvPicPr>
          <p:cNvPr id="17" name="Image 15" descr="preencoded.png"/>
          <p:cNvPicPr>
            <a:picLocks noChangeAspect="1"/>
          </p:cNvPicPr>
          <p:nvPr/>
        </p:nvPicPr>
        <p:blipFill>
          <a:blip r:embed="rId18"/>
          <a:stretch>
            <a:fillRect/>
          </a:stretch>
        </p:blipFill>
        <p:spPr>
          <a:xfrm>
            <a:off x="787940" y="4474686"/>
            <a:ext cx="153211" cy="152299"/>
          </a:xfrm>
          <a:prstGeom prst="rect">
            <a:avLst/>
          </a:prstGeom>
        </p:spPr>
      </p:pic>
      <p:pic>
        <p:nvPicPr>
          <p:cNvPr id="18" name="Image 16" descr="preencoded.png"/>
          <p:cNvPicPr>
            <a:picLocks noChangeAspect="1"/>
          </p:cNvPicPr>
          <p:nvPr/>
        </p:nvPicPr>
        <p:blipFill>
          <a:blip r:embed="rId19"/>
          <a:stretch>
            <a:fillRect/>
          </a:stretch>
        </p:blipFill>
        <p:spPr>
          <a:xfrm>
            <a:off x="3266784" y="4349062"/>
            <a:ext cx="2449774" cy="403660"/>
          </a:xfrm>
          <a:prstGeom prst="rect">
            <a:avLst/>
          </a:prstGeom>
        </p:spPr>
      </p:pic>
      <p:pic>
        <p:nvPicPr>
          <p:cNvPr id="19" name="Image 17" descr="preencoded.png"/>
          <p:cNvPicPr>
            <a:picLocks noChangeAspect="1"/>
          </p:cNvPicPr>
          <p:nvPr/>
        </p:nvPicPr>
        <p:blipFill>
          <a:blip r:embed="rId20"/>
          <a:stretch>
            <a:fillRect/>
          </a:stretch>
        </p:blipFill>
        <p:spPr>
          <a:xfrm>
            <a:off x="3354333" y="4474686"/>
            <a:ext cx="153211" cy="152299"/>
          </a:xfrm>
          <a:prstGeom prst="rect">
            <a:avLst/>
          </a:prstGeom>
        </p:spPr>
      </p:pic>
      <p:pic>
        <p:nvPicPr>
          <p:cNvPr id="20" name="Image 18" descr="preencoded.png"/>
          <p:cNvPicPr>
            <a:picLocks noChangeAspect="1"/>
          </p:cNvPicPr>
          <p:nvPr/>
        </p:nvPicPr>
        <p:blipFill>
          <a:blip r:embed="rId21"/>
          <a:stretch>
            <a:fillRect/>
          </a:stretch>
        </p:blipFill>
        <p:spPr>
          <a:xfrm>
            <a:off x="6241852" y="1738211"/>
            <a:ext cx="5483208" cy="4150367"/>
          </a:xfrm>
          <a:prstGeom prst="rect">
            <a:avLst/>
          </a:prstGeom>
        </p:spPr>
      </p:pic>
      <p:pic>
        <p:nvPicPr>
          <p:cNvPr id="21" name="Image 19" descr="preencoded.png"/>
          <p:cNvPicPr>
            <a:picLocks noChangeAspect="1"/>
          </p:cNvPicPr>
          <p:nvPr/>
        </p:nvPicPr>
        <p:blipFill>
          <a:blip r:embed="rId22"/>
          <a:stretch>
            <a:fillRect/>
          </a:stretch>
        </p:blipFill>
        <p:spPr>
          <a:xfrm>
            <a:off x="6475316" y="1971675"/>
            <a:ext cx="459632" cy="491209"/>
          </a:xfrm>
          <a:prstGeom prst="rect">
            <a:avLst/>
          </a:prstGeom>
        </p:spPr>
      </p:pic>
      <p:pic>
        <p:nvPicPr>
          <p:cNvPr id="22" name="Image 20" descr="preencoded.png"/>
          <p:cNvPicPr>
            <a:picLocks noChangeAspect="1"/>
          </p:cNvPicPr>
          <p:nvPr/>
        </p:nvPicPr>
        <p:blipFill>
          <a:blip r:embed="rId23"/>
          <a:stretch>
            <a:fillRect/>
          </a:stretch>
        </p:blipFill>
        <p:spPr>
          <a:xfrm>
            <a:off x="6592048" y="2088407"/>
            <a:ext cx="226168" cy="233464"/>
          </a:xfrm>
          <a:prstGeom prst="rect">
            <a:avLst/>
          </a:prstGeom>
        </p:spPr>
      </p:pic>
      <p:pic>
        <p:nvPicPr>
          <p:cNvPr id="23" name="Image 21" descr="preencoded.png"/>
          <p:cNvPicPr>
            <a:picLocks noChangeAspect="1"/>
          </p:cNvPicPr>
          <p:nvPr/>
        </p:nvPicPr>
        <p:blipFill>
          <a:blip r:embed="rId24"/>
          <a:stretch>
            <a:fillRect/>
          </a:stretch>
        </p:blipFill>
        <p:spPr>
          <a:xfrm>
            <a:off x="6475316" y="3308278"/>
            <a:ext cx="5016280" cy="607941"/>
          </a:xfrm>
          <a:prstGeom prst="rect">
            <a:avLst/>
          </a:prstGeom>
        </p:spPr>
      </p:pic>
      <p:pic>
        <p:nvPicPr>
          <p:cNvPr id="24" name="Image 22" descr="preencoded.png"/>
          <p:cNvPicPr>
            <a:picLocks noChangeAspect="1"/>
          </p:cNvPicPr>
          <p:nvPr/>
        </p:nvPicPr>
        <p:blipFill>
          <a:blip r:embed="rId25"/>
          <a:stretch>
            <a:fillRect/>
          </a:stretch>
        </p:blipFill>
        <p:spPr>
          <a:xfrm>
            <a:off x="6592048" y="3454193"/>
            <a:ext cx="153210" cy="152299"/>
          </a:xfrm>
          <a:prstGeom prst="rect">
            <a:avLst/>
          </a:prstGeom>
        </p:spPr>
      </p:pic>
      <p:pic>
        <p:nvPicPr>
          <p:cNvPr id="25" name="Image 23" descr="preencoded.png"/>
          <p:cNvPicPr>
            <a:picLocks noChangeAspect="1"/>
          </p:cNvPicPr>
          <p:nvPr/>
        </p:nvPicPr>
        <p:blipFill>
          <a:blip r:embed="rId26"/>
          <a:stretch>
            <a:fillRect/>
          </a:stretch>
        </p:blipFill>
        <p:spPr>
          <a:xfrm>
            <a:off x="6475316" y="4032951"/>
            <a:ext cx="5016280" cy="607941"/>
          </a:xfrm>
          <a:prstGeom prst="rect">
            <a:avLst/>
          </a:prstGeom>
        </p:spPr>
      </p:pic>
      <p:pic>
        <p:nvPicPr>
          <p:cNvPr id="26" name="Image 24" descr="preencoded.png"/>
          <p:cNvPicPr>
            <a:picLocks noChangeAspect="1"/>
          </p:cNvPicPr>
          <p:nvPr/>
        </p:nvPicPr>
        <p:blipFill>
          <a:blip r:embed="rId27"/>
          <a:stretch>
            <a:fillRect/>
          </a:stretch>
        </p:blipFill>
        <p:spPr>
          <a:xfrm>
            <a:off x="6592048" y="4178866"/>
            <a:ext cx="116732" cy="152299"/>
          </a:xfrm>
          <a:prstGeom prst="rect">
            <a:avLst/>
          </a:prstGeom>
        </p:spPr>
      </p:pic>
      <p:pic>
        <p:nvPicPr>
          <p:cNvPr id="27" name="Image 25" descr="preencoded.png"/>
          <p:cNvPicPr>
            <a:picLocks noChangeAspect="1"/>
          </p:cNvPicPr>
          <p:nvPr/>
        </p:nvPicPr>
        <p:blipFill>
          <a:blip r:embed="rId28"/>
          <a:stretch>
            <a:fillRect/>
          </a:stretch>
        </p:blipFill>
        <p:spPr>
          <a:xfrm>
            <a:off x="6475316" y="4757624"/>
            <a:ext cx="5016280" cy="607941"/>
          </a:xfrm>
          <a:prstGeom prst="rect">
            <a:avLst/>
          </a:prstGeom>
        </p:spPr>
      </p:pic>
      <p:pic>
        <p:nvPicPr>
          <p:cNvPr id="28" name="Image 26" descr="preencoded.png"/>
          <p:cNvPicPr>
            <a:picLocks noChangeAspect="1"/>
          </p:cNvPicPr>
          <p:nvPr/>
        </p:nvPicPr>
        <p:blipFill>
          <a:blip r:embed="rId29"/>
          <a:stretch>
            <a:fillRect/>
          </a:stretch>
        </p:blipFill>
        <p:spPr>
          <a:xfrm>
            <a:off x="6592048" y="4903538"/>
            <a:ext cx="189689" cy="152299"/>
          </a:xfrm>
          <a:prstGeom prst="rect">
            <a:avLst/>
          </a:prstGeom>
        </p:spPr>
      </p:pic>
      <p:pic>
        <p:nvPicPr>
          <p:cNvPr id="29" name="Image 27" descr="preencoded.png"/>
          <p:cNvPicPr>
            <a:picLocks noChangeAspect="1"/>
          </p:cNvPicPr>
          <p:nvPr/>
        </p:nvPicPr>
        <p:blipFill>
          <a:blip r:embed="rId30"/>
          <a:stretch>
            <a:fillRect/>
          </a:stretch>
        </p:blipFill>
        <p:spPr>
          <a:xfrm>
            <a:off x="466928" y="6122042"/>
            <a:ext cx="11258133" cy="385763"/>
          </a:xfrm>
          <a:prstGeom prst="rect">
            <a:avLst/>
          </a:prstGeom>
        </p:spPr>
      </p:pic>
      <p:pic>
        <p:nvPicPr>
          <p:cNvPr id="30" name="Image 28" descr="preencoded.png"/>
          <p:cNvPicPr>
            <a:picLocks noChangeAspect="1"/>
          </p:cNvPicPr>
          <p:nvPr/>
        </p:nvPicPr>
        <p:blipFill>
          <a:blip r:embed="rId31"/>
          <a:stretch>
            <a:fillRect/>
          </a:stretch>
        </p:blipFill>
        <p:spPr>
          <a:xfrm>
            <a:off x="642026" y="6238774"/>
            <a:ext cx="153211" cy="152299"/>
          </a:xfrm>
          <a:prstGeom prst="rect">
            <a:avLst/>
          </a:prstGeom>
        </p:spPr>
      </p:pic>
      <p:pic>
        <p:nvPicPr>
          <p:cNvPr id="31" name="Image 29" descr="preencoded.png"/>
          <p:cNvPicPr>
            <a:picLocks noChangeAspect="1"/>
          </p:cNvPicPr>
          <p:nvPr/>
        </p:nvPicPr>
        <p:blipFill>
          <a:blip r:embed="rId32"/>
          <a:stretch>
            <a:fillRect/>
          </a:stretch>
        </p:blipFill>
        <p:spPr>
          <a:xfrm>
            <a:off x="0" y="6507805"/>
            <a:ext cx="12191987" cy="350195"/>
          </a:xfrm>
          <a:prstGeom prst="rect">
            <a:avLst/>
          </a:prstGeom>
        </p:spPr>
      </p:pic>
      <p:pic>
        <p:nvPicPr>
          <p:cNvPr id="32" name="Image 30" descr="preencoded.png"/>
          <p:cNvPicPr>
            <a:picLocks noChangeAspect="1"/>
          </p:cNvPicPr>
          <p:nvPr/>
        </p:nvPicPr>
        <p:blipFill>
          <a:blip r:embed="rId33"/>
          <a:stretch>
            <a:fillRect/>
          </a:stretch>
        </p:blipFill>
        <p:spPr>
          <a:xfrm>
            <a:off x="11345682" y="6661015"/>
            <a:ext cx="43774" cy="43775"/>
          </a:xfrm>
          <a:prstGeom prst="rect">
            <a:avLst/>
          </a:prstGeom>
        </p:spPr>
      </p:pic>
      <p:pic>
        <p:nvPicPr>
          <p:cNvPr id="33" name="Image 31" descr="preencoded.png"/>
          <p:cNvPicPr>
            <a:picLocks noChangeAspect="1"/>
          </p:cNvPicPr>
          <p:nvPr/>
        </p:nvPicPr>
        <p:blipFill>
          <a:blip r:embed="rId34"/>
          <a:stretch>
            <a:fillRect/>
          </a:stretch>
        </p:blipFill>
        <p:spPr>
          <a:xfrm>
            <a:off x="11447822" y="6661015"/>
            <a:ext cx="175097" cy="43775"/>
          </a:xfrm>
          <a:prstGeom prst="rect">
            <a:avLst/>
          </a:prstGeom>
        </p:spPr>
      </p:pic>
      <p:pic>
        <p:nvPicPr>
          <p:cNvPr id="34" name="Image 32" descr="preencoded.png"/>
          <p:cNvPicPr>
            <a:picLocks noChangeAspect="1"/>
          </p:cNvPicPr>
          <p:nvPr/>
        </p:nvPicPr>
        <p:blipFill>
          <a:blip r:embed="rId35"/>
          <a:stretch>
            <a:fillRect/>
          </a:stretch>
        </p:blipFill>
        <p:spPr>
          <a:xfrm>
            <a:off x="11681286" y="6661015"/>
            <a:ext cx="43774" cy="43775"/>
          </a:xfrm>
          <a:prstGeom prst="rect">
            <a:avLst/>
          </a:prstGeom>
        </p:spPr>
      </p:pic>
      <p:sp>
        <p:nvSpPr>
          <p:cNvPr id="35" name="Text 0"/>
          <p:cNvSpPr/>
          <p:nvPr/>
        </p:nvSpPr>
        <p:spPr>
          <a:xfrm>
            <a:off x="466928" y="407992"/>
            <a:ext cx="11258133" cy="145915"/>
          </a:xfrm>
          <a:prstGeom prst="rect">
            <a:avLst/>
          </a:prstGeom>
          <a:noFill/>
          <a:ln/>
        </p:spPr>
        <p:txBody>
          <a:bodyPr vert="horz" wrap="square" lIns="0" tIns="0" rIns="0" bIns="0" rtlCol="0" anchor="ctr"/>
          <a:lstStyle/>
          <a:p>
            <a:pPr marL="0" indent="0">
              <a:lnSpc>
                <a:spcPts val="1149"/>
              </a:lnSpc>
              <a:buNone/>
            </a:pPr>
            <a:r>
              <a:rPr lang="en-US" sz="1050" b="1" kern="0" spc="110" dirty="0">
                <a:solidFill>
                  <a:srgbClr val="059669"/>
                </a:solidFill>
                <a:latin typeface="Inter" pitchFamily="34" charset="0"/>
                <a:ea typeface="Inter" pitchFamily="34" charset="-122"/>
                <a:cs typeface="Inter" pitchFamily="34" charset="-120"/>
              </a:rPr>
              <a:t>DIMENSIONES DEL SUFRIMIENTO</a:t>
            </a:r>
            <a:endParaRPr lang="en-US" sz="1050" dirty="0"/>
          </a:p>
        </p:txBody>
      </p:sp>
      <p:sp>
        <p:nvSpPr>
          <p:cNvPr id="36" name="Text 1"/>
          <p:cNvSpPr/>
          <p:nvPr/>
        </p:nvSpPr>
        <p:spPr>
          <a:xfrm>
            <a:off x="466928" y="612273"/>
            <a:ext cx="17190729" cy="571462"/>
          </a:xfrm>
          <a:prstGeom prst="rect">
            <a:avLst/>
          </a:prstGeom>
          <a:noFill/>
          <a:ln/>
        </p:spPr>
        <p:txBody>
          <a:bodyPr vert="horz" wrap="square" lIns="0" tIns="0" rIns="0" bIns="0" rtlCol="0" anchor="ctr"/>
          <a:lstStyle/>
          <a:p>
            <a:pPr marL="0" indent="0">
              <a:lnSpc>
                <a:spcPts val="4500"/>
              </a:lnSpc>
              <a:buNone/>
            </a:pPr>
            <a:r>
              <a:rPr lang="en-US" sz="3600" b="1" dirty="0">
                <a:solidFill>
                  <a:srgbClr val="1E293B"/>
                </a:solidFill>
                <a:latin typeface="Inter" pitchFamily="34" charset="0"/>
                <a:ea typeface="Inter" pitchFamily="34" charset="-122"/>
                <a:cs typeface="Inter" pitchFamily="34" charset="-120"/>
              </a:rPr>
              <a:t>Dolor </a:t>
            </a:r>
            <a:r>
              <a:rPr lang="en-US" sz="3600" b="1" dirty="0">
                <a:solidFill>
                  <a:srgbClr val="10B981"/>
                </a:solidFill>
                <a:latin typeface="Inter" pitchFamily="34" charset="0"/>
                <a:ea typeface="Inter" pitchFamily="34" charset="-122"/>
                <a:cs typeface="Inter" pitchFamily="34" charset="-120"/>
              </a:rPr>
              <a:t>Físico</a:t>
            </a:r>
            <a:r>
              <a:rPr lang="en-US" sz="3600" b="1" dirty="0">
                <a:solidFill>
                  <a:srgbClr val="1E293B"/>
                </a:solidFill>
                <a:latin typeface="Inter" pitchFamily="34" charset="0"/>
                <a:ea typeface="Inter" pitchFamily="34" charset="-122"/>
                <a:cs typeface="Inter" pitchFamily="34" charset="-120"/>
              </a:rPr>
              <a:t> y </a:t>
            </a:r>
            <a:r>
              <a:rPr lang="en-US" sz="3600" b="1" dirty="0">
                <a:solidFill>
                  <a:srgbClr val="A855F7"/>
                </a:solidFill>
                <a:latin typeface="Inter" pitchFamily="34" charset="0"/>
                <a:ea typeface="Inter" pitchFamily="34" charset="-122"/>
                <a:cs typeface="Inter" pitchFamily="34" charset="-120"/>
              </a:rPr>
              <a:t>Emocional</a:t>
            </a:r>
            <a:endParaRPr lang="en-US" sz="3600" dirty="0"/>
          </a:p>
        </p:txBody>
      </p:sp>
      <p:sp>
        <p:nvSpPr>
          <p:cNvPr id="37" name="Text 2"/>
          <p:cNvSpPr/>
          <p:nvPr/>
        </p:nvSpPr>
        <p:spPr>
          <a:xfrm>
            <a:off x="466928" y="1242101"/>
            <a:ext cx="20413980" cy="204281"/>
          </a:xfrm>
          <a:prstGeom prst="rect">
            <a:avLst/>
          </a:prstGeom>
          <a:noFill/>
          <a:ln/>
        </p:spPr>
        <p:txBody>
          <a:bodyPr vert="horz" wrap="square" lIns="0" tIns="0" rIns="0" bIns="0" rtlCol="0" anchor="ctr"/>
          <a:lstStyle/>
          <a:p>
            <a:pPr marL="0" indent="0">
              <a:lnSpc>
                <a:spcPts val="1609"/>
              </a:lnSpc>
              <a:buNone/>
            </a:pPr>
            <a:r>
              <a:rPr lang="en-US" sz="1350" i="1" dirty="0">
                <a:solidFill>
                  <a:srgbClr val="64748B"/>
                </a:solidFill>
                <a:latin typeface="Lora" pitchFamily="34" charset="0"/>
                <a:ea typeface="Lora" pitchFamily="34" charset="-122"/>
                <a:cs typeface="Lora" pitchFamily="34" charset="-120"/>
              </a:rPr>
              <a:t>Abordaje integral del síntoma y la respuesta psicológica ante la enfermedad.</a:t>
            </a:r>
            <a:endParaRPr lang="en-US" sz="1350" dirty="0"/>
          </a:p>
        </p:txBody>
      </p:sp>
      <p:sp>
        <p:nvSpPr>
          <p:cNvPr id="38" name="Text 3"/>
          <p:cNvSpPr/>
          <p:nvPr/>
        </p:nvSpPr>
        <p:spPr>
          <a:xfrm>
            <a:off x="1305938" y="2100491"/>
            <a:ext cx="4297675" cy="233464"/>
          </a:xfrm>
          <a:prstGeom prst="rect">
            <a:avLst/>
          </a:prstGeom>
          <a:noFill/>
          <a:ln/>
        </p:spPr>
        <p:txBody>
          <a:bodyPr vert="horz" wrap="square" lIns="0" tIns="0" rIns="0" bIns="0" rtlCol="0" anchor="ctr"/>
          <a:lstStyle/>
          <a:p>
            <a:pPr marL="0" indent="0">
              <a:lnSpc>
                <a:spcPts val="1838"/>
              </a:lnSpc>
              <a:buNone/>
            </a:pPr>
            <a:r>
              <a:rPr lang="en-US" sz="1800" b="1" dirty="0">
                <a:solidFill>
                  <a:srgbClr val="1E293B"/>
                </a:solidFill>
                <a:latin typeface="Inter" pitchFamily="34" charset="0"/>
                <a:ea typeface="Inter" pitchFamily="34" charset="-122"/>
                <a:cs typeface="Inter" pitchFamily="34" charset="-120"/>
              </a:rPr>
              <a:t>Dolor Físico</a:t>
            </a:r>
            <a:endParaRPr lang="en-US" sz="1800" dirty="0"/>
          </a:p>
        </p:txBody>
      </p:sp>
      <p:sp>
        <p:nvSpPr>
          <p:cNvPr id="39" name="Text 4"/>
          <p:cNvSpPr/>
          <p:nvPr/>
        </p:nvSpPr>
        <p:spPr>
          <a:xfrm>
            <a:off x="700392" y="2637982"/>
            <a:ext cx="5016166" cy="495199"/>
          </a:xfrm>
          <a:prstGeom prst="rect">
            <a:avLst/>
          </a:prstGeom>
          <a:noFill/>
          <a:ln/>
        </p:spPr>
        <p:txBody>
          <a:bodyPr vert="horz" wrap="square" lIns="0" tIns="0" rIns="0" bIns="0" rtlCol="0" anchor="ctr"/>
          <a:lstStyle/>
          <a:p>
            <a:pPr marL="0" indent="0">
              <a:lnSpc>
                <a:spcPts val="1950"/>
              </a:lnSpc>
              <a:buNone/>
            </a:pPr>
            <a:r>
              <a:rPr lang="en-US" sz="1200" dirty="0">
                <a:solidFill>
                  <a:srgbClr val="475569"/>
                </a:solidFill>
                <a:latin typeface="Inter" pitchFamily="34" charset="0"/>
                <a:ea typeface="Inter" pitchFamily="34" charset="-122"/>
                <a:cs typeface="Inter" pitchFamily="34" charset="-120"/>
              </a:rPr>
              <a:t>Control riguroso de síntomas angustiantes mediante métodos farmacológicos y no farmacológicos.</a:t>
            </a:r>
            <a:endParaRPr lang="en-US" sz="1200" dirty="0"/>
          </a:p>
        </p:txBody>
      </p:sp>
      <p:sp>
        <p:nvSpPr>
          <p:cNvPr id="40" name="Text 5"/>
          <p:cNvSpPr/>
          <p:nvPr/>
        </p:nvSpPr>
        <p:spPr>
          <a:xfrm>
            <a:off x="1028700" y="3395827"/>
            <a:ext cx="1432561" cy="228562"/>
          </a:xfrm>
          <a:prstGeom prst="rect">
            <a:avLst/>
          </a:prstGeom>
          <a:noFill/>
          <a:ln/>
        </p:spPr>
        <p:txBody>
          <a:bodyPr vert="horz" wrap="square" lIns="0" tIns="0" rIns="0" bIns="0" rtlCol="0" anchor="ctr"/>
          <a:lstStyle/>
          <a:p>
            <a:pPr marL="0" indent="0">
              <a:lnSpc>
                <a:spcPts val="1800"/>
              </a:lnSpc>
              <a:buNone/>
            </a:pPr>
            <a:r>
              <a:rPr lang="en-US" sz="1200" dirty="0">
                <a:solidFill>
                  <a:srgbClr val="334155"/>
                </a:solidFill>
                <a:latin typeface="Inter" pitchFamily="34" charset="0"/>
                <a:ea typeface="Inter" pitchFamily="34" charset="-122"/>
                <a:cs typeface="Inter" pitchFamily="34" charset="-120"/>
              </a:rPr>
              <a:t>Disnea</a:t>
            </a:r>
            <a:endParaRPr lang="en-US" sz="1200" dirty="0"/>
          </a:p>
        </p:txBody>
      </p:sp>
      <p:sp>
        <p:nvSpPr>
          <p:cNvPr id="41" name="Text 6"/>
          <p:cNvSpPr/>
          <p:nvPr/>
        </p:nvSpPr>
        <p:spPr>
          <a:xfrm>
            <a:off x="3609684" y="3395827"/>
            <a:ext cx="1432561" cy="228562"/>
          </a:xfrm>
          <a:prstGeom prst="rect">
            <a:avLst/>
          </a:prstGeom>
          <a:noFill/>
          <a:ln/>
        </p:spPr>
        <p:txBody>
          <a:bodyPr vert="horz" wrap="square" lIns="0" tIns="0" rIns="0" bIns="0" rtlCol="0" anchor="ctr"/>
          <a:lstStyle/>
          <a:p>
            <a:pPr marL="0" indent="0">
              <a:lnSpc>
                <a:spcPts val="1800"/>
              </a:lnSpc>
              <a:buNone/>
            </a:pPr>
            <a:r>
              <a:rPr lang="en-US" sz="1200" dirty="0">
                <a:solidFill>
                  <a:srgbClr val="334155"/>
                </a:solidFill>
                <a:latin typeface="Inter" pitchFamily="34" charset="0"/>
                <a:ea typeface="Inter" pitchFamily="34" charset="-122"/>
                <a:cs typeface="Inter" pitchFamily="34" charset="-120"/>
              </a:rPr>
              <a:t>Fatiga</a:t>
            </a:r>
            <a:endParaRPr lang="en-US" sz="1200" dirty="0"/>
          </a:p>
        </p:txBody>
      </p:sp>
      <p:sp>
        <p:nvSpPr>
          <p:cNvPr id="42" name="Text 7"/>
          <p:cNvSpPr/>
          <p:nvPr/>
        </p:nvSpPr>
        <p:spPr>
          <a:xfrm>
            <a:off x="1006813" y="3916219"/>
            <a:ext cx="2626361" cy="228562"/>
          </a:xfrm>
          <a:prstGeom prst="rect">
            <a:avLst/>
          </a:prstGeom>
          <a:noFill/>
          <a:ln/>
        </p:spPr>
        <p:txBody>
          <a:bodyPr vert="horz" wrap="square" lIns="0" tIns="0" rIns="0" bIns="0" rtlCol="0" anchor="ctr"/>
          <a:lstStyle/>
          <a:p>
            <a:pPr marL="0" indent="0">
              <a:lnSpc>
                <a:spcPts val="1800"/>
              </a:lnSpc>
              <a:buNone/>
            </a:pPr>
            <a:r>
              <a:rPr lang="en-US" sz="1200" dirty="0">
                <a:solidFill>
                  <a:srgbClr val="334155"/>
                </a:solidFill>
                <a:latin typeface="Inter" pitchFamily="34" charset="0"/>
                <a:ea typeface="Inter" pitchFamily="34" charset="-122"/>
                <a:cs typeface="Inter" pitchFamily="34" charset="-120"/>
              </a:rPr>
              <a:t>Dolor Agudo</a:t>
            </a:r>
            <a:endParaRPr lang="en-US" sz="1200" dirty="0"/>
          </a:p>
        </p:txBody>
      </p:sp>
      <p:sp>
        <p:nvSpPr>
          <p:cNvPr id="43" name="Text 8"/>
          <p:cNvSpPr/>
          <p:nvPr/>
        </p:nvSpPr>
        <p:spPr>
          <a:xfrm>
            <a:off x="3558614" y="3916219"/>
            <a:ext cx="1910081" cy="228562"/>
          </a:xfrm>
          <a:prstGeom prst="rect">
            <a:avLst/>
          </a:prstGeom>
          <a:noFill/>
          <a:ln/>
        </p:spPr>
        <p:txBody>
          <a:bodyPr vert="horz" wrap="square" lIns="0" tIns="0" rIns="0" bIns="0" rtlCol="0" anchor="ctr"/>
          <a:lstStyle/>
          <a:p>
            <a:pPr marL="0" indent="0">
              <a:lnSpc>
                <a:spcPts val="1800"/>
              </a:lnSpc>
              <a:buNone/>
            </a:pPr>
            <a:r>
              <a:rPr lang="en-US" sz="1200" dirty="0">
                <a:solidFill>
                  <a:srgbClr val="334155"/>
                </a:solidFill>
                <a:latin typeface="Inter" pitchFamily="34" charset="0"/>
                <a:ea typeface="Inter" pitchFamily="34" charset="-122"/>
                <a:cs typeface="Inter" pitchFamily="34" charset="-120"/>
              </a:rPr>
              <a:t>Insomnio</a:t>
            </a:r>
            <a:endParaRPr lang="en-US" sz="1200" dirty="0"/>
          </a:p>
        </p:txBody>
      </p:sp>
      <p:sp>
        <p:nvSpPr>
          <p:cNvPr id="44" name="Text 9"/>
          <p:cNvSpPr/>
          <p:nvPr/>
        </p:nvSpPr>
        <p:spPr>
          <a:xfrm>
            <a:off x="1028700" y="4436611"/>
            <a:ext cx="1671321" cy="228562"/>
          </a:xfrm>
          <a:prstGeom prst="rect">
            <a:avLst/>
          </a:prstGeom>
          <a:noFill/>
          <a:ln/>
        </p:spPr>
        <p:txBody>
          <a:bodyPr vert="horz" wrap="square" lIns="0" tIns="0" rIns="0" bIns="0" rtlCol="0" anchor="ctr"/>
          <a:lstStyle/>
          <a:p>
            <a:pPr marL="0" indent="0">
              <a:lnSpc>
                <a:spcPts val="1800"/>
              </a:lnSpc>
              <a:buNone/>
            </a:pPr>
            <a:r>
              <a:rPr lang="en-US" sz="1200" dirty="0">
                <a:solidFill>
                  <a:srgbClr val="334155"/>
                </a:solidFill>
                <a:latin typeface="Inter" pitchFamily="34" charset="0"/>
                <a:ea typeface="Inter" pitchFamily="34" charset="-122"/>
                <a:cs typeface="Inter" pitchFamily="34" charset="-120"/>
              </a:rPr>
              <a:t>Náuseas</a:t>
            </a:r>
            <a:endParaRPr lang="en-US" sz="1200" dirty="0"/>
          </a:p>
        </p:txBody>
      </p:sp>
      <p:sp>
        <p:nvSpPr>
          <p:cNvPr id="45" name="Text 10"/>
          <p:cNvSpPr/>
          <p:nvPr/>
        </p:nvSpPr>
        <p:spPr>
          <a:xfrm>
            <a:off x="3595092" y="4436611"/>
            <a:ext cx="3103882" cy="228562"/>
          </a:xfrm>
          <a:prstGeom prst="rect">
            <a:avLst/>
          </a:prstGeom>
          <a:noFill/>
          <a:ln/>
        </p:spPr>
        <p:txBody>
          <a:bodyPr vert="horz" wrap="square" lIns="0" tIns="0" rIns="0" bIns="0" rtlCol="0" anchor="ctr"/>
          <a:lstStyle/>
          <a:p>
            <a:pPr marL="0" indent="0">
              <a:lnSpc>
                <a:spcPts val="1800"/>
              </a:lnSpc>
              <a:buNone/>
            </a:pPr>
            <a:r>
              <a:rPr lang="en-US" sz="1200" dirty="0">
                <a:solidFill>
                  <a:srgbClr val="334155"/>
                </a:solidFill>
                <a:latin typeface="Inter" pitchFamily="34" charset="0"/>
                <a:ea typeface="Inter" pitchFamily="34" charset="-122"/>
                <a:cs typeface="Inter" pitchFamily="34" charset="-120"/>
              </a:rPr>
              <a:t>Estreñimiento</a:t>
            </a:r>
            <a:endParaRPr lang="en-US" sz="1200" dirty="0"/>
          </a:p>
        </p:txBody>
      </p:sp>
      <p:sp>
        <p:nvSpPr>
          <p:cNvPr id="46" name="Text 11"/>
          <p:cNvSpPr/>
          <p:nvPr/>
        </p:nvSpPr>
        <p:spPr>
          <a:xfrm>
            <a:off x="7051679" y="2100491"/>
            <a:ext cx="5372094" cy="233464"/>
          </a:xfrm>
          <a:prstGeom prst="rect">
            <a:avLst/>
          </a:prstGeom>
          <a:noFill/>
          <a:ln/>
        </p:spPr>
        <p:txBody>
          <a:bodyPr vert="horz" wrap="square" lIns="0" tIns="0" rIns="0" bIns="0" rtlCol="0" anchor="ctr"/>
          <a:lstStyle/>
          <a:p>
            <a:pPr marL="0" indent="0">
              <a:lnSpc>
                <a:spcPts val="1838"/>
              </a:lnSpc>
              <a:buNone/>
            </a:pPr>
            <a:r>
              <a:rPr lang="en-US" sz="1800" b="1" dirty="0">
                <a:solidFill>
                  <a:srgbClr val="1E293B"/>
                </a:solidFill>
                <a:latin typeface="Inter" pitchFamily="34" charset="0"/>
                <a:ea typeface="Inter" pitchFamily="34" charset="-122"/>
                <a:cs typeface="Inter" pitchFamily="34" charset="-120"/>
              </a:rPr>
              <a:t>Dolor Emocional</a:t>
            </a:r>
            <a:endParaRPr lang="en-US" sz="1800" dirty="0"/>
          </a:p>
        </p:txBody>
      </p:sp>
      <p:sp>
        <p:nvSpPr>
          <p:cNvPr id="47" name="Text 12"/>
          <p:cNvSpPr/>
          <p:nvPr/>
        </p:nvSpPr>
        <p:spPr>
          <a:xfrm>
            <a:off x="6475316" y="2637982"/>
            <a:ext cx="5016280" cy="495199"/>
          </a:xfrm>
          <a:prstGeom prst="rect">
            <a:avLst/>
          </a:prstGeom>
          <a:noFill/>
          <a:ln/>
        </p:spPr>
        <p:txBody>
          <a:bodyPr vert="horz" wrap="square" lIns="0" tIns="0" rIns="0" bIns="0" rtlCol="0" anchor="ctr"/>
          <a:lstStyle/>
          <a:p>
            <a:pPr marL="0" indent="0">
              <a:lnSpc>
                <a:spcPts val="1950"/>
              </a:lnSpc>
              <a:buNone/>
            </a:pPr>
            <a:r>
              <a:rPr lang="en-US" sz="1200" dirty="0">
                <a:solidFill>
                  <a:srgbClr val="475569"/>
                </a:solidFill>
                <a:latin typeface="Inter" pitchFamily="34" charset="0"/>
                <a:ea typeface="Inter" pitchFamily="34" charset="-122"/>
                <a:cs typeface="Inter" pitchFamily="34" charset="-120"/>
              </a:rPr>
              <a:t>Abordaje de reacciones psicológicas ante la pérdida, la incertidumbre y la muerte inminente.</a:t>
            </a:r>
            <a:endParaRPr lang="en-US" sz="1200" dirty="0"/>
          </a:p>
        </p:txBody>
      </p:sp>
      <p:sp>
        <p:nvSpPr>
          <p:cNvPr id="48" name="Text 13"/>
          <p:cNvSpPr/>
          <p:nvPr/>
        </p:nvSpPr>
        <p:spPr>
          <a:xfrm>
            <a:off x="6861990" y="3425010"/>
            <a:ext cx="3820162" cy="228562"/>
          </a:xfrm>
          <a:prstGeom prst="rect">
            <a:avLst/>
          </a:prstGeom>
          <a:noFill/>
          <a:ln/>
        </p:spPr>
        <p:txBody>
          <a:bodyPr vert="horz" wrap="square" lIns="0" tIns="0" rIns="0" bIns="0" rtlCol="0" anchor="ctr"/>
          <a:lstStyle/>
          <a:p>
            <a:pPr marL="0" indent="0">
              <a:lnSpc>
                <a:spcPts val="1800"/>
              </a:lnSpc>
              <a:buNone/>
            </a:pPr>
            <a:r>
              <a:rPr lang="en-US" sz="1200" b="1" dirty="0">
                <a:solidFill>
                  <a:srgbClr val="1E293B"/>
                </a:solidFill>
                <a:latin typeface="Inter" pitchFamily="34" charset="0"/>
                <a:ea typeface="Inter" pitchFamily="34" charset="-122"/>
                <a:cs typeface="Inter" pitchFamily="34" charset="-120"/>
              </a:rPr>
              <a:t>Ansiedad y Miedo</a:t>
            </a:r>
            <a:endParaRPr lang="en-US" sz="1200" dirty="0"/>
          </a:p>
        </p:txBody>
      </p:sp>
      <p:sp>
        <p:nvSpPr>
          <p:cNvPr id="49" name="Text 14"/>
          <p:cNvSpPr/>
          <p:nvPr/>
        </p:nvSpPr>
        <p:spPr>
          <a:xfrm>
            <a:off x="6861990" y="3653572"/>
            <a:ext cx="11908169" cy="145915"/>
          </a:xfrm>
          <a:prstGeom prst="rect">
            <a:avLst/>
          </a:prstGeom>
          <a:noFill/>
          <a:ln/>
        </p:spPr>
        <p:txBody>
          <a:bodyPr vert="horz" wrap="square" lIns="0" tIns="0" rIns="0" bIns="0" rtlCol="0" anchor="ctr"/>
          <a:lstStyle/>
          <a:p>
            <a:pPr marL="0" indent="0">
              <a:lnSpc>
                <a:spcPts val="1149"/>
              </a:lnSpc>
              <a:buNone/>
            </a:pPr>
            <a:r>
              <a:rPr lang="en-US" sz="1050" dirty="0">
                <a:solidFill>
                  <a:srgbClr val="64748B"/>
                </a:solidFill>
                <a:latin typeface="Inter" pitchFamily="34" charset="0"/>
                <a:ea typeface="Inter" pitchFamily="34" charset="-122"/>
                <a:cs typeface="Inter" pitchFamily="34" charset="-120"/>
              </a:rPr>
              <a:t>Gestión del temor a lo desconocido y el proceso de morir.</a:t>
            </a:r>
            <a:endParaRPr lang="en-US" sz="1050" dirty="0"/>
          </a:p>
        </p:txBody>
      </p:sp>
      <p:sp>
        <p:nvSpPr>
          <p:cNvPr id="50" name="Text 15"/>
          <p:cNvSpPr/>
          <p:nvPr/>
        </p:nvSpPr>
        <p:spPr>
          <a:xfrm>
            <a:off x="6825511" y="4149683"/>
            <a:ext cx="4775203" cy="228562"/>
          </a:xfrm>
          <a:prstGeom prst="rect">
            <a:avLst/>
          </a:prstGeom>
          <a:noFill/>
          <a:ln/>
        </p:spPr>
        <p:txBody>
          <a:bodyPr vert="horz" wrap="square" lIns="0" tIns="0" rIns="0" bIns="0" rtlCol="0" anchor="ctr"/>
          <a:lstStyle/>
          <a:p>
            <a:pPr marL="0" indent="0">
              <a:lnSpc>
                <a:spcPts val="1800"/>
              </a:lnSpc>
              <a:buNone/>
            </a:pPr>
            <a:r>
              <a:rPr lang="en-US" sz="1200" b="1" dirty="0">
                <a:solidFill>
                  <a:srgbClr val="1E293B"/>
                </a:solidFill>
                <a:latin typeface="Inter" pitchFamily="34" charset="0"/>
                <a:ea typeface="Inter" pitchFamily="34" charset="-122"/>
                <a:cs typeface="Inter" pitchFamily="34" charset="-120"/>
              </a:rPr>
              <a:t>Depresión y Tristeza</a:t>
            </a:r>
            <a:endParaRPr lang="en-US" sz="1200" dirty="0"/>
          </a:p>
        </p:txBody>
      </p:sp>
      <p:sp>
        <p:nvSpPr>
          <p:cNvPr id="51" name="Text 16"/>
          <p:cNvSpPr/>
          <p:nvPr/>
        </p:nvSpPr>
        <p:spPr>
          <a:xfrm>
            <a:off x="6825511" y="4378245"/>
            <a:ext cx="10654678" cy="145915"/>
          </a:xfrm>
          <a:prstGeom prst="rect">
            <a:avLst/>
          </a:prstGeom>
          <a:noFill/>
          <a:ln/>
        </p:spPr>
        <p:txBody>
          <a:bodyPr vert="horz" wrap="square" lIns="0" tIns="0" rIns="0" bIns="0" rtlCol="0" anchor="ctr"/>
          <a:lstStyle/>
          <a:p>
            <a:pPr marL="0" indent="0">
              <a:lnSpc>
                <a:spcPts val="1149"/>
              </a:lnSpc>
              <a:buNone/>
            </a:pPr>
            <a:r>
              <a:rPr lang="en-US" sz="1050" dirty="0">
                <a:solidFill>
                  <a:srgbClr val="64748B"/>
                </a:solidFill>
                <a:latin typeface="Inter" pitchFamily="34" charset="0"/>
                <a:ea typeface="Inter" pitchFamily="34" charset="-122"/>
                <a:cs typeface="Inter" pitchFamily="34" charset="-120"/>
              </a:rPr>
              <a:t>Acompañamiento en el duelo anticipado del paciente.</a:t>
            </a:r>
            <a:endParaRPr lang="en-US" sz="1050" dirty="0"/>
          </a:p>
        </p:txBody>
      </p:sp>
      <p:sp>
        <p:nvSpPr>
          <p:cNvPr id="52" name="Text 17"/>
          <p:cNvSpPr/>
          <p:nvPr/>
        </p:nvSpPr>
        <p:spPr>
          <a:xfrm>
            <a:off x="6898469" y="4874356"/>
            <a:ext cx="4536442" cy="228562"/>
          </a:xfrm>
          <a:prstGeom prst="rect">
            <a:avLst/>
          </a:prstGeom>
          <a:noFill/>
          <a:ln/>
        </p:spPr>
        <p:txBody>
          <a:bodyPr vert="horz" wrap="square" lIns="0" tIns="0" rIns="0" bIns="0" rtlCol="0" anchor="ctr"/>
          <a:lstStyle/>
          <a:p>
            <a:pPr marL="0" indent="0">
              <a:lnSpc>
                <a:spcPts val="1800"/>
              </a:lnSpc>
              <a:buNone/>
            </a:pPr>
            <a:r>
              <a:rPr lang="en-US" sz="1200" b="1" dirty="0">
                <a:solidFill>
                  <a:srgbClr val="1E293B"/>
                </a:solidFill>
                <a:latin typeface="Inter" pitchFamily="34" charset="0"/>
                <a:ea typeface="Inter" pitchFamily="34" charset="-122"/>
                <a:cs typeface="Inter" pitchFamily="34" charset="-120"/>
              </a:rPr>
              <a:t>Soporte Psicológico</a:t>
            </a:r>
            <a:endParaRPr lang="en-US" sz="1200" dirty="0"/>
          </a:p>
        </p:txBody>
      </p:sp>
      <p:sp>
        <p:nvSpPr>
          <p:cNvPr id="53" name="Text 18"/>
          <p:cNvSpPr/>
          <p:nvPr/>
        </p:nvSpPr>
        <p:spPr>
          <a:xfrm>
            <a:off x="6898469" y="5102918"/>
            <a:ext cx="13370576" cy="145915"/>
          </a:xfrm>
          <a:prstGeom prst="rect">
            <a:avLst/>
          </a:prstGeom>
          <a:noFill/>
          <a:ln/>
        </p:spPr>
        <p:txBody>
          <a:bodyPr vert="horz" wrap="square" lIns="0" tIns="0" rIns="0" bIns="0" rtlCol="0" anchor="ctr"/>
          <a:lstStyle/>
          <a:p>
            <a:pPr marL="0" indent="0">
              <a:lnSpc>
                <a:spcPts val="1149"/>
              </a:lnSpc>
              <a:buNone/>
            </a:pPr>
            <a:r>
              <a:rPr lang="en-US" sz="1050" dirty="0">
                <a:solidFill>
                  <a:srgbClr val="64748B"/>
                </a:solidFill>
                <a:latin typeface="Inter" pitchFamily="34" charset="0"/>
                <a:ea typeface="Inter" pitchFamily="34" charset="-122"/>
                <a:cs typeface="Inter" pitchFamily="34" charset="-120"/>
              </a:rPr>
              <a:t>Facilitar la expresión emocional y estrategias de afrontamiento.</a:t>
            </a:r>
            <a:endParaRPr lang="en-US" sz="1050" dirty="0"/>
          </a:p>
        </p:txBody>
      </p:sp>
      <p:sp>
        <p:nvSpPr>
          <p:cNvPr id="54" name="Text 19"/>
          <p:cNvSpPr/>
          <p:nvPr/>
        </p:nvSpPr>
        <p:spPr>
          <a:xfrm>
            <a:off x="911968" y="6241966"/>
            <a:ext cx="21518271" cy="145915"/>
          </a:xfrm>
          <a:prstGeom prst="rect">
            <a:avLst/>
          </a:prstGeom>
          <a:noFill/>
          <a:ln/>
        </p:spPr>
        <p:txBody>
          <a:bodyPr vert="horz" wrap="square" lIns="0" tIns="0" rIns="0" bIns="0" rtlCol="0" anchor="ctr"/>
          <a:lstStyle/>
          <a:p>
            <a:pPr marL="0" indent="0">
              <a:lnSpc>
                <a:spcPts val="1149"/>
              </a:lnSpc>
              <a:buNone/>
            </a:pPr>
            <a:r>
              <a:rPr lang="en-US" sz="1050" dirty="0">
                <a:solidFill>
                  <a:srgbClr val="FFFFFF"/>
                </a:solidFill>
                <a:latin typeface="Inter" pitchFamily="34" charset="0"/>
                <a:ea typeface="Inter" pitchFamily="34" charset="-122"/>
                <a:cs typeface="Inter" pitchFamily="34" charset="-120"/>
              </a:rPr>
              <a:t>El alivio del sufrimiento físico es el primer paso para permitir el abordaje de la dimensión emocional.</a:t>
            </a:r>
            <a:endParaRPr lang="en-US" sz="1050" dirty="0"/>
          </a:p>
        </p:txBody>
      </p:sp>
      <p:sp>
        <p:nvSpPr>
          <p:cNvPr id="55" name="Text 20"/>
          <p:cNvSpPr/>
          <p:nvPr/>
        </p:nvSpPr>
        <p:spPr>
          <a:xfrm>
            <a:off x="9414247" y="6256557"/>
            <a:ext cx="4655830" cy="116732"/>
          </a:xfrm>
          <a:prstGeom prst="rect">
            <a:avLst/>
          </a:prstGeom>
          <a:noFill/>
          <a:ln/>
        </p:spPr>
        <p:txBody>
          <a:bodyPr vert="horz" wrap="square" lIns="0" tIns="0" rIns="0" bIns="0" rtlCol="0" anchor="ctr"/>
          <a:lstStyle/>
          <a:p>
            <a:pPr marL="0" indent="0">
              <a:lnSpc>
                <a:spcPts val="919"/>
              </a:lnSpc>
              <a:buNone/>
            </a:pPr>
            <a:r>
              <a:rPr lang="en-US" sz="900" b="1" i="1" kern="0" spc="94" dirty="0">
                <a:solidFill>
                  <a:srgbClr val="FFFFFF"/>
                </a:solidFill>
                <a:latin typeface="Inter" pitchFamily="34" charset="0"/>
                <a:ea typeface="Inter" pitchFamily="34" charset="-122"/>
                <a:cs typeface="Inter" pitchFamily="34" charset="-120"/>
              </a:rPr>
              <a:t>ENFOQUE DE CICELY SAUNDERS</a:t>
            </a:r>
            <a:endParaRPr lang="en-US" sz="900" dirty="0"/>
          </a:p>
        </p:txBody>
      </p:sp>
      <p:sp>
        <p:nvSpPr>
          <p:cNvPr id="56" name="Text 21"/>
          <p:cNvSpPr/>
          <p:nvPr/>
        </p:nvSpPr>
        <p:spPr>
          <a:xfrm>
            <a:off x="466928" y="6624536"/>
            <a:ext cx="9490730" cy="116732"/>
          </a:xfrm>
          <a:prstGeom prst="rect">
            <a:avLst/>
          </a:prstGeom>
          <a:noFill/>
          <a:ln/>
        </p:spPr>
        <p:txBody>
          <a:bodyPr vert="horz" wrap="square" lIns="0" tIns="0" rIns="0" bIns="0" rtlCol="0" anchor="ctr"/>
          <a:lstStyle/>
          <a:p>
            <a:pPr marL="0" indent="0">
              <a:lnSpc>
                <a:spcPts val="919"/>
              </a:lnSpc>
              <a:buNone/>
            </a:pPr>
            <a:r>
              <a:rPr lang="en-US" sz="900" kern="0" spc="94" dirty="0">
                <a:solidFill>
                  <a:srgbClr val="94A3B8"/>
                </a:solidFill>
                <a:latin typeface="Inter" pitchFamily="34" charset="0"/>
                <a:ea typeface="Inter" pitchFamily="34" charset="-122"/>
                <a:cs typeface="Inter" pitchFamily="34" charset="-120"/>
              </a:rPr>
              <a:t>FUNDAMENTOS DE LOS CUIDADOS PALIATIVOS Y NORMATIVIDAD</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1973"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1973" cy="6858000"/>
          </a:xfrm>
          <a:prstGeom prst="rect">
            <a:avLst/>
          </a:prstGeom>
        </p:spPr>
      </p:pic>
      <p:pic>
        <p:nvPicPr>
          <p:cNvPr id="4" name="Image 2" descr="preencoded.png"/>
          <p:cNvPicPr>
            <a:picLocks noChangeAspect="1"/>
          </p:cNvPicPr>
          <p:nvPr/>
        </p:nvPicPr>
        <p:blipFill>
          <a:blip r:embed="rId5"/>
          <a:stretch>
            <a:fillRect/>
          </a:stretch>
        </p:blipFill>
        <p:spPr>
          <a:xfrm>
            <a:off x="0" y="0"/>
            <a:ext cx="12191973" cy="43544"/>
          </a:xfrm>
          <a:prstGeom prst="rect">
            <a:avLst/>
          </a:prstGeom>
        </p:spPr>
      </p:pic>
      <p:pic>
        <p:nvPicPr>
          <p:cNvPr id="5" name="Image 3" descr="preencoded.png"/>
          <p:cNvPicPr>
            <a:picLocks noChangeAspect="1"/>
          </p:cNvPicPr>
          <p:nvPr/>
        </p:nvPicPr>
        <p:blipFill>
          <a:blip r:embed="rId6"/>
          <a:stretch>
            <a:fillRect/>
          </a:stretch>
        </p:blipFill>
        <p:spPr>
          <a:xfrm>
            <a:off x="498197" y="1133351"/>
            <a:ext cx="5442102" cy="4323469"/>
          </a:xfrm>
          <a:prstGeom prst="rect">
            <a:avLst/>
          </a:prstGeom>
        </p:spPr>
      </p:pic>
      <p:pic>
        <p:nvPicPr>
          <p:cNvPr id="6" name="Image 4" descr="preencoded.png"/>
          <p:cNvPicPr>
            <a:picLocks noChangeAspect="1"/>
          </p:cNvPicPr>
          <p:nvPr/>
        </p:nvPicPr>
        <p:blipFill>
          <a:blip r:embed="rId7"/>
          <a:stretch>
            <a:fillRect/>
          </a:stretch>
        </p:blipFill>
        <p:spPr>
          <a:xfrm>
            <a:off x="747296" y="1382449"/>
            <a:ext cx="537119" cy="524348"/>
          </a:xfrm>
          <a:prstGeom prst="rect">
            <a:avLst/>
          </a:prstGeom>
        </p:spPr>
      </p:pic>
      <p:pic>
        <p:nvPicPr>
          <p:cNvPr id="7" name="Image 5" descr="preencoded.png"/>
          <p:cNvPicPr>
            <a:picLocks noChangeAspect="1"/>
          </p:cNvPicPr>
          <p:nvPr/>
        </p:nvPicPr>
        <p:blipFill>
          <a:blip r:embed="rId8"/>
          <a:stretch>
            <a:fillRect/>
          </a:stretch>
        </p:blipFill>
        <p:spPr>
          <a:xfrm>
            <a:off x="871846" y="1506999"/>
            <a:ext cx="288020" cy="249099"/>
          </a:xfrm>
          <a:prstGeom prst="rect">
            <a:avLst/>
          </a:prstGeom>
        </p:spPr>
      </p:pic>
      <p:pic>
        <p:nvPicPr>
          <p:cNvPr id="8" name="Image 6" descr="preencoded.png"/>
          <p:cNvPicPr>
            <a:picLocks noChangeAspect="1"/>
          </p:cNvPicPr>
          <p:nvPr/>
        </p:nvPicPr>
        <p:blipFill>
          <a:blip r:embed="rId9"/>
          <a:stretch>
            <a:fillRect/>
          </a:stretch>
        </p:blipFill>
        <p:spPr>
          <a:xfrm>
            <a:off x="747296" y="2806861"/>
            <a:ext cx="155687" cy="152281"/>
          </a:xfrm>
          <a:prstGeom prst="rect">
            <a:avLst/>
          </a:prstGeom>
        </p:spPr>
      </p:pic>
      <p:pic>
        <p:nvPicPr>
          <p:cNvPr id="9" name="Image 7" descr="preencoded.png"/>
          <p:cNvPicPr>
            <a:picLocks noChangeAspect="1"/>
          </p:cNvPicPr>
          <p:nvPr/>
        </p:nvPicPr>
        <p:blipFill>
          <a:blip r:embed="rId10"/>
          <a:stretch>
            <a:fillRect/>
          </a:stretch>
        </p:blipFill>
        <p:spPr>
          <a:xfrm>
            <a:off x="747296" y="3388497"/>
            <a:ext cx="155687" cy="152281"/>
          </a:xfrm>
          <a:prstGeom prst="rect">
            <a:avLst/>
          </a:prstGeom>
        </p:spPr>
      </p:pic>
      <p:pic>
        <p:nvPicPr>
          <p:cNvPr id="10" name="Image 8" descr="preencoded.png"/>
          <p:cNvPicPr>
            <a:picLocks noChangeAspect="1"/>
          </p:cNvPicPr>
          <p:nvPr/>
        </p:nvPicPr>
        <p:blipFill>
          <a:blip r:embed="rId11"/>
          <a:stretch>
            <a:fillRect/>
          </a:stretch>
        </p:blipFill>
        <p:spPr>
          <a:xfrm>
            <a:off x="747296" y="3970133"/>
            <a:ext cx="155687" cy="152281"/>
          </a:xfrm>
          <a:prstGeom prst="rect">
            <a:avLst/>
          </a:prstGeom>
        </p:spPr>
      </p:pic>
      <p:pic>
        <p:nvPicPr>
          <p:cNvPr id="11" name="Image 9" descr="preencoded.png"/>
          <p:cNvPicPr>
            <a:picLocks noChangeAspect="1"/>
          </p:cNvPicPr>
          <p:nvPr/>
        </p:nvPicPr>
        <p:blipFill>
          <a:blip r:embed="rId11"/>
          <a:stretch>
            <a:fillRect/>
          </a:stretch>
        </p:blipFill>
        <p:spPr>
          <a:xfrm>
            <a:off x="747296" y="4551769"/>
            <a:ext cx="155687" cy="152281"/>
          </a:xfrm>
          <a:prstGeom prst="rect">
            <a:avLst/>
          </a:prstGeom>
        </p:spPr>
      </p:pic>
      <p:pic>
        <p:nvPicPr>
          <p:cNvPr id="12" name="Image 10" descr="preencoded.png"/>
          <p:cNvPicPr>
            <a:picLocks noChangeAspect="1"/>
          </p:cNvPicPr>
          <p:nvPr/>
        </p:nvPicPr>
        <p:blipFill>
          <a:blip r:embed="rId12"/>
          <a:stretch>
            <a:fillRect/>
          </a:stretch>
        </p:blipFill>
        <p:spPr>
          <a:xfrm>
            <a:off x="6251673" y="1133351"/>
            <a:ext cx="5442103" cy="4323469"/>
          </a:xfrm>
          <a:prstGeom prst="rect">
            <a:avLst/>
          </a:prstGeom>
        </p:spPr>
      </p:pic>
      <p:pic>
        <p:nvPicPr>
          <p:cNvPr id="13" name="Image 11" descr="preencoded.png"/>
          <p:cNvPicPr>
            <a:picLocks noChangeAspect="1"/>
          </p:cNvPicPr>
          <p:nvPr/>
        </p:nvPicPr>
        <p:blipFill>
          <a:blip r:embed="rId13"/>
          <a:stretch>
            <a:fillRect/>
          </a:stretch>
        </p:blipFill>
        <p:spPr>
          <a:xfrm>
            <a:off x="6500772" y="1382449"/>
            <a:ext cx="474845" cy="524348"/>
          </a:xfrm>
          <a:prstGeom prst="rect">
            <a:avLst/>
          </a:prstGeom>
        </p:spPr>
      </p:pic>
      <p:pic>
        <p:nvPicPr>
          <p:cNvPr id="14" name="Image 12" descr="preencoded.png"/>
          <p:cNvPicPr>
            <a:picLocks noChangeAspect="1"/>
          </p:cNvPicPr>
          <p:nvPr/>
        </p:nvPicPr>
        <p:blipFill>
          <a:blip r:embed="rId14"/>
          <a:stretch>
            <a:fillRect/>
          </a:stretch>
        </p:blipFill>
        <p:spPr>
          <a:xfrm>
            <a:off x="6625321" y="1506999"/>
            <a:ext cx="225746" cy="249099"/>
          </a:xfrm>
          <a:prstGeom prst="rect">
            <a:avLst/>
          </a:prstGeom>
        </p:spPr>
      </p:pic>
      <p:pic>
        <p:nvPicPr>
          <p:cNvPr id="15" name="Image 13" descr="preencoded.png"/>
          <p:cNvPicPr>
            <a:picLocks noChangeAspect="1"/>
          </p:cNvPicPr>
          <p:nvPr/>
        </p:nvPicPr>
        <p:blipFill>
          <a:blip r:embed="rId15"/>
          <a:stretch>
            <a:fillRect/>
          </a:stretch>
        </p:blipFill>
        <p:spPr>
          <a:xfrm>
            <a:off x="6500772" y="2806861"/>
            <a:ext cx="155687" cy="152281"/>
          </a:xfrm>
          <a:prstGeom prst="rect">
            <a:avLst/>
          </a:prstGeom>
        </p:spPr>
      </p:pic>
      <p:pic>
        <p:nvPicPr>
          <p:cNvPr id="16" name="Image 14" descr="preencoded.png"/>
          <p:cNvPicPr>
            <a:picLocks noChangeAspect="1"/>
          </p:cNvPicPr>
          <p:nvPr/>
        </p:nvPicPr>
        <p:blipFill>
          <a:blip r:embed="rId16"/>
          <a:stretch>
            <a:fillRect/>
          </a:stretch>
        </p:blipFill>
        <p:spPr>
          <a:xfrm>
            <a:off x="6500772" y="3388497"/>
            <a:ext cx="155687" cy="152281"/>
          </a:xfrm>
          <a:prstGeom prst="rect">
            <a:avLst/>
          </a:prstGeom>
        </p:spPr>
      </p:pic>
      <p:pic>
        <p:nvPicPr>
          <p:cNvPr id="17" name="Image 15" descr="preencoded.png"/>
          <p:cNvPicPr>
            <a:picLocks noChangeAspect="1"/>
          </p:cNvPicPr>
          <p:nvPr/>
        </p:nvPicPr>
        <p:blipFill>
          <a:blip r:embed="rId17"/>
          <a:stretch>
            <a:fillRect/>
          </a:stretch>
        </p:blipFill>
        <p:spPr>
          <a:xfrm>
            <a:off x="6500772" y="3970133"/>
            <a:ext cx="155687" cy="152281"/>
          </a:xfrm>
          <a:prstGeom prst="rect">
            <a:avLst/>
          </a:prstGeom>
        </p:spPr>
      </p:pic>
      <p:pic>
        <p:nvPicPr>
          <p:cNvPr id="18" name="Image 16" descr="preencoded.png"/>
          <p:cNvPicPr>
            <a:picLocks noChangeAspect="1"/>
          </p:cNvPicPr>
          <p:nvPr/>
        </p:nvPicPr>
        <p:blipFill>
          <a:blip r:embed="rId17"/>
          <a:stretch>
            <a:fillRect/>
          </a:stretch>
        </p:blipFill>
        <p:spPr>
          <a:xfrm>
            <a:off x="6500772" y="4551769"/>
            <a:ext cx="155687" cy="152281"/>
          </a:xfrm>
          <a:prstGeom prst="rect">
            <a:avLst/>
          </a:prstGeom>
        </p:spPr>
      </p:pic>
      <p:pic>
        <p:nvPicPr>
          <p:cNvPr id="19" name="Image 17" descr="preencoded.png"/>
          <p:cNvPicPr>
            <a:picLocks noChangeAspect="1"/>
          </p:cNvPicPr>
          <p:nvPr/>
        </p:nvPicPr>
        <p:blipFill>
          <a:blip r:embed="rId18"/>
          <a:stretch>
            <a:fillRect/>
          </a:stretch>
        </p:blipFill>
        <p:spPr>
          <a:xfrm>
            <a:off x="498197" y="5705918"/>
            <a:ext cx="11195578" cy="467060"/>
          </a:xfrm>
          <a:prstGeom prst="rect">
            <a:avLst/>
          </a:prstGeom>
        </p:spPr>
      </p:pic>
      <p:pic>
        <p:nvPicPr>
          <p:cNvPr id="20" name="Image 18" descr="preencoded.png"/>
          <p:cNvPicPr>
            <a:picLocks noChangeAspect="1"/>
          </p:cNvPicPr>
          <p:nvPr/>
        </p:nvPicPr>
        <p:blipFill>
          <a:blip r:embed="rId19"/>
          <a:stretch>
            <a:fillRect/>
          </a:stretch>
        </p:blipFill>
        <p:spPr>
          <a:xfrm>
            <a:off x="0" y="6484352"/>
            <a:ext cx="12191973" cy="373648"/>
          </a:xfrm>
          <a:prstGeom prst="rect">
            <a:avLst/>
          </a:prstGeom>
        </p:spPr>
      </p:pic>
      <p:pic>
        <p:nvPicPr>
          <p:cNvPr id="21" name="Image 19" descr="preencoded.png"/>
          <p:cNvPicPr>
            <a:picLocks noChangeAspect="1"/>
          </p:cNvPicPr>
          <p:nvPr/>
        </p:nvPicPr>
        <p:blipFill>
          <a:blip r:embed="rId20"/>
          <a:stretch>
            <a:fillRect/>
          </a:stretch>
        </p:blipFill>
        <p:spPr>
          <a:xfrm>
            <a:off x="11226715" y="6640038"/>
            <a:ext cx="62275" cy="62275"/>
          </a:xfrm>
          <a:prstGeom prst="rect">
            <a:avLst/>
          </a:prstGeom>
        </p:spPr>
      </p:pic>
      <p:pic>
        <p:nvPicPr>
          <p:cNvPr id="22" name="Image 20" descr="preencoded.png"/>
          <p:cNvPicPr>
            <a:picLocks noChangeAspect="1"/>
          </p:cNvPicPr>
          <p:nvPr/>
        </p:nvPicPr>
        <p:blipFill>
          <a:blip r:embed="rId21"/>
          <a:stretch>
            <a:fillRect/>
          </a:stretch>
        </p:blipFill>
        <p:spPr>
          <a:xfrm>
            <a:off x="11320128" y="6640038"/>
            <a:ext cx="62274" cy="62275"/>
          </a:xfrm>
          <a:prstGeom prst="rect">
            <a:avLst/>
          </a:prstGeom>
        </p:spPr>
      </p:pic>
      <p:pic>
        <p:nvPicPr>
          <p:cNvPr id="23" name="Image 21" descr="preencoded.png"/>
          <p:cNvPicPr>
            <a:picLocks noChangeAspect="1"/>
          </p:cNvPicPr>
          <p:nvPr/>
        </p:nvPicPr>
        <p:blipFill>
          <a:blip r:embed="rId22"/>
          <a:stretch>
            <a:fillRect/>
          </a:stretch>
        </p:blipFill>
        <p:spPr>
          <a:xfrm>
            <a:off x="11413539" y="6640038"/>
            <a:ext cx="186823" cy="62275"/>
          </a:xfrm>
          <a:prstGeom prst="rect">
            <a:avLst/>
          </a:prstGeom>
        </p:spPr>
      </p:pic>
      <p:pic>
        <p:nvPicPr>
          <p:cNvPr id="24" name="Image 22" descr="preencoded.png"/>
          <p:cNvPicPr>
            <a:picLocks noChangeAspect="1"/>
          </p:cNvPicPr>
          <p:nvPr/>
        </p:nvPicPr>
        <p:blipFill>
          <a:blip r:embed="rId23"/>
          <a:stretch>
            <a:fillRect/>
          </a:stretch>
        </p:blipFill>
        <p:spPr>
          <a:xfrm>
            <a:off x="11631500" y="6640038"/>
            <a:ext cx="62275" cy="62275"/>
          </a:xfrm>
          <a:prstGeom prst="rect">
            <a:avLst/>
          </a:prstGeom>
        </p:spPr>
      </p:pic>
      <p:sp>
        <p:nvSpPr>
          <p:cNvPr id="25" name="Text 0"/>
          <p:cNvSpPr/>
          <p:nvPr/>
        </p:nvSpPr>
        <p:spPr>
          <a:xfrm>
            <a:off x="498197" y="354917"/>
            <a:ext cx="11195578" cy="124549"/>
          </a:xfrm>
          <a:prstGeom prst="rect">
            <a:avLst/>
          </a:prstGeom>
          <a:noFill/>
          <a:ln/>
        </p:spPr>
        <p:txBody>
          <a:bodyPr vert="horz" wrap="square" lIns="0" tIns="0" rIns="0" bIns="0" rtlCol="0" anchor="ctr"/>
          <a:lstStyle/>
          <a:p>
            <a:pPr marL="0" indent="0">
              <a:lnSpc>
                <a:spcPts val="981"/>
              </a:lnSpc>
              <a:buNone/>
            </a:pPr>
            <a:r>
              <a:rPr lang="en-US" sz="900" b="1" kern="0" spc="88" dirty="0">
                <a:solidFill>
                  <a:srgbClr val="94A3B8"/>
                </a:solidFill>
                <a:latin typeface="Inter" pitchFamily="34" charset="0"/>
                <a:ea typeface="Inter" pitchFamily="34" charset="-122"/>
                <a:cs typeface="Inter" pitchFamily="34" charset="-120"/>
              </a:rPr>
              <a:t>PRINCIPIOS FUNDAMENTALES</a:t>
            </a:r>
            <a:endParaRPr lang="en-US" sz="900" dirty="0"/>
          </a:p>
        </p:txBody>
      </p:sp>
      <p:sp>
        <p:nvSpPr>
          <p:cNvPr id="26" name="Text 1"/>
          <p:cNvSpPr/>
          <p:nvPr/>
        </p:nvSpPr>
        <p:spPr>
          <a:xfrm>
            <a:off x="498197" y="510604"/>
            <a:ext cx="27188541" cy="311373"/>
          </a:xfrm>
          <a:prstGeom prst="rect">
            <a:avLst/>
          </a:prstGeom>
          <a:noFill/>
          <a:ln/>
        </p:spPr>
        <p:txBody>
          <a:bodyPr vert="horz" wrap="square" lIns="0" tIns="0" rIns="0" bIns="0" rtlCol="0" anchor="ctr"/>
          <a:lstStyle/>
          <a:p>
            <a:pPr marL="0" indent="0">
              <a:lnSpc>
                <a:spcPts val="2452"/>
              </a:lnSpc>
              <a:buNone/>
            </a:pPr>
            <a:r>
              <a:rPr lang="en-US" sz="2700" b="1" dirty="0">
                <a:solidFill>
                  <a:srgbClr val="1E293B"/>
                </a:solidFill>
                <a:latin typeface="Inter" pitchFamily="34" charset="0"/>
                <a:ea typeface="Inter" pitchFamily="34" charset="-122"/>
                <a:cs typeface="Inter" pitchFamily="34" charset="-120"/>
              </a:rPr>
              <a:t>Dimensiones del Sufrimiento: </a:t>
            </a:r>
            <a:r>
              <a:rPr lang="en-US" sz="2700" b="1" dirty="0">
                <a:solidFill>
                  <a:srgbClr val="059669"/>
                </a:solidFill>
                <a:latin typeface="Inter" pitchFamily="34" charset="0"/>
                <a:ea typeface="Inter" pitchFamily="34" charset="-122"/>
                <a:cs typeface="Inter" pitchFamily="34" charset="-120"/>
              </a:rPr>
              <a:t>Dolor Social</a:t>
            </a:r>
            <a:r>
              <a:rPr lang="en-US" sz="2700" b="1" dirty="0">
                <a:solidFill>
                  <a:srgbClr val="1E293B"/>
                </a:solidFill>
                <a:latin typeface="Inter" pitchFamily="34" charset="0"/>
                <a:ea typeface="Inter" pitchFamily="34" charset="-122"/>
                <a:cs typeface="Inter" pitchFamily="34" charset="-120"/>
              </a:rPr>
              <a:t> </a:t>
            </a:r>
            <a:r>
              <a:rPr lang="en-US" sz="2700" b="1" dirty="0">
                <a:solidFill>
                  <a:srgbClr val="CBD5E1"/>
                </a:solidFill>
                <a:latin typeface="Inter" pitchFamily="34" charset="0"/>
                <a:ea typeface="Inter" pitchFamily="34" charset="-122"/>
                <a:cs typeface="Inter" pitchFamily="34" charset="-120"/>
              </a:rPr>
              <a:t>y</a:t>
            </a:r>
            <a:r>
              <a:rPr lang="en-US" sz="2700" b="1" dirty="0">
                <a:solidFill>
                  <a:srgbClr val="1E293B"/>
                </a:solidFill>
                <a:latin typeface="Inter" pitchFamily="34" charset="0"/>
                <a:ea typeface="Inter" pitchFamily="34" charset="-122"/>
                <a:cs typeface="Inter" pitchFamily="34" charset="-120"/>
              </a:rPr>
              <a:t> </a:t>
            </a:r>
            <a:r>
              <a:rPr lang="en-US" sz="2700" b="1" dirty="0">
                <a:solidFill>
                  <a:srgbClr val="9333EA"/>
                </a:solidFill>
                <a:latin typeface="Inter" pitchFamily="34" charset="0"/>
                <a:ea typeface="Inter" pitchFamily="34" charset="-122"/>
                <a:cs typeface="Inter" pitchFamily="34" charset="-120"/>
              </a:rPr>
              <a:t>Espiritual</a:t>
            </a:r>
            <a:endParaRPr lang="en-US" sz="2700" dirty="0"/>
          </a:p>
        </p:txBody>
      </p:sp>
      <p:sp>
        <p:nvSpPr>
          <p:cNvPr id="27" name="Text 2"/>
          <p:cNvSpPr/>
          <p:nvPr/>
        </p:nvSpPr>
        <p:spPr>
          <a:xfrm>
            <a:off x="1408965" y="1520013"/>
            <a:ext cx="4027937" cy="249099"/>
          </a:xfrm>
          <a:prstGeom prst="rect">
            <a:avLst/>
          </a:prstGeom>
          <a:noFill/>
          <a:ln/>
        </p:spPr>
        <p:txBody>
          <a:bodyPr vert="horz" wrap="square" lIns="0" tIns="0" rIns="0" bIns="0" rtlCol="0" anchor="ctr"/>
          <a:lstStyle/>
          <a:p>
            <a:pPr marL="0" indent="0">
              <a:lnSpc>
                <a:spcPts val="1961"/>
              </a:lnSpc>
              <a:buNone/>
            </a:pPr>
            <a:r>
              <a:rPr lang="en-US" sz="1800" b="1" kern="0" spc="-44" dirty="0">
                <a:solidFill>
                  <a:srgbClr val="065F46"/>
                </a:solidFill>
                <a:latin typeface="Inter" pitchFamily="34" charset="0"/>
                <a:ea typeface="Inter" pitchFamily="34" charset="-122"/>
                <a:cs typeface="Inter" pitchFamily="34" charset="-120"/>
              </a:rPr>
              <a:t>Dolor Social</a:t>
            </a:r>
            <a:endParaRPr lang="en-US" sz="1800" dirty="0"/>
          </a:p>
        </p:txBody>
      </p:sp>
      <p:sp>
        <p:nvSpPr>
          <p:cNvPr id="28" name="Text 3"/>
          <p:cNvSpPr/>
          <p:nvPr/>
        </p:nvSpPr>
        <p:spPr>
          <a:xfrm>
            <a:off x="747296" y="2093621"/>
            <a:ext cx="4943905" cy="495278"/>
          </a:xfrm>
          <a:prstGeom prst="rect">
            <a:avLst/>
          </a:prstGeom>
          <a:noFill/>
          <a:ln/>
        </p:spPr>
        <p:txBody>
          <a:bodyPr vert="horz" wrap="square" lIns="0" tIns="0" rIns="0" bIns="0" rtlCol="0" anchor="ctr"/>
          <a:lstStyle/>
          <a:p>
            <a:pPr marL="0" indent="0">
              <a:lnSpc>
                <a:spcPts val="1950"/>
              </a:lnSpc>
              <a:buNone/>
            </a:pPr>
            <a:r>
              <a:rPr lang="en-US" sz="1200" dirty="0">
                <a:solidFill>
                  <a:srgbClr val="475569"/>
                </a:solidFill>
                <a:latin typeface="Inter" pitchFamily="34" charset="0"/>
                <a:ea typeface="Inter" pitchFamily="34" charset="-122"/>
                <a:cs typeface="Inter" pitchFamily="34" charset="-120"/>
              </a:rPr>
              <a:t>Impacto de la enfermedad en el entorno relacional y estructural del paciente.</a:t>
            </a:r>
            <a:endParaRPr lang="en-US" sz="1200" dirty="0"/>
          </a:p>
        </p:txBody>
      </p:sp>
      <p:sp>
        <p:nvSpPr>
          <p:cNvPr id="29" name="Text 4"/>
          <p:cNvSpPr/>
          <p:nvPr/>
        </p:nvSpPr>
        <p:spPr>
          <a:xfrm>
            <a:off x="996395" y="2775724"/>
            <a:ext cx="4694806" cy="457086"/>
          </a:xfrm>
          <a:prstGeom prst="rect">
            <a:avLst/>
          </a:prstGeom>
          <a:noFill/>
          <a:ln/>
        </p:spPr>
        <p:txBody>
          <a:bodyPr vert="horz" wrap="square" lIns="0" tIns="0" rIns="0" bIns="0" rtlCol="0" anchor="ctr"/>
          <a:lstStyle/>
          <a:p>
            <a:pPr marL="0" indent="0" algn="l">
              <a:lnSpc>
                <a:spcPts val="1800"/>
              </a:lnSpc>
              <a:buNone/>
            </a:pPr>
            <a:r>
              <a:rPr lang="en-US" sz="1200" b="1" dirty="0">
                <a:solidFill>
                  <a:srgbClr val="334155"/>
                </a:solidFill>
                <a:latin typeface="Inter" pitchFamily="34" charset="0"/>
                <a:ea typeface="Inter" pitchFamily="34" charset="-122"/>
                <a:cs typeface="Inter" pitchFamily="34" charset="-120"/>
              </a:rPr>
              <a:t>Alteración de roles:</a:t>
            </a:r>
            <a:r>
              <a:rPr lang="en-US" sz="1200" dirty="0">
                <a:solidFill>
                  <a:srgbClr val="334155"/>
                </a:solidFill>
                <a:latin typeface="Inter" pitchFamily="34" charset="0"/>
                <a:ea typeface="Inter" pitchFamily="34" charset="-122"/>
                <a:cs typeface="Inter" pitchFamily="34" charset="-120"/>
              </a:rPr>
              <a:t> Cambios drásticos en la dinámica familiar y laboral.</a:t>
            </a:r>
            <a:endParaRPr lang="en-US" sz="1200" dirty="0"/>
          </a:p>
        </p:txBody>
      </p:sp>
      <p:sp>
        <p:nvSpPr>
          <p:cNvPr id="30" name="Text 5"/>
          <p:cNvSpPr/>
          <p:nvPr/>
        </p:nvSpPr>
        <p:spPr>
          <a:xfrm>
            <a:off x="996395" y="3357360"/>
            <a:ext cx="4694806" cy="457087"/>
          </a:xfrm>
          <a:prstGeom prst="rect">
            <a:avLst/>
          </a:prstGeom>
          <a:noFill/>
          <a:ln/>
        </p:spPr>
        <p:txBody>
          <a:bodyPr vert="horz" wrap="square" lIns="0" tIns="0" rIns="0" bIns="0" rtlCol="0" anchor="ctr"/>
          <a:lstStyle/>
          <a:p>
            <a:pPr marL="0" indent="0" algn="l">
              <a:lnSpc>
                <a:spcPts val="1800"/>
              </a:lnSpc>
              <a:buNone/>
            </a:pPr>
            <a:r>
              <a:rPr lang="en-US" sz="1200" b="1" dirty="0">
                <a:solidFill>
                  <a:srgbClr val="334155"/>
                </a:solidFill>
                <a:latin typeface="Inter" pitchFamily="34" charset="0"/>
                <a:ea typeface="Inter" pitchFamily="34" charset="-122"/>
                <a:cs typeface="Inter" pitchFamily="34" charset="-120"/>
              </a:rPr>
              <a:t>Aislamiento:</a:t>
            </a:r>
            <a:r>
              <a:rPr lang="en-US" sz="1200" dirty="0">
                <a:solidFill>
                  <a:srgbClr val="334155"/>
                </a:solidFill>
                <a:latin typeface="Inter" pitchFamily="34" charset="0"/>
                <a:ea typeface="Inter" pitchFamily="34" charset="-122"/>
                <a:cs typeface="Inter" pitchFamily="34" charset="-120"/>
              </a:rPr>
              <a:t> Pérdida de contacto social y sensación de abandono.</a:t>
            </a:r>
            <a:endParaRPr lang="en-US" sz="1200" dirty="0"/>
          </a:p>
        </p:txBody>
      </p:sp>
      <p:sp>
        <p:nvSpPr>
          <p:cNvPr id="31" name="Text 6"/>
          <p:cNvSpPr/>
          <p:nvPr/>
        </p:nvSpPr>
        <p:spPr>
          <a:xfrm>
            <a:off x="996395" y="3938996"/>
            <a:ext cx="4694806" cy="457086"/>
          </a:xfrm>
          <a:prstGeom prst="rect">
            <a:avLst/>
          </a:prstGeom>
          <a:noFill/>
          <a:ln/>
        </p:spPr>
        <p:txBody>
          <a:bodyPr vert="horz" wrap="square" lIns="0" tIns="0" rIns="0" bIns="0" rtlCol="0" anchor="ctr"/>
          <a:lstStyle/>
          <a:p>
            <a:pPr marL="0" indent="0" algn="l">
              <a:lnSpc>
                <a:spcPts val="1800"/>
              </a:lnSpc>
              <a:buNone/>
            </a:pPr>
            <a:r>
              <a:rPr lang="en-US" sz="1200" b="1" dirty="0">
                <a:solidFill>
                  <a:srgbClr val="334155"/>
                </a:solidFill>
                <a:latin typeface="Inter" pitchFamily="34" charset="0"/>
                <a:ea typeface="Inter" pitchFamily="34" charset="-122"/>
                <a:cs typeface="Inter" pitchFamily="34" charset="-120"/>
              </a:rPr>
              <a:t>Preocupaciones económicas:</a:t>
            </a:r>
            <a:r>
              <a:rPr lang="en-US" sz="1200" dirty="0">
                <a:solidFill>
                  <a:srgbClr val="334155"/>
                </a:solidFill>
                <a:latin typeface="Inter" pitchFamily="34" charset="0"/>
                <a:ea typeface="Inter" pitchFamily="34" charset="-122"/>
                <a:cs typeface="Inter" pitchFamily="34" charset="-120"/>
              </a:rPr>
              <a:t> Cargas financieras derivadas del tratamiento y la incapacidad.</a:t>
            </a:r>
            <a:endParaRPr lang="en-US" sz="1200" dirty="0"/>
          </a:p>
        </p:txBody>
      </p:sp>
      <p:sp>
        <p:nvSpPr>
          <p:cNvPr id="32" name="Text 7"/>
          <p:cNvSpPr/>
          <p:nvPr/>
        </p:nvSpPr>
        <p:spPr>
          <a:xfrm>
            <a:off x="996395" y="4520631"/>
            <a:ext cx="4694806" cy="457086"/>
          </a:xfrm>
          <a:prstGeom prst="rect">
            <a:avLst/>
          </a:prstGeom>
          <a:noFill/>
          <a:ln/>
        </p:spPr>
        <p:txBody>
          <a:bodyPr vert="horz" wrap="square" lIns="0" tIns="0" rIns="0" bIns="0" rtlCol="0" anchor="ctr"/>
          <a:lstStyle/>
          <a:p>
            <a:pPr marL="0" indent="0" algn="l">
              <a:lnSpc>
                <a:spcPts val="1800"/>
              </a:lnSpc>
              <a:buNone/>
            </a:pPr>
            <a:r>
              <a:rPr lang="en-US" sz="1200" b="1" dirty="0">
                <a:solidFill>
                  <a:srgbClr val="334155"/>
                </a:solidFill>
                <a:latin typeface="Inter" pitchFamily="34" charset="0"/>
                <a:ea typeface="Inter" pitchFamily="34" charset="-122"/>
                <a:cs typeface="Inter" pitchFamily="34" charset="-120"/>
              </a:rPr>
              <a:t>Necesidad de apoyo:</a:t>
            </a:r>
            <a:r>
              <a:rPr lang="en-US" sz="1200" dirty="0">
                <a:solidFill>
                  <a:srgbClr val="334155"/>
                </a:solidFill>
                <a:latin typeface="Inter" pitchFamily="34" charset="0"/>
                <a:ea typeface="Inter" pitchFamily="34" charset="-122"/>
                <a:cs typeface="Inter" pitchFamily="34" charset="-120"/>
              </a:rPr>
              <a:t> Requerimiento de redes de cuidado y gestión de recursos sociales.</a:t>
            </a:r>
            <a:endParaRPr lang="en-US" sz="1200" dirty="0"/>
          </a:p>
        </p:txBody>
      </p:sp>
      <p:sp>
        <p:nvSpPr>
          <p:cNvPr id="33" name="Text 8"/>
          <p:cNvSpPr/>
          <p:nvPr/>
        </p:nvSpPr>
        <p:spPr>
          <a:xfrm>
            <a:off x="7100166" y="1520013"/>
            <a:ext cx="5370582" cy="249099"/>
          </a:xfrm>
          <a:prstGeom prst="rect">
            <a:avLst/>
          </a:prstGeom>
          <a:noFill/>
          <a:ln/>
        </p:spPr>
        <p:txBody>
          <a:bodyPr vert="horz" wrap="square" lIns="0" tIns="0" rIns="0" bIns="0" rtlCol="0" anchor="ctr"/>
          <a:lstStyle/>
          <a:p>
            <a:pPr marL="0" indent="0">
              <a:lnSpc>
                <a:spcPts val="1961"/>
              </a:lnSpc>
              <a:buNone/>
            </a:pPr>
            <a:r>
              <a:rPr lang="en-US" sz="1800" b="1" kern="0" spc="-44" dirty="0">
                <a:solidFill>
                  <a:srgbClr val="6B21A8"/>
                </a:solidFill>
                <a:latin typeface="Inter" pitchFamily="34" charset="0"/>
                <a:ea typeface="Inter" pitchFamily="34" charset="-122"/>
                <a:cs typeface="Inter" pitchFamily="34" charset="-120"/>
              </a:rPr>
              <a:t>Dolor Espiritual</a:t>
            </a:r>
            <a:endParaRPr lang="en-US" sz="1800" dirty="0"/>
          </a:p>
        </p:txBody>
      </p:sp>
      <p:sp>
        <p:nvSpPr>
          <p:cNvPr id="34" name="Text 9"/>
          <p:cNvSpPr/>
          <p:nvPr/>
        </p:nvSpPr>
        <p:spPr>
          <a:xfrm>
            <a:off x="6500772" y="2093621"/>
            <a:ext cx="4943905" cy="495278"/>
          </a:xfrm>
          <a:prstGeom prst="rect">
            <a:avLst/>
          </a:prstGeom>
          <a:noFill/>
          <a:ln/>
        </p:spPr>
        <p:txBody>
          <a:bodyPr vert="horz" wrap="square" lIns="0" tIns="0" rIns="0" bIns="0" rtlCol="0" anchor="ctr"/>
          <a:lstStyle/>
          <a:p>
            <a:pPr marL="0" indent="0">
              <a:lnSpc>
                <a:spcPts val="1950"/>
              </a:lnSpc>
              <a:buNone/>
            </a:pPr>
            <a:r>
              <a:rPr lang="en-US" sz="1200" dirty="0">
                <a:solidFill>
                  <a:srgbClr val="475569"/>
                </a:solidFill>
                <a:latin typeface="Inter" pitchFamily="34" charset="0"/>
                <a:ea typeface="Inter" pitchFamily="34" charset="-122"/>
                <a:cs typeface="Inter" pitchFamily="34" charset="-120"/>
              </a:rPr>
              <a:t>Búsqueda de significado y trascendencia ante la inminencia de la muerte.</a:t>
            </a:r>
            <a:endParaRPr lang="en-US" sz="1200" dirty="0"/>
          </a:p>
        </p:txBody>
      </p:sp>
      <p:sp>
        <p:nvSpPr>
          <p:cNvPr id="35" name="Text 10"/>
          <p:cNvSpPr/>
          <p:nvPr/>
        </p:nvSpPr>
        <p:spPr>
          <a:xfrm>
            <a:off x="6749871" y="2775724"/>
            <a:ext cx="4694806" cy="457086"/>
          </a:xfrm>
          <a:prstGeom prst="rect">
            <a:avLst/>
          </a:prstGeom>
          <a:noFill/>
          <a:ln/>
        </p:spPr>
        <p:txBody>
          <a:bodyPr vert="horz" wrap="square" lIns="0" tIns="0" rIns="0" bIns="0" rtlCol="0" anchor="ctr"/>
          <a:lstStyle/>
          <a:p>
            <a:pPr marL="0" indent="0" algn="l">
              <a:lnSpc>
                <a:spcPts val="1800"/>
              </a:lnSpc>
              <a:buNone/>
            </a:pPr>
            <a:r>
              <a:rPr lang="en-US" sz="1200" b="1" dirty="0">
                <a:solidFill>
                  <a:srgbClr val="334155"/>
                </a:solidFill>
                <a:latin typeface="Inter" pitchFamily="34" charset="0"/>
                <a:ea typeface="Inter" pitchFamily="34" charset="-122"/>
                <a:cs typeface="Inter" pitchFamily="34" charset="-120"/>
              </a:rPr>
              <a:t>Sentido de vida:</a:t>
            </a:r>
            <a:r>
              <a:rPr lang="en-US" sz="1200" dirty="0">
                <a:solidFill>
                  <a:srgbClr val="334155"/>
                </a:solidFill>
                <a:latin typeface="Inter" pitchFamily="34" charset="0"/>
                <a:ea typeface="Inter" pitchFamily="34" charset="-122"/>
                <a:cs typeface="Inter" pitchFamily="34" charset="-120"/>
              </a:rPr>
              <a:t> Necesidad de encontrar propósito en el sufrimiento y la existencia.</a:t>
            </a:r>
            <a:endParaRPr lang="en-US" sz="1200" dirty="0"/>
          </a:p>
        </p:txBody>
      </p:sp>
      <p:sp>
        <p:nvSpPr>
          <p:cNvPr id="36" name="Text 11"/>
          <p:cNvSpPr/>
          <p:nvPr/>
        </p:nvSpPr>
        <p:spPr>
          <a:xfrm>
            <a:off x="6749871" y="3357360"/>
            <a:ext cx="4694806" cy="457087"/>
          </a:xfrm>
          <a:prstGeom prst="rect">
            <a:avLst/>
          </a:prstGeom>
          <a:noFill/>
          <a:ln/>
        </p:spPr>
        <p:txBody>
          <a:bodyPr vert="horz" wrap="square" lIns="0" tIns="0" rIns="0" bIns="0" rtlCol="0" anchor="ctr"/>
          <a:lstStyle/>
          <a:p>
            <a:pPr marL="0" indent="0" algn="l">
              <a:lnSpc>
                <a:spcPts val="1800"/>
              </a:lnSpc>
              <a:buNone/>
            </a:pPr>
            <a:r>
              <a:rPr lang="en-US" sz="1200" b="1" dirty="0">
                <a:solidFill>
                  <a:srgbClr val="334155"/>
                </a:solidFill>
                <a:latin typeface="Inter" pitchFamily="34" charset="0"/>
                <a:ea typeface="Inter" pitchFamily="34" charset="-122"/>
                <a:cs typeface="Inter" pitchFamily="34" charset="-120"/>
              </a:rPr>
              <a:t>Reconciliación:</a:t>
            </a:r>
            <a:r>
              <a:rPr lang="en-US" sz="1200" dirty="0">
                <a:solidFill>
                  <a:srgbClr val="334155"/>
                </a:solidFill>
                <a:latin typeface="Inter" pitchFamily="34" charset="0"/>
                <a:ea typeface="Inter" pitchFamily="34" charset="-122"/>
                <a:cs typeface="Inter" pitchFamily="34" charset="-120"/>
              </a:rPr>
              <a:t> Sanar vínculos pasados y encontrar paz con uno mismo y los demás.</a:t>
            </a:r>
            <a:endParaRPr lang="en-US" sz="1200" dirty="0"/>
          </a:p>
        </p:txBody>
      </p:sp>
      <p:sp>
        <p:nvSpPr>
          <p:cNvPr id="37" name="Text 12"/>
          <p:cNvSpPr/>
          <p:nvPr/>
        </p:nvSpPr>
        <p:spPr>
          <a:xfrm>
            <a:off x="6749871" y="3938996"/>
            <a:ext cx="4694806" cy="457086"/>
          </a:xfrm>
          <a:prstGeom prst="rect">
            <a:avLst/>
          </a:prstGeom>
          <a:noFill/>
          <a:ln/>
        </p:spPr>
        <p:txBody>
          <a:bodyPr vert="horz" wrap="square" lIns="0" tIns="0" rIns="0" bIns="0" rtlCol="0" anchor="ctr"/>
          <a:lstStyle/>
          <a:p>
            <a:pPr marL="0" indent="0" algn="l">
              <a:lnSpc>
                <a:spcPts val="1800"/>
              </a:lnSpc>
              <a:buNone/>
            </a:pPr>
            <a:r>
              <a:rPr lang="en-US" sz="1200" b="1" dirty="0">
                <a:solidFill>
                  <a:srgbClr val="334155"/>
                </a:solidFill>
                <a:latin typeface="Inter" pitchFamily="34" charset="0"/>
                <a:ea typeface="Inter" pitchFamily="34" charset="-122"/>
                <a:cs typeface="Inter" pitchFamily="34" charset="-120"/>
              </a:rPr>
              <a:t>Esperanza y Fe:</a:t>
            </a:r>
            <a:r>
              <a:rPr lang="en-US" sz="1200" dirty="0">
                <a:solidFill>
                  <a:srgbClr val="334155"/>
                </a:solidFill>
                <a:latin typeface="Inter" pitchFamily="34" charset="0"/>
                <a:ea typeface="Inter" pitchFamily="34" charset="-122"/>
                <a:cs typeface="Inter" pitchFamily="34" charset="-120"/>
              </a:rPr>
              <a:t> Apoyo en creencias religiosas o filosofías de vida personales.</a:t>
            </a:r>
            <a:endParaRPr lang="en-US" sz="1200" dirty="0"/>
          </a:p>
        </p:txBody>
      </p:sp>
      <p:sp>
        <p:nvSpPr>
          <p:cNvPr id="38" name="Text 13"/>
          <p:cNvSpPr/>
          <p:nvPr/>
        </p:nvSpPr>
        <p:spPr>
          <a:xfrm>
            <a:off x="6749871" y="4520631"/>
            <a:ext cx="4694806" cy="457086"/>
          </a:xfrm>
          <a:prstGeom prst="rect">
            <a:avLst/>
          </a:prstGeom>
          <a:noFill/>
          <a:ln/>
        </p:spPr>
        <p:txBody>
          <a:bodyPr vert="horz" wrap="square" lIns="0" tIns="0" rIns="0" bIns="0" rtlCol="0" anchor="ctr"/>
          <a:lstStyle/>
          <a:p>
            <a:pPr marL="0" indent="0" algn="l">
              <a:lnSpc>
                <a:spcPts val="1800"/>
              </a:lnSpc>
              <a:buNone/>
            </a:pPr>
            <a:r>
              <a:rPr lang="en-US" sz="1200" b="1" dirty="0">
                <a:solidFill>
                  <a:srgbClr val="334155"/>
                </a:solidFill>
                <a:latin typeface="Inter" pitchFamily="34" charset="0"/>
                <a:ea typeface="Inter" pitchFamily="34" charset="-122"/>
                <a:cs typeface="Inter" pitchFamily="34" charset="-120"/>
              </a:rPr>
              <a:t>Trascendencia:</a:t>
            </a:r>
            <a:r>
              <a:rPr lang="en-US" sz="1200" dirty="0">
                <a:solidFill>
                  <a:srgbClr val="334155"/>
                </a:solidFill>
                <a:latin typeface="Inter" pitchFamily="34" charset="0"/>
                <a:ea typeface="Inter" pitchFamily="34" charset="-122"/>
                <a:cs typeface="Inter" pitchFamily="34" charset="-120"/>
              </a:rPr>
              <a:t> Preparación para el final, dejando un legado o significado duradero.</a:t>
            </a:r>
            <a:endParaRPr lang="en-US" sz="1200" dirty="0"/>
          </a:p>
        </p:txBody>
      </p:sp>
      <p:sp>
        <p:nvSpPr>
          <p:cNvPr id="39" name="Text 14"/>
          <p:cNvSpPr/>
          <p:nvPr/>
        </p:nvSpPr>
        <p:spPr>
          <a:xfrm>
            <a:off x="-8379394" y="5830467"/>
            <a:ext cx="28950761" cy="217962"/>
          </a:xfrm>
          <a:prstGeom prst="rect">
            <a:avLst/>
          </a:prstGeom>
          <a:noFill/>
          <a:ln/>
        </p:spPr>
        <p:txBody>
          <a:bodyPr vert="horz" wrap="square" lIns="0" tIns="0" rIns="0" bIns="0" rtlCol="0" anchor="ctr"/>
          <a:lstStyle/>
          <a:p>
            <a:pPr marL="0" indent="0" algn="ctr">
              <a:lnSpc>
                <a:spcPts val="1716"/>
              </a:lnSpc>
              <a:buNone/>
            </a:pPr>
            <a:r>
              <a:rPr lang="en-US" sz="1350" i="1" dirty="0">
                <a:solidFill>
                  <a:srgbClr val="64748B"/>
                </a:solidFill>
                <a:latin typeface="Lora" pitchFamily="34" charset="0"/>
                <a:ea typeface="Lora" pitchFamily="34" charset="-122"/>
                <a:cs typeface="Lora" pitchFamily="34" charset="-120"/>
              </a:rPr>
              <a:t>"El alivio del sufrimiento social y espiritual es tan vital como el control físico para una muerte digna y en paz."</a:t>
            </a:r>
            <a:endParaRPr lang="en-US" sz="1350" dirty="0"/>
          </a:p>
        </p:txBody>
      </p:sp>
      <p:sp>
        <p:nvSpPr>
          <p:cNvPr id="40" name="Text 15"/>
          <p:cNvSpPr/>
          <p:nvPr/>
        </p:nvSpPr>
        <p:spPr>
          <a:xfrm>
            <a:off x="498197" y="6608901"/>
            <a:ext cx="1678301" cy="124549"/>
          </a:xfrm>
          <a:prstGeom prst="rect">
            <a:avLst/>
          </a:prstGeom>
          <a:noFill/>
          <a:ln/>
        </p:spPr>
        <p:txBody>
          <a:bodyPr vert="horz" wrap="square" lIns="0" tIns="0" rIns="0" bIns="0" rtlCol="0" anchor="ctr"/>
          <a:lstStyle/>
          <a:p>
            <a:pPr marL="0" indent="0">
              <a:lnSpc>
                <a:spcPts val="981"/>
              </a:lnSpc>
              <a:buNone/>
            </a:pPr>
            <a:r>
              <a:rPr lang="en-US" sz="900" b="1" dirty="0">
                <a:solidFill>
                  <a:srgbClr val="059669"/>
                </a:solidFill>
                <a:latin typeface="Inter" pitchFamily="34" charset="0"/>
                <a:ea typeface="Inter" pitchFamily="34" charset="-122"/>
                <a:cs typeface="Inter" pitchFamily="34" charset="-120"/>
              </a:rPr>
              <a:t>PALIATIVOS</a:t>
            </a:r>
            <a:endParaRPr lang="en-US" sz="900" dirty="0"/>
          </a:p>
        </p:txBody>
      </p:sp>
      <p:sp>
        <p:nvSpPr>
          <p:cNvPr id="41" name="Text 16"/>
          <p:cNvSpPr/>
          <p:nvPr/>
        </p:nvSpPr>
        <p:spPr>
          <a:xfrm>
            <a:off x="1237709" y="6608901"/>
            <a:ext cx="167830" cy="124549"/>
          </a:xfrm>
          <a:prstGeom prst="rect">
            <a:avLst/>
          </a:prstGeom>
          <a:noFill/>
          <a:ln/>
        </p:spPr>
        <p:txBody>
          <a:bodyPr vert="horz" wrap="square" lIns="0" tIns="0" rIns="0" bIns="0" rtlCol="0" anchor="ctr"/>
          <a:lstStyle/>
          <a:p>
            <a:pPr marL="0" indent="0">
              <a:lnSpc>
                <a:spcPts val="981"/>
              </a:lnSpc>
              <a:buNone/>
            </a:pPr>
            <a:r>
              <a:rPr lang="en-US" sz="900" dirty="0">
                <a:solidFill>
                  <a:srgbClr val="CBD5E1"/>
                </a:solidFill>
                <a:latin typeface="Inter" pitchFamily="34" charset="0"/>
                <a:ea typeface="Inter" pitchFamily="34" charset="-122"/>
                <a:cs typeface="Inter" pitchFamily="34" charset="-120"/>
              </a:rPr>
              <a:t>|</a:t>
            </a:r>
            <a:endParaRPr lang="en-US" sz="900" dirty="0"/>
          </a:p>
        </p:txBody>
      </p:sp>
      <p:sp>
        <p:nvSpPr>
          <p:cNvPr id="42" name="Text 17"/>
          <p:cNvSpPr/>
          <p:nvPr/>
        </p:nvSpPr>
        <p:spPr>
          <a:xfrm>
            <a:off x="1338906" y="6608901"/>
            <a:ext cx="3636319" cy="124549"/>
          </a:xfrm>
          <a:prstGeom prst="rect">
            <a:avLst/>
          </a:prstGeom>
          <a:noFill/>
          <a:ln/>
        </p:spPr>
        <p:txBody>
          <a:bodyPr vert="horz" wrap="square" lIns="0" tIns="0" rIns="0" bIns="0" rtlCol="0" anchor="ctr"/>
          <a:lstStyle/>
          <a:p>
            <a:pPr marL="0" indent="0">
              <a:lnSpc>
                <a:spcPts val="981"/>
              </a:lnSpc>
              <a:buNone/>
            </a:pPr>
            <a:r>
              <a:rPr lang="en-US" sz="900" kern="0" spc="-44" dirty="0">
                <a:solidFill>
                  <a:srgbClr val="94A3B8"/>
                </a:solidFill>
                <a:latin typeface="Inter" pitchFamily="34" charset="0"/>
                <a:ea typeface="Inter" pitchFamily="34" charset="-122"/>
                <a:cs typeface="Inter" pitchFamily="34" charset="-120"/>
              </a:rPr>
              <a:t>MÓDULO 1: FUNDAMENTOS</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196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1960" cy="6858000"/>
          </a:xfrm>
          <a:prstGeom prst="rect">
            <a:avLst/>
          </a:prstGeom>
        </p:spPr>
      </p:pic>
      <p:pic>
        <p:nvPicPr>
          <p:cNvPr id="4" name="Image 2" descr="preencoded.png"/>
          <p:cNvPicPr>
            <a:picLocks noChangeAspect="1"/>
          </p:cNvPicPr>
          <p:nvPr/>
        </p:nvPicPr>
        <p:blipFill>
          <a:blip r:embed="rId5"/>
          <a:stretch>
            <a:fillRect/>
          </a:stretch>
        </p:blipFill>
        <p:spPr>
          <a:xfrm>
            <a:off x="0" y="0"/>
            <a:ext cx="12191960" cy="60164"/>
          </a:xfrm>
          <a:prstGeom prst="rect">
            <a:avLst/>
          </a:prstGeom>
        </p:spPr>
      </p:pic>
      <p:pic>
        <p:nvPicPr>
          <p:cNvPr id="5" name="Image 3" descr="preencoded.png"/>
          <p:cNvPicPr>
            <a:picLocks noChangeAspect="1"/>
          </p:cNvPicPr>
          <p:nvPr/>
        </p:nvPicPr>
        <p:blipFill>
          <a:blip r:embed="rId6"/>
          <a:stretch>
            <a:fillRect/>
          </a:stretch>
        </p:blipFill>
        <p:spPr>
          <a:xfrm>
            <a:off x="486060" y="1919912"/>
            <a:ext cx="5457967" cy="3287193"/>
          </a:xfrm>
          <a:prstGeom prst="rect">
            <a:avLst/>
          </a:prstGeom>
        </p:spPr>
      </p:pic>
      <p:pic>
        <p:nvPicPr>
          <p:cNvPr id="6" name="Image 4" descr="preencoded.png"/>
          <p:cNvPicPr>
            <a:picLocks noChangeAspect="1"/>
          </p:cNvPicPr>
          <p:nvPr/>
        </p:nvPicPr>
        <p:blipFill>
          <a:blip r:embed="rId7"/>
          <a:stretch>
            <a:fillRect/>
          </a:stretch>
        </p:blipFill>
        <p:spPr>
          <a:xfrm>
            <a:off x="729090" y="2162942"/>
            <a:ext cx="493654" cy="547529"/>
          </a:xfrm>
          <a:prstGeom prst="rect">
            <a:avLst/>
          </a:prstGeom>
        </p:spPr>
      </p:pic>
      <p:pic>
        <p:nvPicPr>
          <p:cNvPr id="7" name="Image 5" descr="preencoded.png"/>
          <p:cNvPicPr>
            <a:picLocks noChangeAspect="1"/>
          </p:cNvPicPr>
          <p:nvPr/>
        </p:nvPicPr>
        <p:blipFill>
          <a:blip r:embed="rId8"/>
          <a:stretch>
            <a:fillRect/>
          </a:stretch>
        </p:blipFill>
        <p:spPr>
          <a:xfrm>
            <a:off x="850605" y="2284457"/>
            <a:ext cx="250625" cy="273409"/>
          </a:xfrm>
          <a:prstGeom prst="rect">
            <a:avLst/>
          </a:prstGeom>
        </p:spPr>
      </p:pic>
      <p:pic>
        <p:nvPicPr>
          <p:cNvPr id="8" name="Image 6" descr="preencoded.png"/>
          <p:cNvPicPr>
            <a:picLocks noChangeAspect="1"/>
          </p:cNvPicPr>
          <p:nvPr/>
        </p:nvPicPr>
        <p:blipFill>
          <a:blip r:embed="rId9"/>
          <a:stretch>
            <a:fillRect/>
          </a:stretch>
        </p:blipFill>
        <p:spPr>
          <a:xfrm>
            <a:off x="729090" y="2923123"/>
            <a:ext cx="151894" cy="152368"/>
          </a:xfrm>
          <a:prstGeom prst="rect">
            <a:avLst/>
          </a:prstGeom>
        </p:spPr>
      </p:pic>
      <p:pic>
        <p:nvPicPr>
          <p:cNvPr id="9" name="Image 7" descr="preencoded.png"/>
          <p:cNvPicPr>
            <a:picLocks noChangeAspect="1"/>
          </p:cNvPicPr>
          <p:nvPr/>
        </p:nvPicPr>
        <p:blipFill>
          <a:blip r:embed="rId9"/>
          <a:stretch>
            <a:fillRect/>
          </a:stretch>
        </p:blipFill>
        <p:spPr>
          <a:xfrm>
            <a:off x="729090" y="3532122"/>
            <a:ext cx="151894" cy="152368"/>
          </a:xfrm>
          <a:prstGeom prst="rect">
            <a:avLst/>
          </a:prstGeom>
        </p:spPr>
      </p:pic>
      <p:pic>
        <p:nvPicPr>
          <p:cNvPr id="10" name="Image 8" descr="preencoded.png"/>
          <p:cNvPicPr>
            <a:picLocks noChangeAspect="1"/>
          </p:cNvPicPr>
          <p:nvPr/>
        </p:nvPicPr>
        <p:blipFill>
          <a:blip r:embed="rId10"/>
          <a:stretch>
            <a:fillRect/>
          </a:stretch>
        </p:blipFill>
        <p:spPr>
          <a:xfrm>
            <a:off x="729090" y="4141120"/>
            <a:ext cx="151894" cy="152368"/>
          </a:xfrm>
          <a:prstGeom prst="rect">
            <a:avLst/>
          </a:prstGeom>
        </p:spPr>
      </p:pic>
      <p:pic>
        <p:nvPicPr>
          <p:cNvPr id="11" name="Image 9" descr="preencoded.png"/>
          <p:cNvPicPr>
            <a:picLocks noChangeAspect="1"/>
          </p:cNvPicPr>
          <p:nvPr/>
        </p:nvPicPr>
        <p:blipFill>
          <a:blip r:embed="rId11"/>
          <a:stretch>
            <a:fillRect/>
          </a:stretch>
        </p:blipFill>
        <p:spPr>
          <a:xfrm>
            <a:off x="6247815" y="1919912"/>
            <a:ext cx="5458086" cy="3287193"/>
          </a:xfrm>
          <a:prstGeom prst="rect">
            <a:avLst/>
          </a:prstGeom>
        </p:spPr>
      </p:pic>
      <p:pic>
        <p:nvPicPr>
          <p:cNvPr id="12" name="Image 10" descr="preencoded.png"/>
          <p:cNvPicPr>
            <a:picLocks noChangeAspect="1"/>
          </p:cNvPicPr>
          <p:nvPr/>
        </p:nvPicPr>
        <p:blipFill>
          <a:blip r:embed="rId12"/>
          <a:stretch>
            <a:fillRect/>
          </a:stretch>
        </p:blipFill>
        <p:spPr>
          <a:xfrm>
            <a:off x="6490845" y="2162942"/>
            <a:ext cx="493654" cy="547529"/>
          </a:xfrm>
          <a:prstGeom prst="rect">
            <a:avLst/>
          </a:prstGeom>
        </p:spPr>
      </p:pic>
      <p:pic>
        <p:nvPicPr>
          <p:cNvPr id="13" name="Image 11" descr="preencoded.png"/>
          <p:cNvPicPr>
            <a:picLocks noChangeAspect="1"/>
          </p:cNvPicPr>
          <p:nvPr/>
        </p:nvPicPr>
        <p:blipFill>
          <a:blip r:embed="rId13"/>
          <a:stretch>
            <a:fillRect/>
          </a:stretch>
        </p:blipFill>
        <p:spPr>
          <a:xfrm>
            <a:off x="6612359" y="2284457"/>
            <a:ext cx="250625" cy="273409"/>
          </a:xfrm>
          <a:prstGeom prst="rect">
            <a:avLst/>
          </a:prstGeom>
        </p:spPr>
      </p:pic>
      <p:pic>
        <p:nvPicPr>
          <p:cNvPr id="14" name="Image 12" descr="preencoded.png"/>
          <p:cNvPicPr>
            <a:picLocks noChangeAspect="1"/>
          </p:cNvPicPr>
          <p:nvPr/>
        </p:nvPicPr>
        <p:blipFill>
          <a:blip r:embed="rId9"/>
          <a:stretch>
            <a:fillRect/>
          </a:stretch>
        </p:blipFill>
        <p:spPr>
          <a:xfrm>
            <a:off x="6490845" y="2923123"/>
            <a:ext cx="151894" cy="152368"/>
          </a:xfrm>
          <a:prstGeom prst="rect">
            <a:avLst/>
          </a:prstGeom>
        </p:spPr>
      </p:pic>
      <p:pic>
        <p:nvPicPr>
          <p:cNvPr id="15" name="Image 13" descr="preencoded.png"/>
          <p:cNvPicPr>
            <a:picLocks noChangeAspect="1"/>
          </p:cNvPicPr>
          <p:nvPr/>
        </p:nvPicPr>
        <p:blipFill>
          <a:blip r:embed="rId9"/>
          <a:stretch>
            <a:fillRect/>
          </a:stretch>
        </p:blipFill>
        <p:spPr>
          <a:xfrm>
            <a:off x="6490845" y="3532122"/>
            <a:ext cx="151894" cy="152368"/>
          </a:xfrm>
          <a:prstGeom prst="rect">
            <a:avLst/>
          </a:prstGeom>
        </p:spPr>
      </p:pic>
      <p:pic>
        <p:nvPicPr>
          <p:cNvPr id="16" name="Image 14" descr="preencoded.png"/>
          <p:cNvPicPr>
            <a:picLocks noChangeAspect="1"/>
          </p:cNvPicPr>
          <p:nvPr/>
        </p:nvPicPr>
        <p:blipFill>
          <a:blip r:embed="rId10"/>
          <a:stretch>
            <a:fillRect/>
          </a:stretch>
        </p:blipFill>
        <p:spPr>
          <a:xfrm>
            <a:off x="6490845" y="4141120"/>
            <a:ext cx="151894" cy="152368"/>
          </a:xfrm>
          <a:prstGeom prst="rect">
            <a:avLst/>
          </a:prstGeom>
        </p:spPr>
      </p:pic>
      <p:pic>
        <p:nvPicPr>
          <p:cNvPr id="17" name="Image 15" descr="preencoded.png"/>
          <p:cNvPicPr>
            <a:picLocks noChangeAspect="1"/>
          </p:cNvPicPr>
          <p:nvPr/>
        </p:nvPicPr>
        <p:blipFill>
          <a:blip r:embed="rId14"/>
          <a:stretch>
            <a:fillRect/>
          </a:stretch>
        </p:blipFill>
        <p:spPr>
          <a:xfrm>
            <a:off x="486060" y="5450135"/>
            <a:ext cx="11219841" cy="921805"/>
          </a:xfrm>
          <a:prstGeom prst="rect">
            <a:avLst/>
          </a:prstGeom>
        </p:spPr>
      </p:pic>
      <p:pic>
        <p:nvPicPr>
          <p:cNvPr id="18" name="Image 16" descr="preencoded.png"/>
          <p:cNvPicPr>
            <a:picLocks noChangeAspect="1"/>
          </p:cNvPicPr>
          <p:nvPr/>
        </p:nvPicPr>
        <p:blipFill>
          <a:blip r:embed="rId15"/>
          <a:stretch>
            <a:fillRect/>
          </a:stretch>
        </p:blipFill>
        <p:spPr>
          <a:xfrm>
            <a:off x="0" y="6371940"/>
            <a:ext cx="12191960" cy="486060"/>
          </a:xfrm>
          <a:prstGeom prst="rect">
            <a:avLst/>
          </a:prstGeom>
        </p:spPr>
      </p:pic>
      <p:pic>
        <p:nvPicPr>
          <p:cNvPr id="19" name="Image 17" descr="preencoded.png"/>
          <p:cNvPicPr>
            <a:picLocks noChangeAspect="1"/>
          </p:cNvPicPr>
          <p:nvPr/>
        </p:nvPicPr>
        <p:blipFill>
          <a:blip r:embed="rId16"/>
          <a:stretch>
            <a:fillRect/>
          </a:stretch>
        </p:blipFill>
        <p:spPr>
          <a:xfrm>
            <a:off x="11280599" y="6584591"/>
            <a:ext cx="60757" cy="60758"/>
          </a:xfrm>
          <a:prstGeom prst="rect">
            <a:avLst/>
          </a:prstGeom>
        </p:spPr>
      </p:pic>
      <p:pic>
        <p:nvPicPr>
          <p:cNvPr id="20" name="Image 18" descr="preencoded.png"/>
          <p:cNvPicPr>
            <a:picLocks noChangeAspect="1"/>
          </p:cNvPicPr>
          <p:nvPr/>
        </p:nvPicPr>
        <p:blipFill>
          <a:blip r:embed="rId17"/>
          <a:stretch>
            <a:fillRect/>
          </a:stretch>
        </p:blipFill>
        <p:spPr>
          <a:xfrm>
            <a:off x="11402113" y="6584591"/>
            <a:ext cx="182273" cy="60758"/>
          </a:xfrm>
          <a:prstGeom prst="rect">
            <a:avLst/>
          </a:prstGeom>
        </p:spPr>
      </p:pic>
      <p:pic>
        <p:nvPicPr>
          <p:cNvPr id="21" name="Image 19" descr="preencoded.png"/>
          <p:cNvPicPr>
            <a:picLocks noChangeAspect="1"/>
          </p:cNvPicPr>
          <p:nvPr/>
        </p:nvPicPr>
        <p:blipFill>
          <a:blip r:embed="rId18"/>
          <a:stretch>
            <a:fillRect/>
          </a:stretch>
        </p:blipFill>
        <p:spPr>
          <a:xfrm>
            <a:off x="11645143" y="6584591"/>
            <a:ext cx="60758" cy="60758"/>
          </a:xfrm>
          <a:prstGeom prst="rect">
            <a:avLst/>
          </a:prstGeom>
        </p:spPr>
      </p:pic>
      <p:sp>
        <p:nvSpPr>
          <p:cNvPr id="22" name="Text 0"/>
          <p:cNvSpPr/>
          <p:nvPr/>
        </p:nvSpPr>
        <p:spPr>
          <a:xfrm>
            <a:off x="486060" y="546224"/>
            <a:ext cx="11219841" cy="151894"/>
          </a:xfrm>
          <a:prstGeom prst="rect">
            <a:avLst/>
          </a:prstGeom>
          <a:noFill/>
          <a:ln/>
        </p:spPr>
        <p:txBody>
          <a:bodyPr vert="horz" wrap="square" lIns="0" tIns="0" rIns="0" bIns="0" rtlCol="0" anchor="ctr"/>
          <a:lstStyle/>
          <a:p>
            <a:pPr marL="0" indent="0">
              <a:lnSpc>
                <a:spcPts val="1196"/>
              </a:lnSpc>
              <a:buNone/>
            </a:pPr>
            <a:r>
              <a:rPr lang="en-US" sz="1050" b="1" kern="0" spc="105" dirty="0">
                <a:solidFill>
                  <a:srgbClr val="059669"/>
                </a:solidFill>
                <a:latin typeface="Inter" pitchFamily="34" charset="0"/>
                <a:ea typeface="Inter" pitchFamily="34" charset="-122"/>
                <a:cs typeface="Inter" pitchFamily="34" charset="-120"/>
              </a:rPr>
              <a:t>PILAR CLÍNICO</a:t>
            </a:r>
            <a:endParaRPr lang="en-US" sz="1050" dirty="0"/>
          </a:p>
        </p:txBody>
      </p:sp>
      <p:sp>
        <p:nvSpPr>
          <p:cNvPr id="23" name="Text 1"/>
          <p:cNvSpPr/>
          <p:nvPr/>
        </p:nvSpPr>
        <p:spPr>
          <a:xfrm>
            <a:off x="486060" y="758875"/>
            <a:ext cx="11219841" cy="857250"/>
          </a:xfrm>
          <a:prstGeom prst="rect">
            <a:avLst/>
          </a:prstGeom>
          <a:noFill/>
          <a:ln/>
        </p:spPr>
        <p:txBody>
          <a:bodyPr vert="horz" wrap="square" lIns="0" tIns="0" rIns="0" bIns="0" rtlCol="0" anchor="ctr"/>
          <a:lstStyle/>
          <a:p>
            <a:pPr marL="0" indent="0">
              <a:lnSpc>
                <a:spcPts val="3375"/>
              </a:lnSpc>
              <a:buNone/>
            </a:pPr>
            <a:r>
              <a:rPr lang="en-US" sz="2700" b="1" dirty="0">
                <a:solidFill>
                  <a:srgbClr val="1E293B"/>
                </a:solidFill>
                <a:latin typeface="Inter" pitchFamily="34" charset="0"/>
                <a:ea typeface="Inter" pitchFamily="34" charset="-122"/>
                <a:cs typeface="Inter" pitchFamily="34" charset="-120"/>
              </a:rPr>
              <a:t>El Equipo Interdisciplinario:
</a:t>
            </a:r>
            <a:r>
              <a:rPr lang="en-US" sz="2700" b="1" dirty="0">
                <a:solidFill>
                  <a:srgbClr val="64748B"/>
                </a:solidFill>
                <a:latin typeface="Inter" pitchFamily="34" charset="0"/>
                <a:ea typeface="Inter" pitchFamily="34" charset="-122"/>
                <a:cs typeface="Inter" pitchFamily="34" charset="-120"/>
              </a:rPr>
              <a:t>Roles Médicos y de Enfermería</a:t>
            </a:r>
            <a:endParaRPr lang="en-US" sz="2700" dirty="0"/>
          </a:p>
        </p:txBody>
      </p:sp>
      <p:sp>
        <p:nvSpPr>
          <p:cNvPr id="24" name="Text 2"/>
          <p:cNvSpPr/>
          <p:nvPr/>
        </p:nvSpPr>
        <p:spPr>
          <a:xfrm>
            <a:off x="1344259" y="2315192"/>
            <a:ext cx="7224903" cy="243030"/>
          </a:xfrm>
          <a:prstGeom prst="rect">
            <a:avLst/>
          </a:prstGeom>
          <a:noFill/>
          <a:ln/>
        </p:spPr>
        <p:txBody>
          <a:bodyPr vert="horz" wrap="square" lIns="0" tIns="0" rIns="0" bIns="0" rtlCol="0" anchor="ctr"/>
          <a:lstStyle/>
          <a:p>
            <a:pPr marL="0" indent="0">
              <a:lnSpc>
                <a:spcPts val="1914"/>
              </a:lnSpc>
              <a:buNone/>
            </a:pPr>
            <a:r>
              <a:rPr lang="en-US" sz="1800" b="1" dirty="0">
                <a:solidFill>
                  <a:srgbClr val="334155"/>
                </a:solidFill>
                <a:latin typeface="Inter" pitchFamily="34" charset="0"/>
                <a:ea typeface="Inter" pitchFamily="34" charset="-122"/>
                <a:cs typeface="Inter" pitchFamily="34" charset="-120"/>
              </a:rPr>
              <a:t>Médicos Especialistas</a:t>
            </a:r>
            <a:endParaRPr lang="en-US" sz="1800" dirty="0"/>
          </a:p>
        </p:txBody>
      </p:sp>
      <p:sp>
        <p:nvSpPr>
          <p:cNvPr id="25" name="Text 3"/>
          <p:cNvSpPr/>
          <p:nvPr/>
        </p:nvSpPr>
        <p:spPr>
          <a:xfrm>
            <a:off x="972120" y="2892744"/>
            <a:ext cx="4728878" cy="457105"/>
          </a:xfrm>
          <a:prstGeom prst="rect">
            <a:avLst/>
          </a:prstGeom>
          <a:noFill/>
          <a:ln/>
        </p:spPr>
        <p:txBody>
          <a:bodyPr vert="horz" wrap="square" lIns="0" tIns="0" rIns="0" bIns="0" rtlCol="0" anchor="ctr"/>
          <a:lstStyle/>
          <a:p>
            <a:pPr marL="0" indent="0" algn="l">
              <a:lnSpc>
                <a:spcPts val="1800"/>
              </a:lnSpc>
              <a:buNone/>
            </a:pPr>
            <a:r>
              <a:rPr lang="en-US" sz="1200" b="1" dirty="0">
                <a:solidFill>
                  <a:srgbClr val="475569"/>
                </a:solidFill>
                <a:latin typeface="Inter" pitchFamily="34" charset="0"/>
                <a:ea typeface="Inter" pitchFamily="34" charset="-122"/>
                <a:cs typeface="Inter" pitchFamily="34" charset="-120"/>
              </a:rPr>
              <a:t>Control de Síntomas:</a:t>
            </a:r>
            <a:r>
              <a:rPr lang="en-US" sz="1200" dirty="0">
                <a:solidFill>
                  <a:srgbClr val="475569"/>
                </a:solidFill>
                <a:latin typeface="Inter" pitchFamily="34" charset="0"/>
                <a:ea typeface="Inter" pitchFamily="34" charset="-122"/>
                <a:cs typeface="Inter" pitchFamily="34" charset="-120"/>
              </a:rPr>
              <a:t> Manejo farmacológico y no farmacológico del dolor y malestares físicos.</a:t>
            </a:r>
            <a:endParaRPr lang="en-US" sz="1200" dirty="0"/>
          </a:p>
        </p:txBody>
      </p:sp>
      <p:sp>
        <p:nvSpPr>
          <p:cNvPr id="26" name="Text 4"/>
          <p:cNvSpPr/>
          <p:nvPr/>
        </p:nvSpPr>
        <p:spPr>
          <a:xfrm>
            <a:off x="972120" y="3501743"/>
            <a:ext cx="4728878" cy="457105"/>
          </a:xfrm>
          <a:prstGeom prst="rect">
            <a:avLst/>
          </a:prstGeom>
          <a:noFill/>
          <a:ln/>
        </p:spPr>
        <p:txBody>
          <a:bodyPr vert="horz" wrap="square" lIns="0" tIns="0" rIns="0" bIns="0" rtlCol="0" anchor="ctr"/>
          <a:lstStyle/>
          <a:p>
            <a:pPr marL="0" indent="0" algn="l">
              <a:lnSpc>
                <a:spcPts val="1800"/>
              </a:lnSpc>
              <a:buNone/>
            </a:pPr>
            <a:r>
              <a:rPr lang="en-US" sz="1200" b="1" dirty="0">
                <a:solidFill>
                  <a:srgbClr val="475569"/>
                </a:solidFill>
                <a:latin typeface="Inter" pitchFamily="34" charset="0"/>
                <a:ea typeface="Inter" pitchFamily="34" charset="-122"/>
                <a:cs typeface="Inter" pitchFamily="34" charset="-120"/>
              </a:rPr>
              <a:t>Evaluación Pronóstica:</a:t>
            </a:r>
            <a:r>
              <a:rPr lang="en-US" sz="1200" dirty="0">
                <a:solidFill>
                  <a:srgbClr val="475569"/>
                </a:solidFill>
                <a:latin typeface="Inter" pitchFamily="34" charset="0"/>
                <a:ea typeface="Inter" pitchFamily="34" charset="-122"/>
                <a:cs typeface="Inter" pitchFamily="34" charset="-120"/>
              </a:rPr>
              <a:t> Determinación de la fase de la enfermedad y expectativas clínicas.</a:t>
            </a:r>
            <a:endParaRPr lang="en-US" sz="1200" dirty="0"/>
          </a:p>
        </p:txBody>
      </p:sp>
      <p:sp>
        <p:nvSpPr>
          <p:cNvPr id="27" name="Text 5"/>
          <p:cNvSpPr/>
          <p:nvPr/>
        </p:nvSpPr>
        <p:spPr>
          <a:xfrm>
            <a:off x="972120" y="4110742"/>
            <a:ext cx="4728878" cy="457105"/>
          </a:xfrm>
          <a:prstGeom prst="rect">
            <a:avLst/>
          </a:prstGeom>
          <a:noFill/>
          <a:ln/>
        </p:spPr>
        <p:txBody>
          <a:bodyPr vert="horz" wrap="square" lIns="0" tIns="0" rIns="0" bIns="0" rtlCol="0" anchor="ctr"/>
          <a:lstStyle/>
          <a:p>
            <a:pPr marL="0" indent="0" algn="l">
              <a:lnSpc>
                <a:spcPts val="1800"/>
              </a:lnSpc>
              <a:buNone/>
            </a:pPr>
            <a:r>
              <a:rPr lang="en-US" sz="1200" b="1" dirty="0">
                <a:solidFill>
                  <a:srgbClr val="475569"/>
                </a:solidFill>
                <a:latin typeface="Inter" pitchFamily="34" charset="0"/>
                <a:ea typeface="Inter" pitchFamily="34" charset="-122"/>
                <a:cs typeface="Inter" pitchFamily="34" charset="-120"/>
              </a:rPr>
              <a:t>Coordinación del Plan:</a:t>
            </a:r>
            <a:r>
              <a:rPr lang="en-US" sz="1200" dirty="0">
                <a:solidFill>
                  <a:srgbClr val="475569"/>
                </a:solidFill>
                <a:latin typeface="Inter" pitchFamily="34" charset="0"/>
                <a:ea typeface="Inter" pitchFamily="34" charset="-122"/>
                <a:cs typeface="Inter" pitchFamily="34" charset="-120"/>
              </a:rPr>
              <a:t> Liderazgo en el diseño de la estrategia terapéutica integral.</a:t>
            </a:r>
            <a:endParaRPr lang="en-US" sz="1200" dirty="0"/>
          </a:p>
        </p:txBody>
      </p:sp>
      <p:sp>
        <p:nvSpPr>
          <p:cNvPr id="28" name="Text 6"/>
          <p:cNvSpPr/>
          <p:nvPr/>
        </p:nvSpPr>
        <p:spPr>
          <a:xfrm>
            <a:off x="7106014" y="2315192"/>
            <a:ext cx="7568946" cy="243030"/>
          </a:xfrm>
          <a:prstGeom prst="rect">
            <a:avLst/>
          </a:prstGeom>
          <a:noFill/>
          <a:ln/>
        </p:spPr>
        <p:txBody>
          <a:bodyPr vert="horz" wrap="square" lIns="0" tIns="0" rIns="0" bIns="0" rtlCol="0" anchor="ctr"/>
          <a:lstStyle/>
          <a:p>
            <a:pPr marL="0" indent="0">
              <a:lnSpc>
                <a:spcPts val="1914"/>
              </a:lnSpc>
              <a:buNone/>
            </a:pPr>
            <a:r>
              <a:rPr lang="en-US" sz="1800" b="1" dirty="0">
                <a:solidFill>
                  <a:srgbClr val="334155"/>
                </a:solidFill>
                <a:latin typeface="Inter" pitchFamily="34" charset="0"/>
                <a:ea typeface="Inter" pitchFamily="34" charset="-122"/>
                <a:cs typeface="Inter" pitchFamily="34" charset="-120"/>
              </a:rPr>
              <a:t>Personal de Enfermería</a:t>
            </a:r>
            <a:endParaRPr lang="en-US" sz="1800" dirty="0"/>
          </a:p>
        </p:txBody>
      </p:sp>
      <p:sp>
        <p:nvSpPr>
          <p:cNvPr id="29" name="Text 7"/>
          <p:cNvSpPr/>
          <p:nvPr/>
        </p:nvSpPr>
        <p:spPr>
          <a:xfrm>
            <a:off x="6733874" y="2892744"/>
            <a:ext cx="4728996" cy="457105"/>
          </a:xfrm>
          <a:prstGeom prst="rect">
            <a:avLst/>
          </a:prstGeom>
          <a:noFill/>
          <a:ln/>
        </p:spPr>
        <p:txBody>
          <a:bodyPr vert="horz" wrap="square" lIns="0" tIns="0" rIns="0" bIns="0" rtlCol="0" anchor="ctr"/>
          <a:lstStyle/>
          <a:p>
            <a:pPr marL="0" indent="0" algn="l">
              <a:lnSpc>
                <a:spcPts val="1800"/>
              </a:lnSpc>
              <a:buNone/>
            </a:pPr>
            <a:r>
              <a:rPr lang="en-US" sz="1200" b="1" dirty="0">
                <a:solidFill>
                  <a:srgbClr val="475569"/>
                </a:solidFill>
                <a:latin typeface="Inter" pitchFamily="34" charset="0"/>
                <a:ea typeface="Inter" pitchFamily="34" charset="-122"/>
                <a:cs typeface="Inter" pitchFamily="34" charset="-120"/>
              </a:rPr>
              <a:t>Cuidados Directos:</a:t>
            </a:r>
            <a:r>
              <a:rPr lang="en-US" sz="1200" dirty="0">
                <a:solidFill>
                  <a:srgbClr val="475569"/>
                </a:solidFill>
                <a:latin typeface="Inter" pitchFamily="34" charset="0"/>
                <a:ea typeface="Inter" pitchFamily="34" charset="-122"/>
                <a:cs typeface="Inter" pitchFamily="34" charset="-120"/>
              </a:rPr>
              <a:t> Atención continua para mantener el confort y la higiene del paciente.</a:t>
            </a:r>
            <a:endParaRPr lang="en-US" sz="1200" dirty="0"/>
          </a:p>
        </p:txBody>
      </p:sp>
      <p:sp>
        <p:nvSpPr>
          <p:cNvPr id="30" name="Text 8"/>
          <p:cNvSpPr/>
          <p:nvPr/>
        </p:nvSpPr>
        <p:spPr>
          <a:xfrm>
            <a:off x="6733874" y="3501743"/>
            <a:ext cx="4728996" cy="457105"/>
          </a:xfrm>
          <a:prstGeom prst="rect">
            <a:avLst/>
          </a:prstGeom>
          <a:noFill/>
          <a:ln/>
        </p:spPr>
        <p:txBody>
          <a:bodyPr vert="horz" wrap="square" lIns="0" tIns="0" rIns="0" bIns="0" rtlCol="0" anchor="ctr"/>
          <a:lstStyle/>
          <a:p>
            <a:pPr marL="0" indent="0" algn="l">
              <a:lnSpc>
                <a:spcPts val="1800"/>
              </a:lnSpc>
              <a:buNone/>
            </a:pPr>
            <a:r>
              <a:rPr lang="en-US" sz="1200" b="1" dirty="0">
                <a:solidFill>
                  <a:srgbClr val="475569"/>
                </a:solidFill>
                <a:latin typeface="Inter" pitchFamily="34" charset="0"/>
                <a:ea typeface="Inter" pitchFamily="34" charset="-122"/>
                <a:cs typeface="Inter" pitchFamily="34" charset="-120"/>
              </a:rPr>
              <a:t>Administración y Monitoreo:</a:t>
            </a:r>
            <a:r>
              <a:rPr lang="en-US" sz="1200" dirty="0">
                <a:solidFill>
                  <a:srgbClr val="475569"/>
                </a:solidFill>
                <a:latin typeface="Inter" pitchFamily="34" charset="0"/>
                <a:ea typeface="Inter" pitchFamily="34" charset="-122"/>
                <a:cs typeface="Inter" pitchFamily="34" charset="-120"/>
              </a:rPr>
              <a:t> Gestión de medicamentos y vigilancia constante de la evolución.</a:t>
            </a:r>
            <a:endParaRPr lang="en-US" sz="1200" dirty="0"/>
          </a:p>
        </p:txBody>
      </p:sp>
      <p:sp>
        <p:nvSpPr>
          <p:cNvPr id="31" name="Text 9"/>
          <p:cNvSpPr/>
          <p:nvPr/>
        </p:nvSpPr>
        <p:spPr>
          <a:xfrm>
            <a:off x="6733874" y="4110742"/>
            <a:ext cx="4728996" cy="457105"/>
          </a:xfrm>
          <a:prstGeom prst="rect">
            <a:avLst/>
          </a:prstGeom>
          <a:noFill/>
          <a:ln/>
        </p:spPr>
        <p:txBody>
          <a:bodyPr vert="horz" wrap="square" lIns="0" tIns="0" rIns="0" bIns="0" rtlCol="0" anchor="ctr"/>
          <a:lstStyle/>
          <a:p>
            <a:pPr marL="0" indent="0" algn="l">
              <a:lnSpc>
                <a:spcPts val="1800"/>
              </a:lnSpc>
              <a:buNone/>
            </a:pPr>
            <a:r>
              <a:rPr lang="en-US" sz="1200" b="1" dirty="0">
                <a:solidFill>
                  <a:srgbClr val="475569"/>
                </a:solidFill>
                <a:latin typeface="Inter" pitchFamily="34" charset="0"/>
                <a:ea typeface="Inter" pitchFamily="34" charset="-122"/>
                <a:cs typeface="Inter" pitchFamily="34" charset="-120"/>
              </a:rPr>
              <a:t>Educación Sanitaria:</a:t>
            </a:r>
            <a:r>
              <a:rPr lang="en-US" sz="1200" dirty="0">
                <a:solidFill>
                  <a:srgbClr val="475569"/>
                </a:solidFill>
                <a:latin typeface="Inter" pitchFamily="34" charset="0"/>
                <a:ea typeface="Inter" pitchFamily="34" charset="-122"/>
                <a:cs typeface="Inter" pitchFamily="34" charset="-120"/>
              </a:rPr>
              <a:t> Capacitación al cuidador en el manejo del paciente en el hogar.</a:t>
            </a:r>
            <a:endParaRPr lang="en-US" sz="1200" dirty="0"/>
          </a:p>
        </p:txBody>
      </p:sp>
      <p:sp>
        <p:nvSpPr>
          <p:cNvPr id="32" name="Text 10"/>
          <p:cNvSpPr/>
          <p:nvPr/>
        </p:nvSpPr>
        <p:spPr>
          <a:xfrm>
            <a:off x="668332" y="5632408"/>
            <a:ext cx="10855296" cy="557260"/>
          </a:xfrm>
          <a:prstGeom prst="rect">
            <a:avLst/>
          </a:prstGeom>
          <a:noFill/>
          <a:ln/>
        </p:spPr>
        <p:txBody>
          <a:bodyPr vert="horz" wrap="square" lIns="0" tIns="0" rIns="0" bIns="0" rtlCol="0" anchor="ctr"/>
          <a:lstStyle/>
          <a:p>
            <a:pPr marL="0" indent="0">
              <a:lnSpc>
                <a:spcPts val="2194"/>
              </a:lnSpc>
              <a:buNone/>
            </a:pPr>
            <a:r>
              <a:rPr lang="en-US" sz="1350" i="1" dirty="0">
                <a:solidFill>
                  <a:srgbClr val="475569"/>
                </a:solidFill>
                <a:latin typeface="Lora" pitchFamily="34" charset="0"/>
                <a:ea typeface="Lora" pitchFamily="34" charset="-122"/>
                <a:cs typeface="Lora" pitchFamily="34" charset="-120"/>
              </a:rPr>
              <a:t>"La sinergia entre el diagnóstico médico y el cuidado continuo de enfermería es el primer paso para aliviar el sufrimiento físico y asegurar una vida digna hasta el final."</a:t>
            </a:r>
            <a:endParaRPr lang="en-US" sz="1350" dirty="0"/>
          </a:p>
        </p:txBody>
      </p:sp>
      <p:sp>
        <p:nvSpPr>
          <p:cNvPr id="33" name="Text 11"/>
          <p:cNvSpPr/>
          <p:nvPr/>
        </p:nvSpPr>
        <p:spPr>
          <a:xfrm>
            <a:off x="486060" y="6554213"/>
            <a:ext cx="6307455" cy="121515"/>
          </a:xfrm>
          <a:prstGeom prst="rect">
            <a:avLst/>
          </a:prstGeom>
          <a:noFill/>
          <a:ln/>
        </p:spPr>
        <p:txBody>
          <a:bodyPr vert="horz" wrap="square" lIns="0" tIns="0" rIns="0" bIns="0" rtlCol="0" anchor="ctr"/>
          <a:lstStyle/>
          <a:p>
            <a:pPr marL="0" indent="0">
              <a:lnSpc>
                <a:spcPts val="957"/>
              </a:lnSpc>
              <a:buNone/>
            </a:pPr>
            <a:r>
              <a:rPr lang="en-US" sz="900" kern="0" spc="90" dirty="0">
                <a:solidFill>
                  <a:srgbClr val="94A3B8"/>
                </a:solidFill>
                <a:latin typeface="Inter" pitchFamily="34" charset="0"/>
                <a:ea typeface="Inter" pitchFamily="34" charset="-122"/>
                <a:cs typeface="Inter" pitchFamily="34" charset="-120"/>
              </a:rPr>
              <a:t>MÓDULO 1: FUNDAMENTOS Y NORMATIVIDAD</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0" y="0"/>
            <a:ext cx="12192000" cy="76200"/>
          </a:xfrm>
          <a:prstGeom prst="rect">
            <a:avLst/>
          </a:prstGeom>
        </p:spPr>
      </p:pic>
      <p:pic>
        <p:nvPicPr>
          <p:cNvPr id="5" name="Image 3" descr="preencoded.png"/>
          <p:cNvPicPr>
            <a:picLocks noChangeAspect="1"/>
          </p:cNvPicPr>
          <p:nvPr/>
        </p:nvPicPr>
        <p:blipFill>
          <a:blip r:embed="rId6"/>
          <a:stretch>
            <a:fillRect/>
          </a:stretch>
        </p:blipFill>
        <p:spPr>
          <a:xfrm>
            <a:off x="609600" y="1871663"/>
            <a:ext cx="3454301" cy="2438400"/>
          </a:xfrm>
          <a:prstGeom prst="rect">
            <a:avLst/>
          </a:prstGeom>
        </p:spPr>
      </p:pic>
      <p:pic>
        <p:nvPicPr>
          <p:cNvPr id="6" name="Image 4" descr="preencoded.png"/>
          <p:cNvPicPr>
            <a:picLocks noChangeAspect="1"/>
          </p:cNvPicPr>
          <p:nvPr/>
        </p:nvPicPr>
        <p:blipFill>
          <a:blip r:embed="rId7"/>
          <a:stretch>
            <a:fillRect/>
          </a:stretch>
        </p:blipFill>
        <p:spPr>
          <a:xfrm>
            <a:off x="838200" y="2100263"/>
            <a:ext cx="457200" cy="457200"/>
          </a:xfrm>
          <a:prstGeom prst="rect">
            <a:avLst/>
          </a:prstGeom>
        </p:spPr>
      </p:pic>
      <p:pic>
        <p:nvPicPr>
          <p:cNvPr id="7" name="Image 5" descr="preencoded.png"/>
          <p:cNvPicPr>
            <a:picLocks noChangeAspect="1"/>
          </p:cNvPicPr>
          <p:nvPr/>
        </p:nvPicPr>
        <p:blipFill>
          <a:blip r:embed="rId8"/>
          <a:stretch>
            <a:fillRect/>
          </a:stretch>
        </p:blipFill>
        <p:spPr>
          <a:xfrm>
            <a:off x="971550" y="2195513"/>
            <a:ext cx="190500" cy="266700"/>
          </a:xfrm>
          <a:prstGeom prst="rect">
            <a:avLst/>
          </a:prstGeom>
        </p:spPr>
      </p:pic>
      <p:pic>
        <p:nvPicPr>
          <p:cNvPr id="8" name="Image 6" descr="preencoded.png"/>
          <p:cNvPicPr>
            <a:picLocks noChangeAspect="1"/>
          </p:cNvPicPr>
          <p:nvPr/>
        </p:nvPicPr>
        <p:blipFill>
          <a:blip r:embed="rId9"/>
          <a:stretch>
            <a:fillRect/>
          </a:stretch>
        </p:blipFill>
        <p:spPr>
          <a:xfrm>
            <a:off x="838200" y="3128963"/>
            <a:ext cx="114300" cy="133350"/>
          </a:xfrm>
          <a:prstGeom prst="rect">
            <a:avLst/>
          </a:prstGeom>
        </p:spPr>
      </p:pic>
      <p:pic>
        <p:nvPicPr>
          <p:cNvPr id="9" name="Image 7" descr="preencoded.png"/>
          <p:cNvPicPr>
            <a:picLocks noChangeAspect="1"/>
          </p:cNvPicPr>
          <p:nvPr/>
        </p:nvPicPr>
        <p:blipFill>
          <a:blip r:embed="rId9"/>
          <a:stretch>
            <a:fillRect/>
          </a:stretch>
        </p:blipFill>
        <p:spPr>
          <a:xfrm>
            <a:off x="838200" y="3433763"/>
            <a:ext cx="114300" cy="133350"/>
          </a:xfrm>
          <a:prstGeom prst="rect">
            <a:avLst/>
          </a:prstGeom>
        </p:spPr>
      </p:pic>
      <p:pic>
        <p:nvPicPr>
          <p:cNvPr id="10" name="Image 8" descr="preencoded.png"/>
          <p:cNvPicPr>
            <a:picLocks noChangeAspect="1"/>
          </p:cNvPicPr>
          <p:nvPr/>
        </p:nvPicPr>
        <p:blipFill>
          <a:blip r:embed="rId9"/>
          <a:stretch>
            <a:fillRect/>
          </a:stretch>
        </p:blipFill>
        <p:spPr>
          <a:xfrm>
            <a:off x="838200" y="3738563"/>
            <a:ext cx="114300" cy="133350"/>
          </a:xfrm>
          <a:prstGeom prst="rect">
            <a:avLst/>
          </a:prstGeom>
        </p:spPr>
      </p:pic>
      <p:pic>
        <p:nvPicPr>
          <p:cNvPr id="11" name="Image 9" descr="preencoded.png"/>
          <p:cNvPicPr>
            <a:picLocks noChangeAspect="1"/>
          </p:cNvPicPr>
          <p:nvPr/>
        </p:nvPicPr>
        <p:blipFill>
          <a:blip r:embed="rId10"/>
          <a:stretch>
            <a:fillRect/>
          </a:stretch>
        </p:blipFill>
        <p:spPr>
          <a:xfrm>
            <a:off x="4368701" y="1871663"/>
            <a:ext cx="3454450" cy="2438400"/>
          </a:xfrm>
          <a:prstGeom prst="rect">
            <a:avLst/>
          </a:prstGeom>
        </p:spPr>
      </p:pic>
      <p:pic>
        <p:nvPicPr>
          <p:cNvPr id="12" name="Image 10" descr="preencoded.png"/>
          <p:cNvPicPr>
            <a:picLocks noChangeAspect="1"/>
          </p:cNvPicPr>
          <p:nvPr/>
        </p:nvPicPr>
        <p:blipFill>
          <a:blip r:embed="rId11"/>
          <a:stretch>
            <a:fillRect/>
          </a:stretch>
        </p:blipFill>
        <p:spPr>
          <a:xfrm>
            <a:off x="4597301" y="2100263"/>
            <a:ext cx="457200" cy="457200"/>
          </a:xfrm>
          <a:prstGeom prst="rect">
            <a:avLst/>
          </a:prstGeom>
        </p:spPr>
      </p:pic>
      <p:pic>
        <p:nvPicPr>
          <p:cNvPr id="13" name="Image 11" descr="preencoded.png"/>
          <p:cNvPicPr>
            <a:picLocks noChangeAspect="1"/>
          </p:cNvPicPr>
          <p:nvPr/>
        </p:nvPicPr>
        <p:blipFill>
          <a:blip r:embed="rId12"/>
          <a:stretch>
            <a:fillRect/>
          </a:stretch>
        </p:blipFill>
        <p:spPr>
          <a:xfrm>
            <a:off x="4706838" y="2195513"/>
            <a:ext cx="238125" cy="266700"/>
          </a:xfrm>
          <a:prstGeom prst="rect">
            <a:avLst/>
          </a:prstGeom>
        </p:spPr>
      </p:pic>
      <p:pic>
        <p:nvPicPr>
          <p:cNvPr id="14" name="Image 12" descr="preencoded.png"/>
          <p:cNvPicPr>
            <a:picLocks noChangeAspect="1"/>
          </p:cNvPicPr>
          <p:nvPr/>
        </p:nvPicPr>
        <p:blipFill>
          <a:blip r:embed="rId13"/>
          <a:stretch>
            <a:fillRect/>
          </a:stretch>
        </p:blipFill>
        <p:spPr>
          <a:xfrm>
            <a:off x="4597301" y="3128963"/>
            <a:ext cx="114300" cy="133350"/>
          </a:xfrm>
          <a:prstGeom prst="rect">
            <a:avLst/>
          </a:prstGeom>
        </p:spPr>
      </p:pic>
      <p:pic>
        <p:nvPicPr>
          <p:cNvPr id="15" name="Image 13" descr="preencoded.png"/>
          <p:cNvPicPr>
            <a:picLocks noChangeAspect="1"/>
          </p:cNvPicPr>
          <p:nvPr/>
        </p:nvPicPr>
        <p:blipFill>
          <a:blip r:embed="rId13"/>
          <a:stretch>
            <a:fillRect/>
          </a:stretch>
        </p:blipFill>
        <p:spPr>
          <a:xfrm>
            <a:off x="4597301" y="3433763"/>
            <a:ext cx="114300" cy="133350"/>
          </a:xfrm>
          <a:prstGeom prst="rect">
            <a:avLst/>
          </a:prstGeom>
        </p:spPr>
      </p:pic>
      <p:pic>
        <p:nvPicPr>
          <p:cNvPr id="16" name="Image 14" descr="preencoded.png"/>
          <p:cNvPicPr>
            <a:picLocks noChangeAspect="1"/>
          </p:cNvPicPr>
          <p:nvPr/>
        </p:nvPicPr>
        <p:blipFill>
          <a:blip r:embed="rId13"/>
          <a:stretch>
            <a:fillRect/>
          </a:stretch>
        </p:blipFill>
        <p:spPr>
          <a:xfrm>
            <a:off x="4597301" y="3738563"/>
            <a:ext cx="114300" cy="133350"/>
          </a:xfrm>
          <a:prstGeom prst="rect">
            <a:avLst/>
          </a:prstGeom>
        </p:spPr>
      </p:pic>
      <p:pic>
        <p:nvPicPr>
          <p:cNvPr id="17" name="Image 15" descr="preencoded.png"/>
          <p:cNvPicPr>
            <a:picLocks noChangeAspect="1"/>
          </p:cNvPicPr>
          <p:nvPr/>
        </p:nvPicPr>
        <p:blipFill>
          <a:blip r:embed="rId14"/>
          <a:stretch>
            <a:fillRect/>
          </a:stretch>
        </p:blipFill>
        <p:spPr>
          <a:xfrm>
            <a:off x="8127950" y="1871663"/>
            <a:ext cx="3454301" cy="2438400"/>
          </a:xfrm>
          <a:prstGeom prst="rect">
            <a:avLst/>
          </a:prstGeom>
        </p:spPr>
      </p:pic>
      <p:pic>
        <p:nvPicPr>
          <p:cNvPr id="18" name="Image 16" descr="preencoded.png"/>
          <p:cNvPicPr>
            <a:picLocks noChangeAspect="1"/>
          </p:cNvPicPr>
          <p:nvPr/>
        </p:nvPicPr>
        <p:blipFill>
          <a:blip r:embed="rId15"/>
          <a:stretch>
            <a:fillRect/>
          </a:stretch>
        </p:blipFill>
        <p:spPr>
          <a:xfrm>
            <a:off x="8356550" y="2100263"/>
            <a:ext cx="457200" cy="457200"/>
          </a:xfrm>
          <a:prstGeom prst="rect">
            <a:avLst/>
          </a:prstGeom>
        </p:spPr>
      </p:pic>
      <p:pic>
        <p:nvPicPr>
          <p:cNvPr id="19" name="Image 17" descr="preencoded.png"/>
          <p:cNvPicPr>
            <a:picLocks noChangeAspect="1"/>
          </p:cNvPicPr>
          <p:nvPr/>
        </p:nvPicPr>
        <p:blipFill>
          <a:blip r:embed="rId16"/>
          <a:stretch>
            <a:fillRect/>
          </a:stretch>
        </p:blipFill>
        <p:spPr>
          <a:xfrm>
            <a:off x="8489900" y="2195513"/>
            <a:ext cx="190500" cy="266700"/>
          </a:xfrm>
          <a:prstGeom prst="rect">
            <a:avLst/>
          </a:prstGeom>
        </p:spPr>
      </p:pic>
      <p:pic>
        <p:nvPicPr>
          <p:cNvPr id="20" name="Image 18" descr="preencoded.png"/>
          <p:cNvPicPr>
            <a:picLocks noChangeAspect="1"/>
          </p:cNvPicPr>
          <p:nvPr/>
        </p:nvPicPr>
        <p:blipFill>
          <a:blip r:embed="rId17"/>
          <a:stretch>
            <a:fillRect/>
          </a:stretch>
        </p:blipFill>
        <p:spPr>
          <a:xfrm>
            <a:off x="8356550" y="3128963"/>
            <a:ext cx="114300" cy="133350"/>
          </a:xfrm>
          <a:prstGeom prst="rect">
            <a:avLst/>
          </a:prstGeom>
        </p:spPr>
      </p:pic>
      <p:pic>
        <p:nvPicPr>
          <p:cNvPr id="21" name="Image 19" descr="preencoded.png"/>
          <p:cNvPicPr>
            <a:picLocks noChangeAspect="1"/>
          </p:cNvPicPr>
          <p:nvPr/>
        </p:nvPicPr>
        <p:blipFill>
          <a:blip r:embed="rId17"/>
          <a:stretch>
            <a:fillRect/>
          </a:stretch>
        </p:blipFill>
        <p:spPr>
          <a:xfrm>
            <a:off x="8356550" y="3624263"/>
            <a:ext cx="114300" cy="133350"/>
          </a:xfrm>
          <a:prstGeom prst="rect">
            <a:avLst/>
          </a:prstGeom>
        </p:spPr>
      </p:pic>
      <p:pic>
        <p:nvPicPr>
          <p:cNvPr id="22" name="Image 20" descr="preencoded.png"/>
          <p:cNvPicPr>
            <a:picLocks noChangeAspect="1"/>
          </p:cNvPicPr>
          <p:nvPr/>
        </p:nvPicPr>
        <p:blipFill>
          <a:blip r:embed="rId17"/>
          <a:stretch>
            <a:fillRect/>
          </a:stretch>
        </p:blipFill>
        <p:spPr>
          <a:xfrm>
            <a:off x="8356550" y="3929063"/>
            <a:ext cx="114300" cy="133350"/>
          </a:xfrm>
          <a:prstGeom prst="rect">
            <a:avLst/>
          </a:prstGeom>
        </p:spPr>
      </p:pic>
      <p:pic>
        <p:nvPicPr>
          <p:cNvPr id="23" name="Image 21" descr="preencoded.png"/>
          <p:cNvPicPr>
            <a:picLocks noChangeAspect="1"/>
          </p:cNvPicPr>
          <p:nvPr/>
        </p:nvPicPr>
        <p:blipFill>
          <a:blip r:embed="rId18"/>
          <a:stretch>
            <a:fillRect/>
          </a:stretch>
        </p:blipFill>
        <p:spPr>
          <a:xfrm>
            <a:off x="609600" y="4691063"/>
            <a:ext cx="10972800" cy="876300"/>
          </a:xfrm>
          <a:prstGeom prst="rect">
            <a:avLst/>
          </a:prstGeom>
        </p:spPr>
      </p:pic>
      <p:pic>
        <p:nvPicPr>
          <p:cNvPr id="24" name="Image 22" descr="preencoded.png"/>
          <p:cNvPicPr>
            <a:picLocks noChangeAspect="1"/>
          </p:cNvPicPr>
          <p:nvPr/>
        </p:nvPicPr>
        <p:blipFill>
          <a:blip r:embed="rId19"/>
          <a:stretch>
            <a:fillRect/>
          </a:stretch>
        </p:blipFill>
        <p:spPr>
          <a:xfrm>
            <a:off x="3048000" y="4938713"/>
            <a:ext cx="9525" cy="381000"/>
          </a:xfrm>
          <a:prstGeom prst="rect">
            <a:avLst/>
          </a:prstGeom>
        </p:spPr>
      </p:pic>
      <p:pic>
        <p:nvPicPr>
          <p:cNvPr id="25" name="Image 23" descr="preencoded.png"/>
          <p:cNvPicPr>
            <a:picLocks noChangeAspect="1"/>
          </p:cNvPicPr>
          <p:nvPr/>
        </p:nvPicPr>
        <p:blipFill>
          <a:blip r:embed="rId20"/>
          <a:stretch>
            <a:fillRect/>
          </a:stretch>
        </p:blipFill>
        <p:spPr>
          <a:xfrm>
            <a:off x="3667125" y="4938713"/>
            <a:ext cx="381000" cy="381000"/>
          </a:xfrm>
          <a:prstGeom prst="rect">
            <a:avLst/>
          </a:prstGeom>
        </p:spPr>
      </p:pic>
      <p:pic>
        <p:nvPicPr>
          <p:cNvPr id="26" name="Image 24" descr="preencoded.png"/>
          <p:cNvPicPr>
            <a:picLocks noChangeAspect="1"/>
          </p:cNvPicPr>
          <p:nvPr/>
        </p:nvPicPr>
        <p:blipFill>
          <a:blip r:embed="rId21"/>
          <a:stretch>
            <a:fillRect/>
          </a:stretch>
        </p:blipFill>
        <p:spPr>
          <a:xfrm>
            <a:off x="3762375" y="5053013"/>
            <a:ext cx="190500" cy="152400"/>
          </a:xfrm>
          <a:prstGeom prst="rect">
            <a:avLst/>
          </a:prstGeom>
        </p:spPr>
      </p:pic>
      <p:pic>
        <p:nvPicPr>
          <p:cNvPr id="27" name="Image 25" descr="preencoded.png"/>
          <p:cNvPicPr>
            <a:picLocks noChangeAspect="1"/>
          </p:cNvPicPr>
          <p:nvPr/>
        </p:nvPicPr>
        <p:blipFill>
          <a:blip r:embed="rId22"/>
          <a:stretch>
            <a:fillRect/>
          </a:stretch>
        </p:blipFill>
        <p:spPr>
          <a:xfrm>
            <a:off x="6324600" y="4938713"/>
            <a:ext cx="381000" cy="381000"/>
          </a:xfrm>
          <a:prstGeom prst="rect">
            <a:avLst/>
          </a:prstGeom>
        </p:spPr>
      </p:pic>
      <p:pic>
        <p:nvPicPr>
          <p:cNvPr id="28" name="Image 26" descr="preencoded.png"/>
          <p:cNvPicPr>
            <a:picLocks noChangeAspect="1"/>
          </p:cNvPicPr>
          <p:nvPr/>
        </p:nvPicPr>
        <p:blipFill>
          <a:blip r:embed="rId23"/>
          <a:stretch>
            <a:fillRect/>
          </a:stretch>
        </p:blipFill>
        <p:spPr>
          <a:xfrm>
            <a:off x="6438900" y="5053013"/>
            <a:ext cx="152400" cy="152400"/>
          </a:xfrm>
          <a:prstGeom prst="rect">
            <a:avLst/>
          </a:prstGeom>
        </p:spPr>
      </p:pic>
      <p:pic>
        <p:nvPicPr>
          <p:cNvPr id="29" name="Image 27" descr="preencoded.png"/>
          <p:cNvPicPr>
            <a:picLocks noChangeAspect="1"/>
          </p:cNvPicPr>
          <p:nvPr/>
        </p:nvPicPr>
        <p:blipFill>
          <a:blip r:embed="rId24"/>
          <a:stretch>
            <a:fillRect/>
          </a:stretch>
        </p:blipFill>
        <p:spPr>
          <a:xfrm>
            <a:off x="9124950" y="4938713"/>
            <a:ext cx="381000" cy="381000"/>
          </a:xfrm>
          <a:prstGeom prst="rect">
            <a:avLst/>
          </a:prstGeom>
        </p:spPr>
      </p:pic>
      <p:pic>
        <p:nvPicPr>
          <p:cNvPr id="30" name="Image 28" descr="preencoded.png"/>
          <p:cNvPicPr>
            <a:picLocks noChangeAspect="1"/>
          </p:cNvPicPr>
          <p:nvPr/>
        </p:nvPicPr>
        <p:blipFill>
          <a:blip r:embed="rId25"/>
          <a:stretch>
            <a:fillRect/>
          </a:stretch>
        </p:blipFill>
        <p:spPr>
          <a:xfrm>
            <a:off x="9239250" y="5053013"/>
            <a:ext cx="152400" cy="152400"/>
          </a:xfrm>
          <a:prstGeom prst="rect">
            <a:avLst/>
          </a:prstGeom>
        </p:spPr>
      </p:pic>
      <p:pic>
        <p:nvPicPr>
          <p:cNvPr id="31" name="Image 29" descr="preencoded.png"/>
          <p:cNvPicPr>
            <a:picLocks noChangeAspect="1"/>
          </p:cNvPicPr>
          <p:nvPr/>
        </p:nvPicPr>
        <p:blipFill>
          <a:blip r:embed="rId26"/>
          <a:stretch>
            <a:fillRect/>
          </a:stretch>
        </p:blipFill>
        <p:spPr>
          <a:xfrm>
            <a:off x="0" y="6105525"/>
            <a:ext cx="12192000" cy="752475"/>
          </a:xfrm>
          <a:prstGeom prst="rect">
            <a:avLst/>
          </a:prstGeom>
        </p:spPr>
      </p:pic>
      <p:pic>
        <p:nvPicPr>
          <p:cNvPr id="32" name="Image 30" descr="preencoded.png"/>
          <p:cNvPicPr>
            <a:picLocks noChangeAspect="1"/>
          </p:cNvPicPr>
          <p:nvPr/>
        </p:nvPicPr>
        <p:blipFill>
          <a:blip r:embed="rId27"/>
          <a:stretch>
            <a:fillRect/>
          </a:stretch>
        </p:blipFill>
        <p:spPr>
          <a:xfrm>
            <a:off x="609600" y="6443663"/>
            <a:ext cx="76200" cy="76200"/>
          </a:xfrm>
          <a:prstGeom prst="rect">
            <a:avLst/>
          </a:prstGeom>
        </p:spPr>
      </p:pic>
      <p:pic>
        <p:nvPicPr>
          <p:cNvPr id="33" name="Image 31" descr="preencoded.png"/>
          <p:cNvPicPr>
            <a:picLocks noChangeAspect="1"/>
          </p:cNvPicPr>
          <p:nvPr/>
        </p:nvPicPr>
        <p:blipFill>
          <a:blip r:embed="rId28"/>
          <a:stretch>
            <a:fillRect/>
          </a:stretch>
        </p:blipFill>
        <p:spPr>
          <a:xfrm>
            <a:off x="800100" y="6443663"/>
            <a:ext cx="76200" cy="76200"/>
          </a:xfrm>
          <a:prstGeom prst="rect">
            <a:avLst/>
          </a:prstGeom>
        </p:spPr>
      </p:pic>
      <p:pic>
        <p:nvPicPr>
          <p:cNvPr id="34" name="Image 32" descr="preencoded.png"/>
          <p:cNvPicPr>
            <a:picLocks noChangeAspect="1"/>
          </p:cNvPicPr>
          <p:nvPr/>
        </p:nvPicPr>
        <p:blipFill>
          <a:blip r:embed="rId29"/>
          <a:stretch>
            <a:fillRect/>
          </a:stretch>
        </p:blipFill>
        <p:spPr>
          <a:xfrm>
            <a:off x="990600" y="6443663"/>
            <a:ext cx="304800" cy="76200"/>
          </a:xfrm>
          <a:prstGeom prst="rect">
            <a:avLst/>
          </a:prstGeom>
        </p:spPr>
      </p:pic>
      <p:sp>
        <p:nvSpPr>
          <p:cNvPr id="35" name="Text 0"/>
          <p:cNvSpPr/>
          <p:nvPr/>
        </p:nvSpPr>
        <p:spPr>
          <a:xfrm>
            <a:off x="609600" y="457200"/>
            <a:ext cx="5038725" cy="190500"/>
          </a:xfrm>
          <a:prstGeom prst="rect">
            <a:avLst/>
          </a:prstGeom>
          <a:noFill/>
          <a:ln/>
        </p:spPr>
        <p:txBody>
          <a:bodyPr vert="horz" wrap="square" lIns="0" tIns="0" rIns="0" bIns="0" rtlCol="0" anchor="ctr"/>
          <a:lstStyle/>
          <a:p>
            <a:pPr marL="0" indent="0">
              <a:lnSpc>
                <a:spcPts val="1500"/>
              </a:lnSpc>
              <a:buNone/>
            </a:pPr>
            <a:r>
              <a:rPr lang="en-US" sz="1050" b="1" kern="0" spc="84" dirty="0">
                <a:solidFill>
                  <a:srgbClr val="9333EA"/>
                </a:solidFill>
                <a:latin typeface="Inter" pitchFamily="34" charset="0"/>
                <a:ea typeface="Inter" pitchFamily="34" charset="-122"/>
                <a:cs typeface="Inter" pitchFamily="34" charset="-120"/>
              </a:rPr>
              <a:t>EQUIPO INTERDISCIPLINARIO</a:t>
            </a:r>
            <a:endParaRPr lang="en-US" sz="1050" dirty="0"/>
          </a:p>
        </p:txBody>
      </p:sp>
      <p:sp>
        <p:nvSpPr>
          <p:cNvPr id="36" name="Text 1"/>
          <p:cNvSpPr/>
          <p:nvPr/>
        </p:nvSpPr>
        <p:spPr>
          <a:xfrm>
            <a:off x="609600" y="723900"/>
            <a:ext cx="12344400" cy="381000"/>
          </a:xfrm>
          <a:prstGeom prst="rect">
            <a:avLst/>
          </a:prstGeom>
          <a:noFill/>
          <a:ln/>
        </p:spPr>
        <p:txBody>
          <a:bodyPr vert="horz" wrap="square" lIns="0" tIns="0" rIns="0" bIns="0" rtlCol="0" anchor="ctr"/>
          <a:lstStyle/>
          <a:p>
            <a:pPr marL="0" indent="0">
              <a:lnSpc>
                <a:spcPts val="3000"/>
              </a:lnSpc>
              <a:buNone/>
            </a:pPr>
            <a:r>
              <a:rPr lang="en-US" sz="2700" b="1" dirty="0">
                <a:solidFill>
                  <a:srgbClr val="1E293B"/>
                </a:solidFill>
                <a:latin typeface="Inter" pitchFamily="34" charset="0"/>
                <a:ea typeface="Inter" pitchFamily="34" charset="-122"/>
                <a:cs typeface="Inter" pitchFamily="34" charset="-120"/>
              </a:rPr>
              <a:t>Apoyo Psicosocial y Espiritual</a:t>
            </a:r>
            <a:endParaRPr lang="en-US" sz="2700" dirty="0"/>
          </a:p>
        </p:txBody>
      </p:sp>
      <p:sp>
        <p:nvSpPr>
          <p:cNvPr id="37" name="Text 2"/>
          <p:cNvSpPr/>
          <p:nvPr/>
        </p:nvSpPr>
        <p:spPr>
          <a:xfrm>
            <a:off x="6781800" y="914400"/>
            <a:ext cx="4800600" cy="171450"/>
          </a:xfrm>
          <a:prstGeom prst="rect">
            <a:avLst/>
          </a:prstGeom>
          <a:noFill/>
          <a:ln/>
        </p:spPr>
        <p:txBody>
          <a:bodyPr vert="horz" wrap="square" lIns="0" tIns="0" rIns="0" bIns="0" rtlCol="0" anchor="ctr"/>
          <a:lstStyle/>
          <a:p>
            <a:pPr marL="0" indent="0" algn="r">
              <a:lnSpc>
                <a:spcPts val="1500"/>
              </a:lnSpc>
              <a:buNone/>
            </a:pPr>
            <a:r>
              <a:rPr lang="en-US" sz="1050" i="1" dirty="0">
                <a:solidFill>
                  <a:srgbClr val="94A3B8"/>
                </a:solidFill>
                <a:latin typeface="Lora" pitchFamily="34" charset="0"/>
                <a:ea typeface="Lora" pitchFamily="34" charset="-122"/>
                <a:cs typeface="Lora" pitchFamily="34" charset="-120"/>
              </a:rPr>
              <a:t>Cuidando la integridad del ser</a:t>
            </a:r>
            <a:endParaRPr lang="en-US" sz="1050" dirty="0"/>
          </a:p>
        </p:txBody>
      </p:sp>
      <p:sp>
        <p:nvSpPr>
          <p:cNvPr id="38" name="Text 3"/>
          <p:cNvSpPr/>
          <p:nvPr/>
        </p:nvSpPr>
        <p:spPr>
          <a:xfrm>
            <a:off x="838200" y="2709863"/>
            <a:ext cx="2997101" cy="266700"/>
          </a:xfrm>
          <a:prstGeom prst="rect">
            <a:avLst/>
          </a:prstGeom>
          <a:noFill/>
          <a:ln/>
        </p:spPr>
        <p:txBody>
          <a:bodyPr vert="horz" wrap="square" lIns="0" tIns="0" rIns="0" bIns="0" rtlCol="0" anchor="ctr"/>
          <a:lstStyle/>
          <a:p>
            <a:pPr marL="0" indent="0">
              <a:lnSpc>
                <a:spcPts val="2100"/>
              </a:lnSpc>
              <a:buNone/>
            </a:pPr>
            <a:r>
              <a:rPr lang="en-US" sz="1500" b="1" dirty="0">
                <a:solidFill>
                  <a:srgbClr val="1E293B"/>
                </a:solidFill>
                <a:latin typeface="Inter" pitchFamily="34" charset="0"/>
                <a:ea typeface="Inter" pitchFamily="34" charset="-122"/>
                <a:cs typeface="Inter" pitchFamily="34" charset="-120"/>
              </a:rPr>
              <a:t>Psicología</a:t>
            </a:r>
            <a:endParaRPr lang="en-US" sz="1500" dirty="0"/>
          </a:p>
        </p:txBody>
      </p:sp>
      <p:sp>
        <p:nvSpPr>
          <p:cNvPr id="39" name="Text 4"/>
          <p:cNvSpPr/>
          <p:nvPr/>
        </p:nvSpPr>
        <p:spPr>
          <a:xfrm>
            <a:off x="1028700" y="3090863"/>
            <a:ext cx="6560820" cy="190500"/>
          </a:xfrm>
          <a:prstGeom prst="rect">
            <a:avLst/>
          </a:prstGeom>
          <a:noFill/>
          <a:ln/>
        </p:spPr>
        <p:txBody>
          <a:bodyPr vert="horz" wrap="square" lIns="0" tIns="0" rIns="0" bIns="0" rtlCol="0" anchor="ctr"/>
          <a:lstStyle/>
          <a:p>
            <a:pPr marL="0" indent="0" algn="l">
              <a:lnSpc>
                <a:spcPts val="1500"/>
              </a:lnSpc>
              <a:buNone/>
            </a:pPr>
            <a:r>
              <a:rPr lang="en-US" sz="1050" dirty="0">
                <a:solidFill>
                  <a:srgbClr val="475569"/>
                </a:solidFill>
                <a:latin typeface="Inter" pitchFamily="34" charset="0"/>
                <a:ea typeface="Inter" pitchFamily="34" charset="-122"/>
                <a:cs typeface="Inter" pitchFamily="34" charset="-120"/>
              </a:rPr>
              <a:t>Intervención en crisis y apoyo emocional.</a:t>
            </a:r>
            <a:endParaRPr lang="en-US" sz="1050" dirty="0"/>
          </a:p>
        </p:txBody>
      </p:sp>
      <p:sp>
        <p:nvSpPr>
          <p:cNvPr id="40" name="Text 5"/>
          <p:cNvSpPr/>
          <p:nvPr/>
        </p:nvSpPr>
        <p:spPr>
          <a:xfrm>
            <a:off x="1028700" y="3395663"/>
            <a:ext cx="4480560" cy="190500"/>
          </a:xfrm>
          <a:prstGeom prst="rect">
            <a:avLst/>
          </a:prstGeom>
          <a:noFill/>
          <a:ln/>
        </p:spPr>
        <p:txBody>
          <a:bodyPr vert="horz" wrap="square" lIns="0" tIns="0" rIns="0" bIns="0" rtlCol="0" anchor="ctr"/>
          <a:lstStyle/>
          <a:p>
            <a:pPr marL="0" indent="0" algn="l">
              <a:lnSpc>
                <a:spcPts val="1500"/>
              </a:lnSpc>
              <a:buNone/>
            </a:pPr>
            <a:r>
              <a:rPr lang="en-US" sz="1050" dirty="0">
                <a:solidFill>
                  <a:srgbClr val="475569"/>
                </a:solidFill>
                <a:latin typeface="Inter" pitchFamily="34" charset="0"/>
                <a:ea typeface="Inter" pitchFamily="34" charset="-122"/>
                <a:cs typeface="Inter" pitchFamily="34" charset="-120"/>
              </a:rPr>
              <a:t>Manejo del duelo anticipado.</a:t>
            </a:r>
            <a:endParaRPr lang="en-US" sz="1050" dirty="0"/>
          </a:p>
        </p:txBody>
      </p:sp>
      <p:sp>
        <p:nvSpPr>
          <p:cNvPr id="41" name="Text 6"/>
          <p:cNvSpPr/>
          <p:nvPr/>
        </p:nvSpPr>
        <p:spPr>
          <a:xfrm>
            <a:off x="1028700" y="3700463"/>
            <a:ext cx="6560820" cy="190500"/>
          </a:xfrm>
          <a:prstGeom prst="rect">
            <a:avLst/>
          </a:prstGeom>
          <a:noFill/>
          <a:ln/>
        </p:spPr>
        <p:txBody>
          <a:bodyPr vert="horz" wrap="square" lIns="0" tIns="0" rIns="0" bIns="0" rtlCol="0" anchor="ctr"/>
          <a:lstStyle/>
          <a:p>
            <a:pPr marL="0" indent="0" algn="l">
              <a:lnSpc>
                <a:spcPts val="1500"/>
              </a:lnSpc>
              <a:buNone/>
            </a:pPr>
            <a:r>
              <a:rPr lang="en-US" sz="1050" dirty="0">
                <a:solidFill>
                  <a:srgbClr val="475569"/>
                </a:solidFill>
                <a:latin typeface="Inter" pitchFamily="34" charset="0"/>
                <a:ea typeface="Inter" pitchFamily="34" charset="-122"/>
                <a:cs typeface="Inter" pitchFamily="34" charset="-120"/>
              </a:rPr>
              <a:t>Facilitación de la comunicación familiar.</a:t>
            </a:r>
            <a:endParaRPr lang="en-US" sz="1050" dirty="0"/>
          </a:p>
        </p:txBody>
      </p:sp>
      <p:sp>
        <p:nvSpPr>
          <p:cNvPr id="42" name="Text 7"/>
          <p:cNvSpPr/>
          <p:nvPr/>
        </p:nvSpPr>
        <p:spPr>
          <a:xfrm>
            <a:off x="4597301" y="2709863"/>
            <a:ext cx="3200400" cy="266700"/>
          </a:xfrm>
          <a:prstGeom prst="rect">
            <a:avLst/>
          </a:prstGeom>
          <a:noFill/>
          <a:ln/>
        </p:spPr>
        <p:txBody>
          <a:bodyPr vert="horz" wrap="square" lIns="0" tIns="0" rIns="0" bIns="0" rtlCol="0" anchor="ctr"/>
          <a:lstStyle/>
          <a:p>
            <a:pPr marL="0" indent="0">
              <a:lnSpc>
                <a:spcPts val="2100"/>
              </a:lnSpc>
              <a:buNone/>
            </a:pPr>
            <a:r>
              <a:rPr lang="en-US" sz="1500" b="1" dirty="0">
                <a:solidFill>
                  <a:srgbClr val="1E293B"/>
                </a:solidFill>
                <a:latin typeface="Inter" pitchFamily="34" charset="0"/>
                <a:ea typeface="Inter" pitchFamily="34" charset="-122"/>
                <a:cs typeface="Inter" pitchFamily="34" charset="-120"/>
              </a:rPr>
              <a:t>Trabajo Social</a:t>
            </a:r>
            <a:endParaRPr lang="en-US" sz="1500" dirty="0"/>
          </a:p>
        </p:txBody>
      </p:sp>
      <p:sp>
        <p:nvSpPr>
          <p:cNvPr id="43" name="Text 8"/>
          <p:cNvSpPr/>
          <p:nvPr/>
        </p:nvSpPr>
        <p:spPr>
          <a:xfrm>
            <a:off x="4787801" y="3090863"/>
            <a:ext cx="6240780" cy="190500"/>
          </a:xfrm>
          <a:prstGeom prst="rect">
            <a:avLst/>
          </a:prstGeom>
          <a:noFill/>
          <a:ln/>
        </p:spPr>
        <p:txBody>
          <a:bodyPr vert="horz" wrap="square" lIns="0" tIns="0" rIns="0" bIns="0" rtlCol="0" anchor="ctr"/>
          <a:lstStyle/>
          <a:p>
            <a:pPr marL="0" indent="0" algn="l">
              <a:lnSpc>
                <a:spcPts val="1500"/>
              </a:lnSpc>
              <a:buNone/>
            </a:pPr>
            <a:r>
              <a:rPr lang="en-US" sz="1050" dirty="0">
                <a:solidFill>
                  <a:srgbClr val="475569"/>
                </a:solidFill>
                <a:latin typeface="Inter" pitchFamily="34" charset="0"/>
                <a:ea typeface="Inter" pitchFamily="34" charset="-122"/>
                <a:cs typeface="Inter" pitchFamily="34" charset="-120"/>
              </a:rPr>
              <a:t>Gestión de recursos sociales y legales.</a:t>
            </a:r>
            <a:endParaRPr lang="en-US" sz="1050" dirty="0"/>
          </a:p>
        </p:txBody>
      </p:sp>
      <p:sp>
        <p:nvSpPr>
          <p:cNvPr id="44" name="Text 9"/>
          <p:cNvSpPr/>
          <p:nvPr/>
        </p:nvSpPr>
        <p:spPr>
          <a:xfrm>
            <a:off x="4787801" y="3395663"/>
            <a:ext cx="6080760" cy="190500"/>
          </a:xfrm>
          <a:prstGeom prst="rect">
            <a:avLst/>
          </a:prstGeom>
          <a:noFill/>
          <a:ln/>
        </p:spPr>
        <p:txBody>
          <a:bodyPr vert="horz" wrap="square" lIns="0" tIns="0" rIns="0" bIns="0" rtlCol="0" anchor="ctr"/>
          <a:lstStyle/>
          <a:p>
            <a:pPr marL="0" indent="0" algn="l">
              <a:lnSpc>
                <a:spcPts val="1500"/>
              </a:lnSpc>
              <a:buNone/>
            </a:pPr>
            <a:r>
              <a:rPr lang="en-US" sz="1050" dirty="0">
                <a:solidFill>
                  <a:srgbClr val="475569"/>
                </a:solidFill>
                <a:latin typeface="Inter" pitchFamily="34" charset="0"/>
                <a:ea typeface="Inter" pitchFamily="34" charset="-122"/>
                <a:cs typeface="Inter" pitchFamily="34" charset="-120"/>
              </a:rPr>
              <a:t>Apoyo en cambios de dinámica familiar.</a:t>
            </a:r>
            <a:endParaRPr lang="en-US" sz="1050" dirty="0"/>
          </a:p>
        </p:txBody>
      </p:sp>
      <p:sp>
        <p:nvSpPr>
          <p:cNvPr id="45" name="Text 10"/>
          <p:cNvSpPr/>
          <p:nvPr/>
        </p:nvSpPr>
        <p:spPr>
          <a:xfrm>
            <a:off x="4787801" y="3700463"/>
            <a:ext cx="6080760" cy="190500"/>
          </a:xfrm>
          <a:prstGeom prst="rect">
            <a:avLst/>
          </a:prstGeom>
          <a:noFill/>
          <a:ln/>
        </p:spPr>
        <p:txBody>
          <a:bodyPr vert="horz" wrap="square" lIns="0" tIns="0" rIns="0" bIns="0" rtlCol="0" anchor="ctr"/>
          <a:lstStyle/>
          <a:p>
            <a:pPr marL="0" indent="0" algn="l">
              <a:lnSpc>
                <a:spcPts val="1500"/>
              </a:lnSpc>
              <a:buNone/>
            </a:pPr>
            <a:r>
              <a:rPr lang="en-US" sz="1050" dirty="0">
                <a:solidFill>
                  <a:srgbClr val="475569"/>
                </a:solidFill>
                <a:latin typeface="Inter" pitchFamily="34" charset="0"/>
                <a:ea typeface="Inter" pitchFamily="34" charset="-122"/>
                <a:cs typeface="Inter" pitchFamily="34" charset="-120"/>
              </a:rPr>
              <a:t>Asesoría en trámites y redes de apoyo.</a:t>
            </a:r>
            <a:endParaRPr lang="en-US" sz="1050" dirty="0"/>
          </a:p>
        </p:txBody>
      </p:sp>
      <p:sp>
        <p:nvSpPr>
          <p:cNvPr id="46" name="Text 11"/>
          <p:cNvSpPr/>
          <p:nvPr/>
        </p:nvSpPr>
        <p:spPr>
          <a:xfrm>
            <a:off x="8356550" y="2709863"/>
            <a:ext cx="4114800" cy="266700"/>
          </a:xfrm>
          <a:prstGeom prst="rect">
            <a:avLst/>
          </a:prstGeom>
          <a:noFill/>
          <a:ln/>
        </p:spPr>
        <p:txBody>
          <a:bodyPr vert="horz" wrap="square" lIns="0" tIns="0" rIns="0" bIns="0" rtlCol="0" anchor="ctr"/>
          <a:lstStyle/>
          <a:p>
            <a:pPr marL="0" indent="0">
              <a:lnSpc>
                <a:spcPts val="2100"/>
              </a:lnSpc>
              <a:buNone/>
            </a:pPr>
            <a:r>
              <a:rPr lang="en-US" sz="1500" b="1" dirty="0">
                <a:solidFill>
                  <a:srgbClr val="1E293B"/>
                </a:solidFill>
                <a:latin typeface="Inter" pitchFamily="34" charset="0"/>
                <a:ea typeface="Inter" pitchFamily="34" charset="-122"/>
                <a:cs typeface="Inter" pitchFamily="34" charset="-120"/>
              </a:rPr>
              <a:t>Soporte Espiritual</a:t>
            </a:r>
            <a:endParaRPr lang="en-US" sz="1500" dirty="0"/>
          </a:p>
        </p:txBody>
      </p:sp>
      <p:sp>
        <p:nvSpPr>
          <p:cNvPr id="47" name="Text 12"/>
          <p:cNvSpPr/>
          <p:nvPr/>
        </p:nvSpPr>
        <p:spPr>
          <a:xfrm>
            <a:off x="8547050" y="3090863"/>
            <a:ext cx="2806601" cy="381000"/>
          </a:xfrm>
          <a:prstGeom prst="rect">
            <a:avLst/>
          </a:prstGeom>
          <a:noFill/>
          <a:ln/>
        </p:spPr>
        <p:txBody>
          <a:bodyPr vert="horz" wrap="square" lIns="0" tIns="0" rIns="0" bIns="0" rtlCol="0" anchor="ctr"/>
          <a:lstStyle/>
          <a:p>
            <a:pPr marL="0" indent="0" algn="l">
              <a:lnSpc>
                <a:spcPts val="1500"/>
              </a:lnSpc>
              <a:buNone/>
            </a:pPr>
            <a:r>
              <a:rPr lang="en-US" sz="1050" dirty="0">
                <a:solidFill>
                  <a:srgbClr val="475569"/>
                </a:solidFill>
                <a:latin typeface="Inter" pitchFamily="34" charset="0"/>
                <a:ea typeface="Inter" pitchFamily="34" charset="-122"/>
                <a:cs typeface="Inter" pitchFamily="34" charset="-120"/>
              </a:rPr>
              <a:t>Acompañamiento en la búsqueda de sentido.</a:t>
            </a:r>
            <a:endParaRPr lang="en-US" sz="1050" dirty="0"/>
          </a:p>
        </p:txBody>
      </p:sp>
      <p:sp>
        <p:nvSpPr>
          <p:cNvPr id="48" name="Text 13"/>
          <p:cNvSpPr/>
          <p:nvPr/>
        </p:nvSpPr>
        <p:spPr>
          <a:xfrm>
            <a:off x="8547050" y="3586163"/>
            <a:ext cx="6560820" cy="190500"/>
          </a:xfrm>
          <a:prstGeom prst="rect">
            <a:avLst/>
          </a:prstGeom>
          <a:noFill/>
          <a:ln/>
        </p:spPr>
        <p:txBody>
          <a:bodyPr vert="horz" wrap="square" lIns="0" tIns="0" rIns="0" bIns="0" rtlCol="0" anchor="ctr"/>
          <a:lstStyle/>
          <a:p>
            <a:pPr marL="0" indent="0" algn="l">
              <a:lnSpc>
                <a:spcPts val="1500"/>
              </a:lnSpc>
              <a:buNone/>
            </a:pPr>
            <a:r>
              <a:rPr lang="en-US" sz="1050" dirty="0">
                <a:solidFill>
                  <a:srgbClr val="475569"/>
                </a:solidFill>
                <a:latin typeface="Inter" pitchFamily="34" charset="0"/>
                <a:ea typeface="Inter" pitchFamily="34" charset="-122"/>
                <a:cs typeface="Inter" pitchFamily="34" charset="-120"/>
              </a:rPr>
              <a:t>Respeto a creencias y valores personales.</a:t>
            </a:r>
            <a:endParaRPr lang="en-US" sz="1050" dirty="0"/>
          </a:p>
        </p:txBody>
      </p:sp>
      <p:sp>
        <p:nvSpPr>
          <p:cNvPr id="49" name="Text 14"/>
          <p:cNvSpPr/>
          <p:nvPr/>
        </p:nvSpPr>
        <p:spPr>
          <a:xfrm>
            <a:off x="8547050" y="3890962"/>
            <a:ext cx="6400800" cy="190500"/>
          </a:xfrm>
          <a:prstGeom prst="rect">
            <a:avLst/>
          </a:prstGeom>
          <a:noFill/>
          <a:ln/>
        </p:spPr>
        <p:txBody>
          <a:bodyPr vert="horz" wrap="square" lIns="0" tIns="0" rIns="0" bIns="0" rtlCol="0" anchor="ctr"/>
          <a:lstStyle/>
          <a:p>
            <a:pPr marL="0" indent="0" algn="l">
              <a:lnSpc>
                <a:spcPts val="1500"/>
              </a:lnSpc>
              <a:buNone/>
            </a:pPr>
            <a:r>
              <a:rPr lang="en-US" sz="1050" dirty="0">
                <a:solidFill>
                  <a:srgbClr val="475569"/>
                </a:solidFill>
                <a:latin typeface="Inter" pitchFamily="34" charset="0"/>
                <a:ea typeface="Inter" pitchFamily="34" charset="-122"/>
                <a:cs typeface="Inter" pitchFamily="34" charset="-120"/>
              </a:rPr>
              <a:t>Facilitación de ritos y paz existencial.</a:t>
            </a:r>
            <a:endParaRPr lang="en-US" sz="1050" dirty="0"/>
          </a:p>
        </p:txBody>
      </p:sp>
      <p:sp>
        <p:nvSpPr>
          <p:cNvPr id="50" name="Text 15"/>
          <p:cNvSpPr/>
          <p:nvPr/>
        </p:nvSpPr>
        <p:spPr>
          <a:xfrm>
            <a:off x="838200" y="4919663"/>
            <a:ext cx="2331720" cy="152400"/>
          </a:xfrm>
          <a:prstGeom prst="rect">
            <a:avLst/>
          </a:prstGeom>
          <a:noFill/>
          <a:ln/>
        </p:spPr>
        <p:txBody>
          <a:bodyPr vert="horz" wrap="square" lIns="0" tIns="0" rIns="0" bIns="0" rtlCol="0" anchor="ctr"/>
          <a:lstStyle/>
          <a:p>
            <a:pPr marL="0" indent="0">
              <a:lnSpc>
                <a:spcPts val="1200"/>
              </a:lnSpc>
              <a:buNone/>
            </a:pPr>
            <a:r>
              <a:rPr lang="en-US" sz="900" b="1" kern="0" spc="72" dirty="0">
                <a:solidFill>
                  <a:srgbClr val="34D399"/>
                </a:solidFill>
                <a:latin typeface="Inter" pitchFamily="34" charset="0"/>
                <a:ea typeface="Inter" pitchFamily="34" charset="-122"/>
                <a:cs typeface="Inter" pitchFamily="34" charset="-120"/>
              </a:rPr>
              <a:t>SOPORTE ADICIONAL</a:t>
            </a:r>
            <a:endParaRPr lang="en-US" sz="900" dirty="0"/>
          </a:p>
        </p:txBody>
      </p:sp>
      <p:sp>
        <p:nvSpPr>
          <p:cNvPr id="51" name="Text 16"/>
          <p:cNvSpPr/>
          <p:nvPr/>
        </p:nvSpPr>
        <p:spPr>
          <a:xfrm>
            <a:off x="838200" y="5072063"/>
            <a:ext cx="4320540" cy="266700"/>
          </a:xfrm>
          <a:prstGeom prst="rect">
            <a:avLst/>
          </a:prstGeom>
          <a:noFill/>
          <a:ln/>
        </p:spPr>
        <p:txBody>
          <a:bodyPr vert="horz" wrap="square" lIns="0" tIns="0" rIns="0" bIns="0" rtlCol="0" anchor="ctr"/>
          <a:lstStyle/>
          <a:p>
            <a:pPr marL="0" indent="0">
              <a:lnSpc>
                <a:spcPts val="2100"/>
              </a:lnSpc>
              <a:buNone/>
            </a:pPr>
            <a:r>
              <a:rPr lang="en-US" sz="1350" b="1" dirty="0">
                <a:solidFill>
                  <a:srgbClr val="FFFFFF"/>
                </a:solidFill>
                <a:latin typeface="Inter" pitchFamily="34" charset="0"/>
                <a:ea typeface="Inter" pitchFamily="34" charset="-122"/>
                <a:cs typeface="Inter" pitchFamily="34" charset="-120"/>
              </a:rPr>
              <a:t>Roles Complementarios</a:t>
            </a:r>
            <a:endParaRPr lang="en-US" sz="1350" dirty="0"/>
          </a:p>
        </p:txBody>
      </p:sp>
      <p:sp>
        <p:nvSpPr>
          <p:cNvPr id="52" name="Text 17"/>
          <p:cNvSpPr/>
          <p:nvPr/>
        </p:nvSpPr>
        <p:spPr>
          <a:xfrm>
            <a:off x="4162425" y="4957763"/>
            <a:ext cx="1920240" cy="190500"/>
          </a:xfrm>
          <a:prstGeom prst="rect">
            <a:avLst/>
          </a:prstGeom>
          <a:noFill/>
          <a:ln/>
        </p:spPr>
        <p:txBody>
          <a:bodyPr vert="horz" wrap="square" lIns="0" tIns="0" rIns="0" bIns="0" rtlCol="0" anchor="ctr"/>
          <a:lstStyle/>
          <a:p>
            <a:pPr marL="0" indent="0">
              <a:lnSpc>
                <a:spcPts val="1500"/>
              </a:lnSpc>
              <a:buNone/>
            </a:pPr>
            <a:r>
              <a:rPr lang="en-US" sz="1050" b="1" dirty="0">
                <a:solidFill>
                  <a:srgbClr val="FFFFFF"/>
                </a:solidFill>
                <a:latin typeface="Inter" pitchFamily="34" charset="0"/>
                <a:ea typeface="Inter" pitchFamily="34" charset="-122"/>
                <a:cs typeface="Inter" pitchFamily="34" charset="-120"/>
              </a:rPr>
              <a:t>Voluntariado</a:t>
            </a:r>
            <a:endParaRPr lang="en-US" sz="1050" dirty="0"/>
          </a:p>
        </p:txBody>
      </p:sp>
      <p:sp>
        <p:nvSpPr>
          <p:cNvPr id="53" name="Text 18"/>
          <p:cNvSpPr/>
          <p:nvPr/>
        </p:nvSpPr>
        <p:spPr>
          <a:xfrm>
            <a:off x="4162425" y="5148263"/>
            <a:ext cx="4251960" cy="152400"/>
          </a:xfrm>
          <a:prstGeom prst="rect">
            <a:avLst/>
          </a:prstGeom>
          <a:noFill/>
          <a:ln/>
        </p:spPr>
        <p:txBody>
          <a:bodyPr vert="horz" wrap="square" lIns="0" tIns="0" rIns="0" bIns="0" rtlCol="0" anchor="ctr"/>
          <a:lstStyle/>
          <a:p>
            <a:pPr marL="0" indent="0">
              <a:lnSpc>
                <a:spcPts val="1200"/>
              </a:lnSpc>
              <a:buNone/>
            </a:pPr>
            <a:r>
              <a:rPr lang="en-US" sz="900" dirty="0">
                <a:solidFill>
                  <a:srgbClr val="94A3B8"/>
                </a:solidFill>
                <a:latin typeface="Inter" pitchFamily="34" charset="0"/>
                <a:ea typeface="Inter" pitchFamily="34" charset="-122"/>
                <a:cs typeface="Inter" pitchFamily="34" charset="-120"/>
              </a:rPr>
              <a:t>Compañía y respiro al cuidador.</a:t>
            </a:r>
            <a:endParaRPr lang="en-US" sz="900" dirty="0"/>
          </a:p>
        </p:txBody>
      </p:sp>
      <p:sp>
        <p:nvSpPr>
          <p:cNvPr id="54" name="Text 19"/>
          <p:cNvSpPr/>
          <p:nvPr/>
        </p:nvSpPr>
        <p:spPr>
          <a:xfrm>
            <a:off x="6819900" y="4957763"/>
            <a:ext cx="3360420" cy="190500"/>
          </a:xfrm>
          <a:prstGeom prst="rect">
            <a:avLst/>
          </a:prstGeom>
          <a:noFill/>
          <a:ln/>
        </p:spPr>
        <p:txBody>
          <a:bodyPr vert="horz" wrap="square" lIns="0" tIns="0" rIns="0" bIns="0" rtlCol="0" anchor="ctr"/>
          <a:lstStyle/>
          <a:p>
            <a:pPr marL="0" indent="0">
              <a:lnSpc>
                <a:spcPts val="1500"/>
              </a:lnSpc>
              <a:buNone/>
            </a:pPr>
            <a:r>
              <a:rPr lang="en-US" sz="1050" b="1" dirty="0">
                <a:solidFill>
                  <a:srgbClr val="FFFFFF"/>
                </a:solidFill>
                <a:latin typeface="Inter" pitchFamily="34" charset="0"/>
                <a:ea typeface="Inter" pitchFamily="34" charset="-122"/>
                <a:cs typeface="Inter" pitchFamily="34" charset="-120"/>
              </a:rPr>
              <a:t>Terapias Integrativas</a:t>
            </a:r>
            <a:endParaRPr lang="en-US" sz="1050" dirty="0"/>
          </a:p>
        </p:txBody>
      </p:sp>
      <p:sp>
        <p:nvSpPr>
          <p:cNvPr id="55" name="Text 20"/>
          <p:cNvSpPr/>
          <p:nvPr/>
        </p:nvSpPr>
        <p:spPr>
          <a:xfrm>
            <a:off x="6819900" y="5148263"/>
            <a:ext cx="4800600" cy="152400"/>
          </a:xfrm>
          <a:prstGeom prst="rect">
            <a:avLst/>
          </a:prstGeom>
          <a:noFill/>
          <a:ln/>
        </p:spPr>
        <p:txBody>
          <a:bodyPr vert="horz" wrap="square" lIns="0" tIns="0" rIns="0" bIns="0" rtlCol="0" anchor="ctr"/>
          <a:lstStyle/>
          <a:p>
            <a:pPr marL="0" indent="0">
              <a:lnSpc>
                <a:spcPts val="1200"/>
              </a:lnSpc>
              <a:buNone/>
            </a:pPr>
            <a:r>
              <a:rPr lang="en-US" sz="900" dirty="0">
                <a:solidFill>
                  <a:srgbClr val="94A3B8"/>
                </a:solidFill>
                <a:latin typeface="Inter" pitchFamily="34" charset="0"/>
                <a:ea typeface="Inter" pitchFamily="34" charset="-122"/>
                <a:cs typeface="Inter" pitchFamily="34" charset="-120"/>
              </a:rPr>
              <a:t>Música, arte y bienestar funcional.</a:t>
            </a:r>
            <a:endParaRPr lang="en-US" sz="900" dirty="0"/>
          </a:p>
        </p:txBody>
      </p:sp>
      <p:sp>
        <p:nvSpPr>
          <p:cNvPr id="56" name="Text 21"/>
          <p:cNvSpPr/>
          <p:nvPr/>
        </p:nvSpPr>
        <p:spPr>
          <a:xfrm>
            <a:off x="9620250" y="4957763"/>
            <a:ext cx="2560320" cy="190500"/>
          </a:xfrm>
          <a:prstGeom prst="rect">
            <a:avLst/>
          </a:prstGeom>
          <a:noFill/>
          <a:ln/>
        </p:spPr>
        <p:txBody>
          <a:bodyPr vert="horz" wrap="square" lIns="0" tIns="0" rIns="0" bIns="0" rtlCol="0" anchor="ctr"/>
          <a:lstStyle/>
          <a:p>
            <a:pPr marL="0" indent="0">
              <a:lnSpc>
                <a:spcPts val="1500"/>
              </a:lnSpc>
              <a:buNone/>
            </a:pPr>
            <a:r>
              <a:rPr lang="en-US" sz="1050" b="1" dirty="0">
                <a:solidFill>
                  <a:srgbClr val="FFFFFF"/>
                </a:solidFill>
                <a:latin typeface="Inter" pitchFamily="34" charset="0"/>
                <a:ea typeface="Inter" pitchFamily="34" charset="-122"/>
                <a:cs typeface="Inter" pitchFamily="34" charset="-120"/>
              </a:rPr>
              <a:t>Guías Religiosos</a:t>
            </a:r>
            <a:endParaRPr lang="en-US" sz="1050" dirty="0"/>
          </a:p>
        </p:txBody>
      </p:sp>
      <p:sp>
        <p:nvSpPr>
          <p:cNvPr id="57" name="Text 22"/>
          <p:cNvSpPr/>
          <p:nvPr/>
        </p:nvSpPr>
        <p:spPr>
          <a:xfrm>
            <a:off x="9620250" y="5148263"/>
            <a:ext cx="4251960" cy="152400"/>
          </a:xfrm>
          <a:prstGeom prst="rect">
            <a:avLst/>
          </a:prstGeom>
          <a:noFill/>
          <a:ln/>
        </p:spPr>
        <p:txBody>
          <a:bodyPr vert="horz" wrap="square" lIns="0" tIns="0" rIns="0" bIns="0" rtlCol="0" anchor="ctr"/>
          <a:lstStyle/>
          <a:p>
            <a:pPr marL="0" indent="0">
              <a:lnSpc>
                <a:spcPts val="1200"/>
              </a:lnSpc>
              <a:buNone/>
            </a:pPr>
            <a:r>
              <a:rPr lang="en-US" sz="900" dirty="0">
                <a:solidFill>
                  <a:srgbClr val="94A3B8"/>
                </a:solidFill>
                <a:latin typeface="Inter" pitchFamily="34" charset="0"/>
                <a:ea typeface="Inter" pitchFamily="34" charset="-122"/>
                <a:cs typeface="Inter" pitchFamily="34" charset="-120"/>
              </a:rPr>
              <a:t>Soporte según credo específico.</a:t>
            </a:r>
            <a:endParaRPr lang="en-US" sz="900" dirty="0"/>
          </a:p>
        </p:txBody>
      </p:sp>
      <p:sp>
        <p:nvSpPr>
          <p:cNvPr id="58" name="Text 23"/>
          <p:cNvSpPr/>
          <p:nvPr/>
        </p:nvSpPr>
        <p:spPr>
          <a:xfrm>
            <a:off x="7324725" y="6410325"/>
            <a:ext cx="7391400" cy="142875"/>
          </a:xfrm>
          <a:prstGeom prst="rect">
            <a:avLst/>
          </a:prstGeom>
          <a:noFill/>
          <a:ln/>
        </p:spPr>
        <p:txBody>
          <a:bodyPr vert="horz" wrap="square" lIns="0" tIns="0" rIns="0" bIns="0" rtlCol="0" anchor="ctr"/>
          <a:lstStyle/>
          <a:p>
            <a:pPr marL="0" indent="0">
              <a:lnSpc>
                <a:spcPts val="1125"/>
              </a:lnSpc>
              <a:buNone/>
            </a:pPr>
            <a:r>
              <a:rPr lang="en-US" sz="750" kern="0" spc="60" dirty="0">
                <a:solidFill>
                  <a:srgbClr val="94A3B8"/>
                </a:solidFill>
                <a:latin typeface="Inter" pitchFamily="34" charset="0"/>
                <a:ea typeface="Inter" pitchFamily="34" charset="-122"/>
                <a:cs typeface="Inter" pitchFamily="34" charset="-120"/>
              </a:rPr>
              <a:t>FUNDAMENTOS DE LOS CUIDADOS PALIATIVOS Y NORMATIVIDAD · MÓDULO 1</a:t>
            </a:r>
            <a:endParaRPr lang="en-US" sz="7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641684" y="385011"/>
            <a:ext cx="2167313" cy="192505"/>
          </a:xfrm>
          <a:prstGeom prst="rect">
            <a:avLst/>
          </a:prstGeom>
        </p:spPr>
      </p:pic>
      <p:pic>
        <p:nvPicPr>
          <p:cNvPr id="5" name="Image 3" descr="preencoded.png"/>
          <p:cNvPicPr>
            <a:picLocks noChangeAspect="1"/>
          </p:cNvPicPr>
          <p:nvPr/>
        </p:nvPicPr>
        <p:blipFill>
          <a:blip r:embed="rId6"/>
          <a:stretch>
            <a:fillRect/>
          </a:stretch>
        </p:blipFill>
        <p:spPr>
          <a:xfrm>
            <a:off x="641684" y="1815515"/>
            <a:ext cx="3465095" cy="1764632"/>
          </a:xfrm>
          <a:prstGeom prst="rect">
            <a:avLst/>
          </a:prstGeom>
        </p:spPr>
      </p:pic>
      <p:pic>
        <p:nvPicPr>
          <p:cNvPr id="6" name="Image 4" descr="preencoded.png"/>
          <p:cNvPicPr>
            <a:picLocks noChangeAspect="1"/>
          </p:cNvPicPr>
          <p:nvPr/>
        </p:nvPicPr>
        <p:blipFill>
          <a:blip r:embed="rId7"/>
          <a:stretch>
            <a:fillRect/>
          </a:stretch>
        </p:blipFill>
        <p:spPr>
          <a:xfrm>
            <a:off x="2117558" y="2072189"/>
            <a:ext cx="513347" cy="513347"/>
          </a:xfrm>
          <a:prstGeom prst="rect">
            <a:avLst/>
          </a:prstGeom>
        </p:spPr>
      </p:pic>
      <p:pic>
        <p:nvPicPr>
          <p:cNvPr id="7" name="Image 5" descr="preencoded.png"/>
          <p:cNvPicPr>
            <a:picLocks noChangeAspect="1"/>
          </p:cNvPicPr>
          <p:nvPr/>
        </p:nvPicPr>
        <p:blipFill>
          <a:blip r:embed="rId8"/>
          <a:stretch>
            <a:fillRect/>
          </a:stretch>
        </p:blipFill>
        <p:spPr>
          <a:xfrm>
            <a:off x="2273968" y="2214563"/>
            <a:ext cx="200526" cy="228600"/>
          </a:xfrm>
          <a:prstGeom prst="rect">
            <a:avLst/>
          </a:prstGeom>
        </p:spPr>
      </p:pic>
      <p:pic>
        <p:nvPicPr>
          <p:cNvPr id="8" name="Image 6" descr="preencoded.png"/>
          <p:cNvPicPr>
            <a:picLocks noChangeAspect="1"/>
          </p:cNvPicPr>
          <p:nvPr/>
        </p:nvPicPr>
        <p:blipFill>
          <a:blip r:embed="rId9"/>
          <a:stretch>
            <a:fillRect/>
          </a:stretch>
        </p:blipFill>
        <p:spPr>
          <a:xfrm>
            <a:off x="5883442" y="2526381"/>
            <a:ext cx="425116" cy="342900"/>
          </a:xfrm>
          <a:prstGeom prst="rect">
            <a:avLst/>
          </a:prstGeom>
        </p:spPr>
      </p:pic>
      <p:pic>
        <p:nvPicPr>
          <p:cNvPr id="9" name="Image 7" descr="preencoded.png"/>
          <p:cNvPicPr>
            <a:picLocks noChangeAspect="1"/>
          </p:cNvPicPr>
          <p:nvPr/>
        </p:nvPicPr>
        <p:blipFill>
          <a:blip r:embed="rId10"/>
          <a:stretch>
            <a:fillRect/>
          </a:stretch>
        </p:blipFill>
        <p:spPr>
          <a:xfrm>
            <a:off x="8085221" y="1815515"/>
            <a:ext cx="3465095" cy="1764632"/>
          </a:xfrm>
          <a:prstGeom prst="rect">
            <a:avLst/>
          </a:prstGeom>
        </p:spPr>
      </p:pic>
      <p:pic>
        <p:nvPicPr>
          <p:cNvPr id="10" name="Image 8" descr="preencoded.png"/>
          <p:cNvPicPr>
            <a:picLocks noChangeAspect="1"/>
          </p:cNvPicPr>
          <p:nvPr/>
        </p:nvPicPr>
        <p:blipFill>
          <a:blip r:embed="rId11"/>
          <a:stretch>
            <a:fillRect/>
          </a:stretch>
        </p:blipFill>
        <p:spPr>
          <a:xfrm>
            <a:off x="9561095" y="2072189"/>
            <a:ext cx="513347" cy="513347"/>
          </a:xfrm>
          <a:prstGeom prst="rect">
            <a:avLst/>
          </a:prstGeom>
        </p:spPr>
      </p:pic>
      <p:pic>
        <p:nvPicPr>
          <p:cNvPr id="11" name="Image 9" descr="preencoded.png"/>
          <p:cNvPicPr>
            <a:picLocks noChangeAspect="1"/>
          </p:cNvPicPr>
          <p:nvPr/>
        </p:nvPicPr>
        <p:blipFill>
          <a:blip r:embed="rId12"/>
          <a:stretch>
            <a:fillRect/>
          </a:stretch>
        </p:blipFill>
        <p:spPr>
          <a:xfrm>
            <a:off x="9673390" y="2214563"/>
            <a:ext cx="288758" cy="228600"/>
          </a:xfrm>
          <a:prstGeom prst="rect">
            <a:avLst/>
          </a:prstGeom>
        </p:spPr>
      </p:pic>
      <p:pic>
        <p:nvPicPr>
          <p:cNvPr id="12" name="Image 10" descr="preencoded.png"/>
          <p:cNvPicPr>
            <a:picLocks noChangeAspect="1"/>
          </p:cNvPicPr>
          <p:nvPr/>
        </p:nvPicPr>
        <p:blipFill>
          <a:blip r:embed="rId13"/>
          <a:stretch>
            <a:fillRect/>
          </a:stretch>
        </p:blipFill>
        <p:spPr>
          <a:xfrm>
            <a:off x="641684" y="3965157"/>
            <a:ext cx="3465095" cy="1327860"/>
          </a:xfrm>
          <a:prstGeom prst="rect">
            <a:avLst/>
          </a:prstGeom>
        </p:spPr>
      </p:pic>
      <p:pic>
        <p:nvPicPr>
          <p:cNvPr id="13" name="Image 11" descr="preencoded.png"/>
          <p:cNvPicPr>
            <a:picLocks noChangeAspect="1"/>
          </p:cNvPicPr>
          <p:nvPr/>
        </p:nvPicPr>
        <p:blipFill>
          <a:blip r:embed="rId14"/>
          <a:stretch>
            <a:fillRect/>
          </a:stretch>
        </p:blipFill>
        <p:spPr>
          <a:xfrm>
            <a:off x="834189" y="4195763"/>
            <a:ext cx="112295" cy="152400"/>
          </a:xfrm>
          <a:prstGeom prst="rect">
            <a:avLst/>
          </a:prstGeom>
        </p:spPr>
      </p:pic>
      <p:pic>
        <p:nvPicPr>
          <p:cNvPr id="14" name="Image 12" descr="preencoded.png"/>
          <p:cNvPicPr>
            <a:picLocks noChangeAspect="1"/>
          </p:cNvPicPr>
          <p:nvPr/>
        </p:nvPicPr>
        <p:blipFill>
          <a:blip r:embed="rId15"/>
          <a:stretch>
            <a:fillRect/>
          </a:stretch>
        </p:blipFill>
        <p:spPr>
          <a:xfrm>
            <a:off x="4363453" y="3965157"/>
            <a:ext cx="3465095" cy="1327860"/>
          </a:xfrm>
          <a:prstGeom prst="rect">
            <a:avLst/>
          </a:prstGeom>
        </p:spPr>
      </p:pic>
      <p:pic>
        <p:nvPicPr>
          <p:cNvPr id="15" name="Image 13" descr="preencoded.png"/>
          <p:cNvPicPr>
            <a:picLocks noChangeAspect="1"/>
          </p:cNvPicPr>
          <p:nvPr/>
        </p:nvPicPr>
        <p:blipFill>
          <a:blip r:embed="rId16"/>
          <a:stretch>
            <a:fillRect/>
          </a:stretch>
        </p:blipFill>
        <p:spPr>
          <a:xfrm>
            <a:off x="4555958" y="4195763"/>
            <a:ext cx="152400" cy="152400"/>
          </a:xfrm>
          <a:prstGeom prst="rect">
            <a:avLst/>
          </a:prstGeom>
        </p:spPr>
      </p:pic>
      <p:pic>
        <p:nvPicPr>
          <p:cNvPr id="16" name="Image 14" descr="preencoded.png"/>
          <p:cNvPicPr>
            <a:picLocks noChangeAspect="1"/>
          </p:cNvPicPr>
          <p:nvPr/>
        </p:nvPicPr>
        <p:blipFill>
          <a:blip r:embed="rId17"/>
          <a:stretch>
            <a:fillRect/>
          </a:stretch>
        </p:blipFill>
        <p:spPr>
          <a:xfrm>
            <a:off x="8085221" y="3965157"/>
            <a:ext cx="3465095" cy="1327860"/>
          </a:xfrm>
          <a:prstGeom prst="rect">
            <a:avLst/>
          </a:prstGeom>
        </p:spPr>
      </p:pic>
      <p:pic>
        <p:nvPicPr>
          <p:cNvPr id="17" name="Image 15" descr="preencoded.png"/>
          <p:cNvPicPr>
            <a:picLocks noChangeAspect="1"/>
          </p:cNvPicPr>
          <p:nvPr/>
        </p:nvPicPr>
        <p:blipFill>
          <a:blip r:embed="rId18"/>
          <a:stretch>
            <a:fillRect/>
          </a:stretch>
        </p:blipFill>
        <p:spPr>
          <a:xfrm>
            <a:off x="8277726" y="4195763"/>
            <a:ext cx="152400" cy="152400"/>
          </a:xfrm>
          <a:prstGeom prst="rect">
            <a:avLst/>
          </a:prstGeom>
        </p:spPr>
      </p:pic>
      <p:pic>
        <p:nvPicPr>
          <p:cNvPr id="18" name="Image 16" descr="preencoded.png"/>
          <p:cNvPicPr>
            <a:picLocks noChangeAspect="1"/>
          </p:cNvPicPr>
          <p:nvPr/>
        </p:nvPicPr>
        <p:blipFill>
          <a:blip r:embed="rId19"/>
          <a:stretch>
            <a:fillRect/>
          </a:stretch>
        </p:blipFill>
        <p:spPr>
          <a:xfrm>
            <a:off x="641684" y="5959642"/>
            <a:ext cx="10908632" cy="513348"/>
          </a:xfrm>
          <a:prstGeom prst="rect">
            <a:avLst/>
          </a:prstGeom>
        </p:spPr>
      </p:pic>
      <p:pic>
        <p:nvPicPr>
          <p:cNvPr id="19" name="Image 17" descr="preencoded.png"/>
          <p:cNvPicPr>
            <a:picLocks noChangeAspect="1"/>
          </p:cNvPicPr>
          <p:nvPr/>
        </p:nvPicPr>
        <p:blipFill>
          <a:blip r:embed="rId20"/>
          <a:stretch>
            <a:fillRect/>
          </a:stretch>
        </p:blipFill>
        <p:spPr>
          <a:xfrm>
            <a:off x="11229474" y="6152147"/>
            <a:ext cx="320842" cy="320843"/>
          </a:xfrm>
          <a:prstGeom prst="rect">
            <a:avLst/>
          </a:prstGeom>
        </p:spPr>
      </p:pic>
      <p:sp>
        <p:nvSpPr>
          <p:cNvPr id="20" name="Text 0"/>
          <p:cNvSpPr/>
          <p:nvPr/>
        </p:nvSpPr>
        <p:spPr>
          <a:xfrm>
            <a:off x="737937" y="385011"/>
            <a:ext cx="3496747" cy="192505"/>
          </a:xfrm>
          <a:prstGeom prst="rect">
            <a:avLst/>
          </a:prstGeom>
          <a:noFill/>
          <a:ln/>
        </p:spPr>
        <p:txBody>
          <a:bodyPr vert="horz" wrap="square" lIns="0" tIns="0" rIns="0" bIns="0" rtlCol="0" anchor="ctr"/>
          <a:lstStyle/>
          <a:p>
            <a:pPr marL="0" indent="0">
              <a:lnSpc>
                <a:spcPts val="1011"/>
              </a:lnSpc>
              <a:buNone/>
            </a:pPr>
            <a:r>
              <a:rPr lang="en-US" sz="900" b="1" kern="0" spc="86" dirty="0">
                <a:solidFill>
                  <a:srgbClr val="7E22CE"/>
                </a:solidFill>
                <a:latin typeface="Inter" pitchFamily="34" charset="0"/>
                <a:ea typeface="Inter" pitchFamily="34" charset="-122"/>
                <a:cs typeface="Inter" pitchFamily="34" charset="-120"/>
              </a:rPr>
              <a:t>PRINCIPIOS FUNDAMENTALES</a:t>
            </a:r>
            <a:endParaRPr lang="en-US" sz="900" dirty="0"/>
          </a:p>
        </p:txBody>
      </p:sp>
      <p:sp>
        <p:nvSpPr>
          <p:cNvPr id="21" name="Text 1"/>
          <p:cNvSpPr/>
          <p:nvPr/>
        </p:nvSpPr>
        <p:spPr>
          <a:xfrm>
            <a:off x="641684" y="641684"/>
            <a:ext cx="28666440" cy="571500"/>
          </a:xfrm>
          <a:prstGeom prst="rect">
            <a:avLst/>
          </a:prstGeom>
          <a:noFill/>
          <a:ln/>
        </p:spPr>
        <p:txBody>
          <a:bodyPr vert="horz" wrap="square" lIns="0" tIns="0" rIns="0" bIns="0" rtlCol="0" anchor="ctr"/>
          <a:lstStyle/>
          <a:p>
            <a:pPr marL="0" indent="0">
              <a:lnSpc>
                <a:spcPts val="4500"/>
              </a:lnSpc>
              <a:buNone/>
            </a:pPr>
            <a:r>
              <a:rPr lang="en-US" sz="3600" b="1" dirty="0">
                <a:solidFill>
                  <a:srgbClr val="1E293B"/>
                </a:solidFill>
                <a:latin typeface="Inter" pitchFamily="34" charset="0"/>
                <a:ea typeface="Inter" pitchFamily="34" charset="-122"/>
                <a:cs typeface="Inter" pitchFamily="34" charset="-120"/>
              </a:rPr>
              <a:t>Unidad de Atención: </a:t>
            </a:r>
            <a:r>
              <a:rPr lang="en-US" sz="3600" b="1" dirty="0">
                <a:solidFill>
                  <a:srgbClr val="059669"/>
                </a:solidFill>
                <a:latin typeface="Inter" pitchFamily="34" charset="0"/>
                <a:ea typeface="Inter" pitchFamily="34" charset="-122"/>
                <a:cs typeface="Inter" pitchFamily="34" charset="-120"/>
              </a:rPr>
              <a:t>El Paciente y su Familia</a:t>
            </a:r>
            <a:endParaRPr lang="en-US" sz="3600" dirty="0"/>
          </a:p>
        </p:txBody>
      </p:sp>
      <p:sp>
        <p:nvSpPr>
          <p:cNvPr id="22" name="Text 2"/>
          <p:cNvSpPr/>
          <p:nvPr/>
        </p:nvSpPr>
        <p:spPr>
          <a:xfrm>
            <a:off x="881188" y="2713873"/>
            <a:ext cx="2986088" cy="224589"/>
          </a:xfrm>
          <a:prstGeom prst="rect">
            <a:avLst/>
          </a:prstGeom>
          <a:noFill/>
          <a:ln/>
        </p:spPr>
        <p:txBody>
          <a:bodyPr vert="horz" wrap="square" lIns="0" tIns="0" rIns="0" bIns="0" rtlCol="0" anchor="ctr"/>
          <a:lstStyle/>
          <a:p>
            <a:pPr marL="0" indent="0" algn="ctr">
              <a:lnSpc>
                <a:spcPts val="1768"/>
              </a:lnSpc>
              <a:buNone/>
            </a:pPr>
            <a:r>
              <a:rPr lang="en-US" sz="1500" b="1" dirty="0">
                <a:solidFill>
                  <a:srgbClr val="1E293B"/>
                </a:solidFill>
                <a:latin typeface="Inter" pitchFamily="34" charset="0"/>
                <a:ea typeface="Inter" pitchFamily="34" charset="-122"/>
                <a:cs typeface="Inter" pitchFamily="34" charset="-120"/>
              </a:rPr>
              <a:t>El Paciente</a:t>
            </a:r>
            <a:endParaRPr lang="en-US" sz="1500" dirty="0"/>
          </a:p>
        </p:txBody>
      </p:sp>
      <p:sp>
        <p:nvSpPr>
          <p:cNvPr id="23" name="Text 3"/>
          <p:cNvSpPr/>
          <p:nvPr/>
        </p:nvSpPr>
        <p:spPr>
          <a:xfrm>
            <a:off x="898358" y="3002631"/>
            <a:ext cx="2951747" cy="320842"/>
          </a:xfrm>
          <a:prstGeom prst="rect">
            <a:avLst/>
          </a:prstGeom>
          <a:noFill/>
          <a:ln/>
        </p:spPr>
        <p:txBody>
          <a:bodyPr vert="horz" wrap="square" lIns="0" tIns="0" rIns="0" bIns="0" rtlCol="0" anchor="ctr"/>
          <a:lstStyle/>
          <a:p>
            <a:pPr marL="0" indent="0" algn="ctr">
              <a:lnSpc>
                <a:spcPts val="1263"/>
              </a:lnSpc>
              <a:buNone/>
            </a:pPr>
            <a:r>
              <a:rPr lang="en-US" sz="1050" i="1" dirty="0">
                <a:solidFill>
                  <a:srgbClr val="64748B"/>
                </a:solidFill>
                <a:latin typeface="Inter" pitchFamily="34" charset="0"/>
                <a:ea typeface="Inter" pitchFamily="34" charset="-122"/>
                <a:cs typeface="Inter" pitchFamily="34" charset="-120"/>
              </a:rPr>
              <a:t>Centro de las decisiones, valores y preferencias personales.</a:t>
            </a:r>
            <a:endParaRPr lang="en-US" sz="1050" dirty="0"/>
          </a:p>
        </p:txBody>
      </p:sp>
      <p:sp>
        <p:nvSpPr>
          <p:cNvPr id="24" name="Text 4"/>
          <p:cNvSpPr/>
          <p:nvPr/>
        </p:nvSpPr>
        <p:spPr>
          <a:xfrm>
            <a:off x="8341895" y="2713873"/>
            <a:ext cx="2951747" cy="224589"/>
          </a:xfrm>
          <a:prstGeom prst="rect">
            <a:avLst/>
          </a:prstGeom>
          <a:noFill/>
          <a:ln/>
        </p:spPr>
        <p:txBody>
          <a:bodyPr vert="horz" wrap="square" lIns="0" tIns="0" rIns="0" bIns="0" rtlCol="0" anchor="ctr"/>
          <a:lstStyle/>
          <a:p>
            <a:pPr marL="0" indent="0" algn="ctr">
              <a:lnSpc>
                <a:spcPts val="1768"/>
              </a:lnSpc>
              <a:buNone/>
            </a:pPr>
            <a:r>
              <a:rPr lang="en-US" sz="1500" b="1" dirty="0">
                <a:solidFill>
                  <a:srgbClr val="1E293B"/>
                </a:solidFill>
                <a:latin typeface="Inter" pitchFamily="34" charset="0"/>
                <a:ea typeface="Inter" pitchFamily="34" charset="-122"/>
                <a:cs typeface="Inter" pitchFamily="34" charset="-120"/>
              </a:rPr>
              <a:t>La Familia</a:t>
            </a:r>
            <a:endParaRPr lang="en-US" sz="1500" dirty="0"/>
          </a:p>
        </p:txBody>
      </p:sp>
      <p:sp>
        <p:nvSpPr>
          <p:cNvPr id="25" name="Text 5"/>
          <p:cNvSpPr/>
          <p:nvPr/>
        </p:nvSpPr>
        <p:spPr>
          <a:xfrm>
            <a:off x="8341895" y="3002631"/>
            <a:ext cx="2951747" cy="320842"/>
          </a:xfrm>
          <a:prstGeom prst="rect">
            <a:avLst/>
          </a:prstGeom>
          <a:noFill/>
          <a:ln/>
        </p:spPr>
        <p:txBody>
          <a:bodyPr vert="horz" wrap="square" lIns="0" tIns="0" rIns="0" bIns="0" rtlCol="0" anchor="ctr"/>
          <a:lstStyle/>
          <a:p>
            <a:pPr marL="0" indent="0" algn="ctr">
              <a:lnSpc>
                <a:spcPts val="1263"/>
              </a:lnSpc>
              <a:buNone/>
            </a:pPr>
            <a:r>
              <a:rPr lang="en-US" sz="1050" i="1" dirty="0">
                <a:solidFill>
                  <a:srgbClr val="64748B"/>
                </a:solidFill>
                <a:latin typeface="Inter" pitchFamily="34" charset="0"/>
                <a:ea typeface="Inter" pitchFamily="34" charset="-122"/>
                <a:cs typeface="Inter" pitchFamily="34" charset="-120"/>
              </a:rPr>
              <a:t>Parte activa del cuidado y receptora de soporte integral.</a:t>
            </a:r>
            <a:endParaRPr lang="en-US" sz="1050" dirty="0"/>
          </a:p>
        </p:txBody>
      </p:sp>
      <p:sp>
        <p:nvSpPr>
          <p:cNvPr id="26" name="Text 6"/>
          <p:cNvSpPr/>
          <p:nvPr/>
        </p:nvSpPr>
        <p:spPr>
          <a:xfrm>
            <a:off x="1010653" y="4157663"/>
            <a:ext cx="43434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334155"/>
                </a:solidFill>
                <a:latin typeface="Inter" pitchFamily="34" charset="0"/>
                <a:ea typeface="Inter" pitchFamily="34" charset="-122"/>
                <a:cs typeface="Inter" pitchFamily="34" charset="-120"/>
              </a:rPr>
              <a:t>Participación Activa</a:t>
            </a:r>
            <a:endParaRPr lang="en-US" sz="1200" dirty="0"/>
          </a:p>
        </p:txBody>
      </p:sp>
      <p:sp>
        <p:nvSpPr>
          <p:cNvPr id="27" name="Text 7"/>
          <p:cNvSpPr/>
          <p:nvPr/>
        </p:nvSpPr>
        <p:spPr>
          <a:xfrm>
            <a:off x="834189" y="4450431"/>
            <a:ext cx="3080084" cy="650081"/>
          </a:xfrm>
          <a:prstGeom prst="rect">
            <a:avLst/>
          </a:prstGeom>
          <a:noFill/>
          <a:ln/>
        </p:spPr>
        <p:txBody>
          <a:bodyPr vert="horz" wrap="square" lIns="0" tIns="0" rIns="0" bIns="0" rtlCol="0" anchor="ctr"/>
          <a:lstStyle/>
          <a:p>
            <a:pPr marL="0" indent="0">
              <a:lnSpc>
                <a:spcPts val="1706"/>
              </a:lnSpc>
              <a:buNone/>
            </a:pPr>
            <a:r>
              <a:rPr lang="en-US" sz="1050" dirty="0">
                <a:solidFill>
                  <a:srgbClr val="475569"/>
                </a:solidFill>
                <a:latin typeface="Inter" pitchFamily="34" charset="0"/>
                <a:ea typeface="Inter" pitchFamily="34" charset="-122"/>
                <a:cs typeface="Inter" pitchFamily="34" charset="-120"/>
              </a:rPr>
              <a:t>Involucramiento en el plan de cuidados, respetando la autonomía y dinámica del núcleo familiar.</a:t>
            </a:r>
            <a:endParaRPr lang="en-US" sz="1050" dirty="0"/>
          </a:p>
        </p:txBody>
      </p:sp>
      <p:sp>
        <p:nvSpPr>
          <p:cNvPr id="28" name="Text 8"/>
          <p:cNvSpPr/>
          <p:nvPr/>
        </p:nvSpPr>
        <p:spPr>
          <a:xfrm>
            <a:off x="4772526" y="4157663"/>
            <a:ext cx="3080084"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334155"/>
                </a:solidFill>
                <a:latin typeface="Inter" pitchFamily="34" charset="0"/>
                <a:ea typeface="Inter" pitchFamily="34" charset="-122"/>
                <a:cs typeface="Inter" pitchFamily="34" charset="-120"/>
              </a:rPr>
              <a:t>Apoyo Continuo</a:t>
            </a:r>
            <a:endParaRPr lang="en-US" sz="1200" dirty="0"/>
          </a:p>
        </p:txBody>
      </p:sp>
      <p:sp>
        <p:nvSpPr>
          <p:cNvPr id="29" name="Text 9"/>
          <p:cNvSpPr/>
          <p:nvPr/>
        </p:nvSpPr>
        <p:spPr>
          <a:xfrm>
            <a:off x="4555958" y="4450431"/>
            <a:ext cx="3080084" cy="433387"/>
          </a:xfrm>
          <a:prstGeom prst="rect">
            <a:avLst/>
          </a:prstGeom>
          <a:noFill/>
          <a:ln/>
        </p:spPr>
        <p:txBody>
          <a:bodyPr vert="horz" wrap="square" lIns="0" tIns="0" rIns="0" bIns="0" rtlCol="0" anchor="ctr"/>
          <a:lstStyle/>
          <a:p>
            <a:pPr marL="0" indent="0">
              <a:lnSpc>
                <a:spcPts val="1706"/>
              </a:lnSpc>
              <a:buNone/>
            </a:pPr>
            <a:r>
              <a:rPr lang="en-US" sz="1050" dirty="0">
                <a:solidFill>
                  <a:srgbClr val="475569"/>
                </a:solidFill>
                <a:latin typeface="Inter" pitchFamily="34" charset="0"/>
                <a:ea typeface="Inter" pitchFamily="34" charset="-122"/>
                <a:cs typeface="Inter" pitchFamily="34" charset="-120"/>
              </a:rPr>
              <a:t>Soporte emocional y práctico durante todas las etapas de la enfermedad avanzada.</a:t>
            </a:r>
            <a:endParaRPr lang="en-US" sz="1050" dirty="0"/>
          </a:p>
        </p:txBody>
      </p:sp>
      <p:sp>
        <p:nvSpPr>
          <p:cNvPr id="30" name="Text 10"/>
          <p:cNvSpPr/>
          <p:nvPr/>
        </p:nvSpPr>
        <p:spPr>
          <a:xfrm>
            <a:off x="8494295" y="4157663"/>
            <a:ext cx="347472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334155"/>
                </a:solidFill>
                <a:latin typeface="Inter" pitchFamily="34" charset="0"/>
                <a:ea typeface="Inter" pitchFamily="34" charset="-122"/>
                <a:cs typeface="Inter" pitchFamily="34" charset="-120"/>
              </a:rPr>
              <a:t>Proceso de Duelo</a:t>
            </a:r>
            <a:endParaRPr lang="en-US" sz="1200" dirty="0"/>
          </a:p>
        </p:txBody>
      </p:sp>
      <p:sp>
        <p:nvSpPr>
          <p:cNvPr id="31" name="Text 11"/>
          <p:cNvSpPr/>
          <p:nvPr/>
        </p:nvSpPr>
        <p:spPr>
          <a:xfrm>
            <a:off x="8277726" y="4450431"/>
            <a:ext cx="3080084" cy="650081"/>
          </a:xfrm>
          <a:prstGeom prst="rect">
            <a:avLst/>
          </a:prstGeom>
          <a:noFill/>
          <a:ln/>
        </p:spPr>
        <p:txBody>
          <a:bodyPr vert="horz" wrap="square" lIns="0" tIns="0" rIns="0" bIns="0" rtlCol="0" anchor="ctr"/>
          <a:lstStyle/>
          <a:p>
            <a:pPr marL="0" indent="0">
              <a:lnSpc>
                <a:spcPts val="1706"/>
              </a:lnSpc>
              <a:buNone/>
            </a:pPr>
            <a:r>
              <a:rPr lang="en-US" sz="1050" dirty="0">
                <a:solidFill>
                  <a:srgbClr val="475569"/>
                </a:solidFill>
                <a:latin typeface="Inter" pitchFamily="34" charset="0"/>
                <a:ea typeface="Inter" pitchFamily="34" charset="-122"/>
                <a:cs typeface="Inter" pitchFamily="34" charset="-120"/>
              </a:rPr>
              <a:t>Extensión de la atención tras el fallecimiento para facilitar una adaptación saludable a la pérdida.</a:t>
            </a:r>
            <a:endParaRPr lang="en-US" sz="1050" dirty="0"/>
          </a:p>
        </p:txBody>
      </p:sp>
      <p:sp>
        <p:nvSpPr>
          <p:cNvPr id="32" name="Text 12"/>
          <p:cNvSpPr/>
          <p:nvPr/>
        </p:nvSpPr>
        <p:spPr>
          <a:xfrm>
            <a:off x="641684" y="6184232"/>
            <a:ext cx="3312695" cy="288758"/>
          </a:xfrm>
          <a:prstGeom prst="rect">
            <a:avLst/>
          </a:prstGeom>
          <a:noFill/>
          <a:ln/>
        </p:spPr>
        <p:txBody>
          <a:bodyPr vert="horz" wrap="square" lIns="0" tIns="0" rIns="0" bIns="0" rtlCol="0" anchor="ctr"/>
          <a:lstStyle/>
          <a:p>
            <a:pPr marL="0" indent="0">
              <a:lnSpc>
                <a:spcPts val="1011"/>
              </a:lnSpc>
              <a:buNone/>
            </a:pPr>
            <a:r>
              <a:rPr lang="en-US" sz="900" i="1" dirty="0">
                <a:solidFill>
                  <a:srgbClr val="94A3B8"/>
                </a:solidFill>
                <a:latin typeface="Playfair Display" pitchFamily="34" charset="0"/>
                <a:ea typeface="Playfair Display" pitchFamily="34" charset="-122"/>
                <a:cs typeface="Playfair Display" pitchFamily="34" charset="-120"/>
              </a:rPr>
              <a:t>"Usted importa por lo que es, y hasta el último momento de su vida."</a:t>
            </a:r>
            <a:r>
              <a:rPr lang="en-US" sz="900" i="1" dirty="0">
                <a:solidFill>
                  <a:srgbClr val="CBD5E1"/>
                </a:solidFill>
                <a:latin typeface="ui-sans-serif" pitchFamily="34" charset="0"/>
                <a:ea typeface="ui-sans-serif" pitchFamily="34" charset="-122"/>
                <a:cs typeface="ui-sans-serif" pitchFamily="34" charset="-120"/>
              </a:rPr>
              <a:t>— Cicely Saunders</a:t>
            </a:r>
            <a:endParaRPr lang="en-US" sz="900" dirty="0"/>
          </a:p>
        </p:txBody>
      </p:sp>
      <p:sp>
        <p:nvSpPr>
          <p:cNvPr id="33" name="Text 13"/>
          <p:cNvSpPr/>
          <p:nvPr/>
        </p:nvSpPr>
        <p:spPr>
          <a:xfrm>
            <a:off x="8160293" y="6176963"/>
            <a:ext cx="2940844" cy="142875"/>
          </a:xfrm>
          <a:prstGeom prst="rect">
            <a:avLst/>
          </a:prstGeom>
          <a:noFill/>
          <a:ln/>
        </p:spPr>
        <p:txBody>
          <a:bodyPr vert="horz" wrap="square" lIns="0" tIns="0" rIns="0" bIns="0" rtlCol="0" anchor="ctr"/>
          <a:lstStyle/>
          <a:p>
            <a:pPr marL="0" indent="0" algn="r">
              <a:lnSpc>
                <a:spcPts val="1125"/>
              </a:lnSpc>
              <a:buNone/>
            </a:pPr>
            <a:r>
              <a:rPr lang="en-US" sz="750" b="1" kern="0" spc="71" dirty="0">
                <a:solidFill>
                  <a:srgbClr val="94A3B8"/>
                </a:solidFill>
                <a:latin typeface="Inter" pitchFamily="34" charset="0"/>
                <a:ea typeface="Inter" pitchFamily="34" charset="-122"/>
                <a:cs typeface="Inter" pitchFamily="34" charset="-120"/>
              </a:rPr>
              <a:t>MÓDULO 1: FUNDAMENTOS</a:t>
            </a:r>
            <a:endParaRPr lang="en-US" sz="750" dirty="0"/>
          </a:p>
        </p:txBody>
      </p:sp>
      <p:sp>
        <p:nvSpPr>
          <p:cNvPr id="34" name="Text 14"/>
          <p:cNvSpPr/>
          <p:nvPr/>
        </p:nvSpPr>
        <p:spPr>
          <a:xfrm>
            <a:off x="6051934" y="6319838"/>
            <a:ext cx="5049203" cy="128337"/>
          </a:xfrm>
          <a:prstGeom prst="rect">
            <a:avLst/>
          </a:prstGeom>
          <a:noFill/>
          <a:ln/>
        </p:spPr>
        <p:txBody>
          <a:bodyPr vert="horz" wrap="square" lIns="0" tIns="0" rIns="0" bIns="0" rtlCol="0" anchor="ctr"/>
          <a:lstStyle/>
          <a:p>
            <a:pPr marL="0" indent="0" algn="r">
              <a:lnSpc>
                <a:spcPts val="1011"/>
              </a:lnSpc>
              <a:buNone/>
            </a:pPr>
            <a:r>
              <a:rPr lang="en-US" sz="900" dirty="0">
                <a:solidFill>
                  <a:srgbClr val="10B981"/>
                </a:solidFill>
                <a:latin typeface="Inter" pitchFamily="34" charset="0"/>
                <a:ea typeface="Inter" pitchFamily="34" charset="-122"/>
                <a:cs typeface="Inter" pitchFamily="34" charset="-120"/>
              </a:rPr>
              <a:t>Atención Centrada en la Persona</a:t>
            </a:r>
            <a:endParaRPr lang="en-US" sz="900" dirty="0"/>
          </a:p>
        </p:txBody>
      </p:sp>
      <p:sp>
        <p:nvSpPr>
          <p:cNvPr id="35" name="Text 15"/>
          <p:cNvSpPr/>
          <p:nvPr/>
        </p:nvSpPr>
        <p:spPr>
          <a:xfrm>
            <a:off x="11309684" y="6152147"/>
            <a:ext cx="723900" cy="320843"/>
          </a:xfrm>
          <a:prstGeom prst="rect">
            <a:avLst/>
          </a:prstGeom>
          <a:noFill/>
          <a:ln/>
        </p:spPr>
        <p:txBody>
          <a:bodyPr vert="horz" wrap="square" lIns="0" tIns="0" rIns="0" bIns="0" rtlCol="0" anchor="ctr"/>
          <a:lstStyle/>
          <a:p>
            <a:pPr marL="0" indent="0">
              <a:lnSpc>
                <a:spcPts val="1800"/>
              </a:lnSpc>
              <a:buNone/>
            </a:pPr>
            <a:r>
              <a:rPr lang="en-US" sz="1200" dirty="0">
                <a:solidFill>
                  <a:srgbClr val="CBD5E1"/>
                </a:solidFill>
                <a:latin typeface="Inter" pitchFamily="34" charset="0"/>
                <a:ea typeface="Inter" pitchFamily="34" charset="-122"/>
                <a:cs typeface="Inter" pitchFamily="34" charset="-120"/>
              </a:rPr>
              <a:t>16</a:t>
            </a:r>
            <a:endParaRPr 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1945" cy="6858000"/>
          </a:xfrm>
          <a:prstGeom prst="rect">
            <a:avLst/>
          </a:prstGeom>
        </p:spPr>
      </p:pic>
      <p:pic>
        <p:nvPicPr>
          <p:cNvPr id="3" name="Image 1" descr="preencoded.png"/>
          <p:cNvPicPr>
            <a:picLocks noChangeAspect="1"/>
          </p:cNvPicPr>
          <p:nvPr/>
        </p:nvPicPr>
        <p:blipFill>
          <a:blip r:embed="rId4"/>
          <a:stretch>
            <a:fillRect/>
          </a:stretch>
        </p:blipFill>
        <p:spPr>
          <a:xfrm>
            <a:off x="0" y="10510"/>
            <a:ext cx="12191945" cy="6858000"/>
          </a:xfrm>
          <a:prstGeom prst="rect">
            <a:avLst/>
          </a:prstGeom>
        </p:spPr>
      </p:pic>
      <p:pic>
        <p:nvPicPr>
          <p:cNvPr id="4" name="Image 2" descr="preencoded.png"/>
          <p:cNvPicPr>
            <a:picLocks noChangeAspect="1"/>
          </p:cNvPicPr>
          <p:nvPr/>
        </p:nvPicPr>
        <p:blipFill>
          <a:blip r:embed="rId5"/>
          <a:stretch>
            <a:fillRect/>
          </a:stretch>
        </p:blipFill>
        <p:spPr>
          <a:xfrm>
            <a:off x="0" y="0"/>
            <a:ext cx="12191945" cy="1091045"/>
          </a:xfrm>
          <a:prstGeom prst="rect">
            <a:avLst/>
          </a:prstGeom>
        </p:spPr>
      </p:pic>
      <p:pic>
        <p:nvPicPr>
          <p:cNvPr id="5" name="Image 3" descr="preencoded.png"/>
          <p:cNvPicPr>
            <a:picLocks noChangeAspect="1"/>
          </p:cNvPicPr>
          <p:nvPr/>
        </p:nvPicPr>
        <p:blipFill>
          <a:blip r:embed="rId6"/>
          <a:stretch>
            <a:fillRect/>
          </a:stretch>
        </p:blipFill>
        <p:spPr>
          <a:xfrm>
            <a:off x="374073" y="249382"/>
            <a:ext cx="926293" cy="218209"/>
          </a:xfrm>
          <a:prstGeom prst="rect">
            <a:avLst/>
          </a:prstGeom>
        </p:spPr>
      </p:pic>
      <p:pic>
        <p:nvPicPr>
          <p:cNvPr id="6" name="Image 4" descr="preencoded.png"/>
          <p:cNvPicPr>
            <a:picLocks noChangeAspect="1"/>
          </p:cNvPicPr>
          <p:nvPr/>
        </p:nvPicPr>
        <p:blipFill>
          <a:blip r:embed="rId7"/>
          <a:stretch>
            <a:fillRect/>
          </a:stretch>
        </p:blipFill>
        <p:spPr>
          <a:xfrm>
            <a:off x="374073" y="2172349"/>
            <a:ext cx="4622696" cy="3542001"/>
          </a:xfrm>
          <a:prstGeom prst="rect">
            <a:avLst/>
          </a:prstGeom>
        </p:spPr>
      </p:pic>
      <p:pic>
        <p:nvPicPr>
          <p:cNvPr id="7" name="Image 5" descr="preencoded.png"/>
          <p:cNvPicPr>
            <a:picLocks noChangeAspect="1"/>
          </p:cNvPicPr>
          <p:nvPr/>
        </p:nvPicPr>
        <p:blipFill>
          <a:blip r:embed="rId8"/>
          <a:stretch>
            <a:fillRect/>
          </a:stretch>
        </p:blipFill>
        <p:spPr>
          <a:xfrm>
            <a:off x="623455" y="2421731"/>
            <a:ext cx="319520" cy="280554"/>
          </a:xfrm>
          <a:prstGeom prst="rect">
            <a:avLst/>
          </a:prstGeom>
        </p:spPr>
      </p:pic>
      <p:pic>
        <p:nvPicPr>
          <p:cNvPr id="8" name="Image 6" descr="preencoded.png"/>
          <p:cNvPicPr>
            <a:picLocks noChangeAspect="1"/>
          </p:cNvPicPr>
          <p:nvPr/>
        </p:nvPicPr>
        <p:blipFill>
          <a:blip r:embed="rId9"/>
          <a:stretch>
            <a:fillRect/>
          </a:stretch>
        </p:blipFill>
        <p:spPr>
          <a:xfrm>
            <a:off x="623455" y="5061428"/>
            <a:ext cx="155864" cy="152454"/>
          </a:xfrm>
          <a:prstGeom prst="rect">
            <a:avLst/>
          </a:prstGeom>
        </p:spPr>
      </p:pic>
      <p:pic>
        <p:nvPicPr>
          <p:cNvPr id="9" name="Image 7" descr="preencoded.png"/>
          <p:cNvPicPr>
            <a:picLocks noChangeAspect="1"/>
          </p:cNvPicPr>
          <p:nvPr/>
        </p:nvPicPr>
        <p:blipFill>
          <a:blip r:embed="rId10"/>
          <a:stretch>
            <a:fillRect/>
          </a:stretch>
        </p:blipFill>
        <p:spPr>
          <a:xfrm>
            <a:off x="623455" y="5310810"/>
            <a:ext cx="155864" cy="152455"/>
          </a:xfrm>
          <a:prstGeom prst="rect">
            <a:avLst/>
          </a:prstGeom>
        </p:spPr>
      </p:pic>
      <p:pic>
        <p:nvPicPr>
          <p:cNvPr id="10" name="Image 8" descr="preencoded.png"/>
          <p:cNvPicPr>
            <a:picLocks noChangeAspect="1"/>
          </p:cNvPicPr>
          <p:nvPr/>
        </p:nvPicPr>
        <p:blipFill>
          <a:blip r:embed="rId11"/>
          <a:stretch>
            <a:fillRect/>
          </a:stretch>
        </p:blipFill>
        <p:spPr>
          <a:xfrm>
            <a:off x="5246151" y="1967291"/>
            <a:ext cx="187036" cy="190446"/>
          </a:xfrm>
          <a:prstGeom prst="rect">
            <a:avLst/>
          </a:prstGeom>
        </p:spPr>
      </p:pic>
      <p:pic>
        <p:nvPicPr>
          <p:cNvPr id="11" name="Image 9" descr="preencoded.png"/>
          <p:cNvPicPr>
            <a:picLocks noChangeAspect="1"/>
          </p:cNvPicPr>
          <p:nvPr/>
        </p:nvPicPr>
        <p:blipFill>
          <a:blip r:embed="rId12"/>
          <a:stretch>
            <a:fillRect/>
          </a:stretch>
        </p:blipFill>
        <p:spPr>
          <a:xfrm>
            <a:off x="5246151" y="2358655"/>
            <a:ext cx="3223455" cy="1724972"/>
          </a:xfrm>
          <a:prstGeom prst="rect">
            <a:avLst/>
          </a:prstGeom>
        </p:spPr>
      </p:pic>
      <p:pic>
        <p:nvPicPr>
          <p:cNvPr id="12" name="Image 10" descr="preencoded.png"/>
          <p:cNvPicPr>
            <a:picLocks noChangeAspect="1"/>
          </p:cNvPicPr>
          <p:nvPr/>
        </p:nvPicPr>
        <p:blipFill>
          <a:blip r:embed="rId13"/>
          <a:stretch>
            <a:fillRect/>
          </a:stretch>
        </p:blipFill>
        <p:spPr>
          <a:xfrm>
            <a:off x="5433187" y="2545691"/>
            <a:ext cx="311727" cy="311727"/>
          </a:xfrm>
          <a:prstGeom prst="rect">
            <a:avLst/>
          </a:prstGeom>
        </p:spPr>
      </p:pic>
      <p:pic>
        <p:nvPicPr>
          <p:cNvPr id="13" name="Image 11" descr="preencoded.png"/>
          <p:cNvPicPr>
            <a:picLocks noChangeAspect="1"/>
          </p:cNvPicPr>
          <p:nvPr/>
        </p:nvPicPr>
        <p:blipFill>
          <a:blip r:embed="rId14"/>
          <a:stretch>
            <a:fillRect/>
          </a:stretch>
        </p:blipFill>
        <p:spPr>
          <a:xfrm>
            <a:off x="5511119" y="2625328"/>
            <a:ext cx="155864" cy="152454"/>
          </a:xfrm>
          <a:prstGeom prst="rect">
            <a:avLst/>
          </a:prstGeom>
        </p:spPr>
      </p:pic>
      <p:pic>
        <p:nvPicPr>
          <p:cNvPr id="14" name="Image 12" descr="preencoded.png"/>
          <p:cNvPicPr>
            <a:picLocks noChangeAspect="1"/>
          </p:cNvPicPr>
          <p:nvPr/>
        </p:nvPicPr>
        <p:blipFill>
          <a:blip r:embed="rId15"/>
          <a:stretch>
            <a:fillRect/>
          </a:stretch>
        </p:blipFill>
        <p:spPr>
          <a:xfrm>
            <a:off x="8594296" y="2358655"/>
            <a:ext cx="3223576" cy="1724972"/>
          </a:xfrm>
          <a:prstGeom prst="rect">
            <a:avLst/>
          </a:prstGeom>
        </p:spPr>
      </p:pic>
      <p:pic>
        <p:nvPicPr>
          <p:cNvPr id="15" name="Image 13" descr="preencoded.png"/>
          <p:cNvPicPr>
            <a:picLocks noChangeAspect="1"/>
          </p:cNvPicPr>
          <p:nvPr/>
        </p:nvPicPr>
        <p:blipFill>
          <a:blip r:embed="rId16"/>
          <a:stretch>
            <a:fillRect/>
          </a:stretch>
        </p:blipFill>
        <p:spPr>
          <a:xfrm>
            <a:off x="8781333" y="2545691"/>
            <a:ext cx="311727" cy="311727"/>
          </a:xfrm>
          <a:prstGeom prst="rect">
            <a:avLst/>
          </a:prstGeom>
        </p:spPr>
      </p:pic>
      <p:pic>
        <p:nvPicPr>
          <p:cNvPr id="16" name="Image 14" descr="preencoded.png"/>
          <p:cNvPicPr>
            <a:picLocks noChangeAspect="1"/>
          </p:cNvPicPr>
          <p:nvPr/>
        </p:nvPicPr>
        <p:blipFill>
          <a:blip r:embed="rId17"/>
          <a:stretch>
            <a:fillRect/>
          </a:stretch>
        </p:blipFill>
        <p:spPr>
          <a:xfrm>
            <a:off x="8859264" y="2625328"/>
            <a:ext cx="155864" cy="152454"/>
          </a:xfrm>
          <a:prstGeom prst="rect">
            <a:avLst/>
          </a:prstGeom>
        </p:spPr>
      </p:pic>
      <p:pic>
        <p:nvPicPr>
          <p:cNvPr id="17" name="Image 15" descr="preencoded.png"/>
          <p:cNvPicPr>
            <a:picLocks noChangeAspect="1"/>
          </p:cNvPicPr>
          <p:nvPr/>
        </p:nvPicPr>
        <p:blipFill>
          <a:blip r:embed="rId18"/>
          <a:stretch>
            <a:fillRect/>
          </a:stretch>
        </p:blipFill>
        <p:spPr>
          <a:xfrm>
            <a:off x="5246151" y="4208318"/>
            <a:ext cx="3223455" cy="1724972"/>
          </a:xfrm>
          <a:prstGeom prst="rect">
            <a:avLst/>
          </a:prstGeom>
        </p:spPr>
      </p:pic>
      <p:pic>
        <p:nvPicPr>
          <p:cNvPr id="18" name="Image 16" descr="preencoded.png"/>
          <p:cNvPicPr>
            <a:picLocks noChangeAspect="1"/>
          </p:cNvPicPr>
          <p:nvPr/>
        </p:nvPicPr>
        <p:blipFill>
          <a:blip r:embed="rId19"/>
          <a:stretch>
            <a:fillRect/>
          </a:stretch>
        </p:blipFill>
        <p:spPr>
          <a:xfrm>
            <a:off x="5433187" y="4395354"/>
            <a:ext cx="311727" cy="311727"/>
          </a:xfrm>
          <a:prstGeom prst="rect">
            <a:avLst/>
          </a:prstGeom>
        </p:spPr>
      </p:pic>
      <p:pic>
        <p:nvPicPr>
          <p:cNvPr id="19" name="Image 17" descr="preencoded.png"/>
          <p:cNvPicPr>
            <a:picLocks noChangeAspect="1"/>
          </p:cNvPicPr>
          <p:nvPr/>
        </p:nvPicPr>
        <p:blipFill>
          <a:blip r:embed="rId20"/>
          <a:stretch>
            <a:fillRect/>
          </a:stretch>
        </p:blipFill>
        <p:spPr>
          <a:xfrm>
            <a:off x="5495533" y="4474991"/>
            <a:ext cx="187036" cy="152454"/>
          </a:xfrm>
          <a:prstGeom prst="rect">
            <a:avLst/>
          </a:prstGeom>
        </p:spPr>
      </p:pic>
      <p:pic>
        <p:nvPicPr>
          <p:cNvPr id="20" name="Image 18" descr="preencoded.png"/>
          <p:cNvPicPr>
            <a:picLocks noChangeAspect="1"/>
          </p:cNvPicPr>
          <p:nvPr/>
        </p:nvPicPr>
        <p:blipFill>
          <a:blip r:embed="rId21"/>
          <a:stretch>
            <a:fillRect/>
          </a:stretch>
        </p:blipFill>
        <p:spPr>
          <a:xfrm>
            <a:off x="8594296" y="4208318"/>
            <a:ext cx="3223576" cy="1724972"/>
          </a:xfrm>
          <a:prstGeom prst="rect">
            <a:avLst/>
          </a:prstGeom>
        </p:spPr>
      </p:pic>
      <p:pic>
        <p:nvPicPr>
          <p:cNvPr id="21" name="Image 19" descr="preencoded.png"/>
          <p:cNvPicPr>
            <a:picLocks noChangeAspect="1"/>
          </p:cNvPicPr>
          <p:nvPr/>
        </p:nvPicPr>
        <p:blipFill>
          <a:blip r:embed="rId22"/>
          <a:stretch>
            <a:fillRect/>
          </a:stretch>
        </p:blipFill>
        <p:spPr>
          <a:xfrm>
            <a:off x="8781333" y="4395354"/>
            <a:ext cx="311727" cy="311727"/>
          </a:xfrm>
          <a:prstGeom prst="rect">
            <a:avLst/>
          </a:prstGeom>
        </p:spPr>
      </p:pic>
      <p:pic>
        <p:nvPicPr>
          <p:cNvPr id="22" name="Image 20" descr="preencoded.png"/>
          <p:cNvPicPr>
            <a:picLocks noChangeAspect="1"/>
          </p:cNvPicPr>
          <p:nvPr/>
        </p:nvPicPr>
        <p:blipFill>
          <a:blip r:embed="rId23"/>
          <a:stretch>
            <a:fillRect/>
          </a:stretch>
        </p:blipFill>
        <p:spPr>
          <a:xfrm>
            <a:off x="8843678" y="4474991"/>
            <a:ext cx="187036" cy="152454"/>
          </a:xfrm>
          <a:prstGeom prst="rect">
            <a:avLst/>
          </a:prstGeom>
        </p:spPr>
      </p:pic>
      <p:pic>
        <p:nvPicPr>
          <p:cNvPr id="23" name="Image 21" descr="preencoded.png"/>
          <p:cNvPicPr>
            <a:picLocks noChangeAspect="1"/>
          </p:cNvPicPr>
          <p:nvPr/>
        </p:nvPicPr>
        <p:blipFill>
          <a:blip r:embed="rId24"/>
          <a:stretch>
            <a:fillRect/>
          </a:stretch>
        </p:blipFill>
        <p:spPr>
          <a:xfrm>
            <a:off x="0" y="6795654"/>
            <a:ext cx="4064023" cy="62346"/>
          </a:xfrm>
          <a:prstGeom prst="rect">
            <a:avLst/>
          </a:prstGeom>
        </p:spPr>
      </p:pic>
      <p:pic>
        <p:nvPicPr>
          <p:cNvPr id="24" name="Image 22" descr="preencoded.png"/>
          <p:cNvPicPr>
            <a:picLocks noChangeAspect="1"/>
          </p:cNvPicPr>
          <p:nvPr/>
        </p:nvPicPr>
        <p:blipFill>
          <a:blip r:embed="rId25"/>
          <a:stretch>
            <a:fillRect/>
          </a:stretch>
        </p:blipFill>
        <p:spPr>
          <a:xfrm>
            <a:off x="4064023" y="6795654"/>
            <a:ext cx="4064023" cy="62346"/>
          </a:xfrm>
          <a:prstGeom prst="rect">
            <a:avLst/>
          </a:prstGeom>
        </p:spPr>
      </p:pic>
      <p:pic>
        <p:nvPicPr>
          <p:cNvPr id="25" name="Image 23" descr="preencoded.png"/>
          <p:cNvPicPr>
            <a:picLocks noChangeAspect="1"/>
          </p:cNvPicPr>
          <p:nvPr/>
        </p:nvPicPr>
        <p:blipFill>
          <a:blip r:embed="rId26"/>
          <a:stretch>
            <a:fillRect/>
          </a:stretch>
        </p:blipFill>
        <p:spPr>
          <a:xfrm>
            <a:off x="8128045" y="6795654"/>
            <a:ext cx="4063955" cy="62346"/>
          </a:xfrm>
          <a:prstGeom prst="rect">
            <a:avLst/>
          </a:prstGeom>
        </p:spPr>
      </p:pic>
      <p:sp>
        <p:nvSpPr>
          <p:cNvPr id="26" name="Text 0"/>
          <p:cNvSpPr/>
          <p:nvPr/>
        </p:nvSpPr>
        <p:spPr>
          <a:xfrm>
            <a:off x="467591" y="249382"/>
            <a:ext cx="1276710" cy="218209"/>
          </a:xfrm>
          <a:prstGeom prst="rect">
            <a:avLst/>
          </a:prstGeom>
          <a:noFill/>
          <a:ln/>
        </p:spPr>
        <p:txBody>
          <a:bodyPr vert="horz" wrap="square" lIns="0" tIns="0" rIns="0" bIns="0" rtlCol="0" anchor="ctr"/>
          <a:lstStyle/>
          <a:p>
            <a:pPr marL="0" indent="0">
              <a:lnSpc>
                <a:spcPts val="1227"/>
              </a:lnSpc>
              <a:buNone/>
            </a:pPr>
            <a:r>
              <a:rPr lang="en-US" sz="1050" b="1" kern="0" spc="51" dirty="0">
                <a:solidFill>
                  <a:srgbClr val="166534"/>
                </a:solidFill>
                <a:latin typeface="Inter" pitchFamily="34" charset="0"/>
                <a:ea typeface="Inter" pitchFamily="34" charset="-122"/>
                <a:cs typeface="Inter" pitchFamily="34" charset="-120"/>
              </a:rPr>
              <a:t>MÓDULO 1</a:t>
            </a:r>
            <a:endParaRPr lang="en-US" sz="1050" dirty="0"/>
          </a:p>
        </p:txBody>
      </p:sp>
      <p:sp>
        <p:nvSpPr>
          <p:cNvPr id="27" name="Text 1"/>
          <p:cNvSpPr/>
          <p:nvPr/>
        </p:nvSpPr>
        <p:spPr>
          <a:xfrm>
            <a:off x="374073" y="529936"/>
            <a:ext cx="17602200" cy="311727"/>
          </a:xfrm>
          <a:prstGeom prst="rect">
            <a:avLst/>
          </a:prstGeom>
          <a:noFill/>
          <a:ln/>
        </p:spPr>
        <p:txBody>
          <a:bodyPr vert="horz" wrap="square" lIns="0" tIns="0" rIns="0" bIns="0" rtlCol="0" anchor="ctr"/>
          <a:lstStyle/>
          <a:p>
            <a:pPr marL="0" indent="0">
              <a:lnSpc>
                <a:spcPts val="2455"/>
              </a:lnSpc>
              <a:buNone/>
            </a:pPr>
            <a:r>
              <a:rPr lang="en-US" sz="2700" b="1" kern="0" spc="-66" dirty="0">
                <a:solidFill>
                  <a:srgbClr val="1E293B"/>
                </a:solidFill>
                <a:latin typeface="Inter" pitchFamily="34" charset="0"/>
                <a:ea typeface="Inter" pitchFamily="34" charset="-122"/>
                <a:cs typeface="Inter" pitchFamily="34" charset="-120"/>
              </a:rPr>
              <a:t>Introducción y Objetivos del Módulo</a:t>
            </a:r>
            <a:endParaRPr lang="en-US" sz="2700" dirty="0"/>
          </a:p>
        </p:txBody>
      </p:sp>
      <p:sp>
        <p:nvSpPr>
          <p:cNvPr id="28" name="Text 2"/>
          <p:cNvSpPr/>
          <p:nvPr/>
        </p:nvSpPr>
        <p:spPr>
          <a:xfrm>
            <a:off x="623455" y="2826977"/>
            <a:ext cx="4123933" cy="249382"/>
          </a:xfrm>
          <a:prstGeom prst="rect">
            <a:avLst/>
          </a:prstGeom>
          <a:noFill/>
          <a:ln/>
        </p:spPr>
        <p:txBody>
          <a:bodyPr vert="horz" wrap="square" lIns="0" tIns="0" rIns="0" bIns="0" rtlCol="0" anchor="ctr"/>
          <a:lstStyle/>
          <a:p>
            <a:pPr marL="0" indent="0">
              <a:lnSpc>
                <a:spcPts val="1964"/>
              </a:lnSpc>
              <a:buNone/>
            </a:pPr>
            <a:r>
              <a:rPr lang="en-US" sz="1800" b="1" dirty="0">
                <a:solidFill>
                  <a:srgbClr val="334155"/>
                </a:solidFill>
                <a:latin typeface="Inter" pitchFamily="34" charset="0"/>
                <a:ea typeface="Inter" pitchFamily="34" charset="-122"/>
                <a:cs typeface="Inter" pitchFamily="34" charset="-120"/>
              </a:rPr>
              <a:t>Presentación</a:t>
            </a:r>
            <a:endParaRPr lang="en-US" sz="1800" dirty="0"/>
          </a:p>
        </p:txBody>
      </p:sp>
      <p:sp>
        <p:nvSpPr>
          <p:cNvPr id="29" name="Text 3"/>
          <p:cNvSpPr/>
          <p:nvPr/>
        </p:nvSpPr>
        <p:spPr>
          <a:xfrm>
            <a:off x="623455" y="3201049"/>
            <a:ext cx="4123933" cy="1671638"/>
          </a:xfrm>
          <a:prstGeom prst="rect">
            <a:avLst/>
          </a:prstGeom>
          <a:noFill/>
          <a:ln/>
        </p:spPr>
        <p:txBody>
          <a:bodyPr vert="horz" wrap="square" lIns="0" tIns="0" rIns="0" bIns="0" rtlCol="0" anchor="ctr"/>
          <a:lstStyle/>
          <a:p>
            <a:pPr marL="0" indent="0">
              <a:lnSpc>
                <a:spcPts val="2194"/>
              </a:lnSpc>
              <a:buNone/>
            </a:pPr>
            <a:r>
              <a:rPr lang="en-US" sz="1350" i="1" dirty="0">
                <a:solidFill>
                  <a:srgbClr val="475569"/>
                </a:solidFill>
                <a:latin typeface="Georgia" pitchFamily="34" charset="0"/>
                <a:ea typeface="Georgia" pitchFamily="34" charset="-122"/>
                <a:cs typeface="Georgia" pitchFamily="34" charset="-120"/>
              </a:rPr>
              <a:t>”Este módulo fundamenta la comprensión de los cuidados paliativos como una disciplina científica rigurosa que trasciende la intervención médica convencional, constituyéndose en un compromiso integral con la dignidad humana."</a:t>
            </a:r>
            <a:endParaRPr lang="en-US" sz="1350" dirty="0"/>
          </a:p>
        </p:txBody>
      </p:sp>
      <p:sp>
        <p:nvSpPr>
          <p:cNvPr id="30" name="Text 4"/>
          <p:cNvSpPr/>
          <p:nvPr/>
        </p:nvSpPr>
        <p:spPr>
          <a:xfrm>
            <a:off x="872836" y="5059723"/>
            <a:ext cx="5085077" cy="155864"/>
          </a:xfrm>
          <a:prstGeom prst="rect">
            <a:avLst/>
          </a:prstGeom>
          <a:noFill/>
          <a:ln/>
        </p:spPr>
        <p:txBody>
          <a:bodyPr vert="horz" wrap="square" lIns="0" tIns="0" rIns="0" bIns="0" rtlCol="0" anchor="ctr"/>
          <a:lstStyle/>
          <a:p>
            <a:pPr marL="0" indent="0">
              <a:lnSpc>
                <a:spcPts val="1227"/>
              </a:lnSpc>
              <a:buNone/>
            </a:pPr>
            <a:r>
              <a:rPr lang="en-US" sz="1050" dirty="0">
                <a:solidFill>
                  <a:srgbClr val="475569"/>
                </a:solidFill>
                <a:latin typeface="Inter" pitchFamily="34" charset="0"/>
                <a:ea typeface="Inter" pitchFamily="34" charset="-122"/>
                <a:cs typeface="Inter" pitchFamily="34" charset="-120"/>
              </a:rPr>
              <a:t>Enfoque en calidad de vida</a:t>
            </a:r>
            <a:endParaRPr lang="en-US" sz="1050" dirty="0"/>
          </a:p>
        </p:txBody>
      </p:sp>
      <p:sp>
        <p:nvSpPr>
          <p:cNvPr id="31" name="Text 5"/>
          <p:cNvSpPr/>
          <p:nvPr/>
        </p:nvSpPr>
        <p:spPr>
          <a:xfrm>
            <a:off x="872836" y="5309105"/>
            <a:ext cx="6975682" cy="155864"/>
          </a:xfrm>
          <a:prstGeom prst="rect">
            <a:avLst/>
          </a:prstGeom>
          <a:noFill/>
          <a:ln/>
        </p:spPr>
        <p:txBody>
          <a:bodyPr vert="horz" wrap="square" lIns="0" tIns="0" rIns="0" bIns="0" rtlCol="0" anchor="ctr"/>
          <a:lstStyle/>
          <a:p>
            <a:pPr marL="0" indent="0">
              <a:lnSpc>
                <a:spcPts val="1227"/>
              </a:lnSpc>
              <a:buNone/>
            </a:pPr>
            <a:r>
              <a:rPr lang="en-US" sz="1050" dirty="0">
                <a:solidFill>
                  <a:srgbClr val="475569"/>
                </a:solidFill>
                <a:latin typeface="Inter" pitchFamily="34" charset="0"/>
                <a:ea typeface="Inter" pitchFamily="34" charset="-122"/>
                <a:cs typeface="Inter" pitchFamily="34" charset="-120"/>
              </a:rPr>
              <a:t>Marco legal colombiano (Ley 1733)</a:t>
            </a:r>
            <a:endParaRPr lang="en-US" sz="1050" dirty="0"/>
          </a:p>
        </p:txBody>
      </p:sp>
      <p:sp>
        <p:nvSpPr>
          <p:cNvPr id="32" name="Text 6"/>
          <p:cNvSpPr/>
          <p:nvPr/>
        </p:nvSpPr>
        <p:spPr>
          <a:xfrm>
            <a:off x="5495533" y="1953410"/>
            <a:ext cx="6705588" cy="218209"/>
          </a:xfrm>
          <a:prstGeom prst="rect">
            <a:avLst/>
          </a:prstGeom>
          <a:noFill/>
          <a:ln/>
        </p:spPr>
        <p:txBody>
          <a:bodyPr vert="horz" wrap="square" lIns="0" tIns="0" rIns="0" bIns="0" rtlCol="0" anchor="ctr"/>
          <a:lstStyle/>
          <a:p>
            <a:pPr marL="0" indent="0">
              <a:lnSpc>
                <a:spcPts val="1718"/>
              </a:lnSpc>
              <a:buNone/>
            </a:pPr>
            <a:r>
              <a:rPr lang="en-US" sz="1500" b="1" dirty="0">
                <a:solidFill>
                  <a:srgbClr val="1E293B"/>
                </a:solidFill>
                <a:latin typeface="Inter" pitchFamily="34" charset="0"/>
                <a:ea typeface="Inter" pitchFamily="34" charset="-122"/>
                <a:cs typeface="Inter" pitchFamily="34" charset="-120"/>
              </a:rPr>
              <a:t>Objetivos de Aprendizaje</a:t>
            </a:r>
            <a:endParaRPr lang="en-US" sz="1500" dirty="0"/>
          </a:p>
        </p:txBody>
      </p:sp>
      <p:sp>
        <p:nvSpPr>
          <p:cNvPr id="33" name="Text 7"/>
          <p:cNvSpPr/>
          <p:nvPr/>
        </p:nvSpPr>
        <p:spPr>
          <a:xfrm>
            <a:off x="5433187" y="2982110"/>
            <a:ext cx="3799849" cy="228681"/>
          </a:xfrm>
          <a:prstGeom prst="rect">
            <a:avLst/>
          </a:prstGeom>
          <a:noFill/>
          <a:ln/>
        </p:spPr>
        <p:txBody>
          <a:bodyPr vert="horz" wrap="square" lIns="0" tIns="0" rIns="0" bIns="0" rtlCol="0" anchor="ctr"/>
          <a:lstStyle/>
          <a:p>
            <a:pPr marL="0" indent="0">
              <a:lnSpc>
                <a:spcPts val="1800"/>
              </a:lnSpc>
              <a:buNone/>
            </a:pPr>
            <a:r>
              <a:rPr lang="en-US" sz="1200" b="1" dirty="0">
                <a:solidFill>
                  <a:srgbClr val="1E293B"/>
                </a:solidFill>
                <a:latin typeface="Inter" pitchFamily="34" charset="0"/>
                <a:ea typeface="Inter" pitchFamily="34" charset="-122"/>
                <a:cs typeface="Inter" pitchFamily="34" charset="-120"/>
              </a:rPr>
              <a:t>Atención Integral</a:t>
            </a:r>
            <a:endParaRPr lang="en-US" sz="1200" dirty="0"/>
          </a:p>
        </p:txBody>
      </p:sp>
      <p:sp>
        <p:nvSpPr>
          <p:cNvPr id="34" name="Text 8"/>
          <p:cNvSpPr/>
          <p:nvPr/>
        </p:nvSpPr>
        <p:spPr>
          <a:xfrm>
            <a:off x="5433187" y="3273136"/>
            <a:ext cx="2849382" cy="623455"/>
          </a:xfrm>
          <a:prstGeom prst="rect">
            <a:avLst/>
          </a:prstGeom>
          <a:noFill/>
          <a:ln/>
        </p:spPr>
        <p:txBody>
          <a:bodyPr vert="horz" wrap="square" lIns="0" tIns="0" rIns="0" bIns="0" rtlCol="0" anchor="ctr"/>
          <a:lstStyle/>
          <a:p>
            <a:pPr marL="0" indent="0">
              <a:lnSpc>
                <a:spcPts val="1227"/>
              </a:lnSpc>
              <a:buNone/>
            </a:pPr>
            <a:r>
              <a:rPr lang="en-US" sz="1050" dirty="0">
                <a:solidFill>
                  <a:srgbClr val="475569"/>
                </a:solidFill>
                <a:latin typeface="Georgia" pitchFamily="34" charset="0"/>
                <a:ea typeface="Georgia" pitchFamily="34" charset="-122"/>
                <a:cs typeface="Georgia" pitchFamily="34" charset="-120"/>
              </a:rPr>
              <a:t>Analizar críticamente la definición de la OMS (2020) y el concepto de "dolor total" de Saunders (1964) para un abordaje holístico basado en evidencia.</a:t>
            </a:r>
            <a:endParaRPr lang="en-US" sz="1050" dirty="0"/>
          </a:p>
        </p:txBody>
      </p:sp>
      <p:sp>
        <p:nvSpPr>
          <p:cNvPr id="35" name="Text 9"/>
          <p:cNvSpPr/>
          <p:nvPr/>
        </p:nvSpPr>
        <p:spPr>
          <a:xfrm>
            <a:off x="8781333" y="2982110"/>
            <a:ext cx="4246890" cy="228681"/>
          </a:xfrm>
          <a:prstGeom prst="rect">
            <a:avLst/>
          </a:prstGeom>
          <a:noFill/>
          <a:ln/>
        </p:spPr>
        <p:txBody>
          <a:bodyPr vert="horz" wrap="square" lIns="0" tIns="0" rIns="0" bIns="0" rtlCol="0" anchor="ctr"/>
          <a:lstStyle/>
          <a:p>
            <a:pPr marL="0" indent="0">
              <a:lnSpc>
                <a:spcPts val="1800"/>
              </a:lnSpc>
              <a:buNone/>
            </a:pPr>
            <a:r>
              <a:rPr lang="en-US" sz="1200" b="1" dirty="0">
                <a:solidFill>
                  <a:srgbClr val="1E293B"/>
                </a:solidFill>
                <a:latin typeface="Inter" pitchFamily="34" charset="0"/>
                <a:ea typeface="Inter" pitchFamily="34" charset="-122"/>
                <a:cs typeface="Inter" pitchFamily="34" charset="-120"/>
              </a:rPr>
              <a:t>Evolución Histórica</a:t>
            </a:r>
            <a:endParaRPr lang="en-US" sz="1200" dirty="0"/>
          </a:p>
        </p:txBody>
      </p:sp>
      <p:sp>
        <p:nvSpPr>
          <p:cNvPr id="36" name="Text 10"/>
          <p:cNvSpPr/>
          <p:nvPr/>
        </p:nvSpPr>
        <p:spPr>
          <a:xfrm>
            <a:off x="8781333" y="3273136"/>
            <a:ext cx="2849504" cy="623455"/>
          </a:xfrm>
          <a:prstGeom prst="rect">
            <a:avLst/>
          </a:prstGeom>
          <a:noFill/>
          <a:ln/>
        </p:spPr>
        <p:txBody>
          <a:bodyPr vert="horz" wrap="square" lIns="0" tIns="0" rIns="0" bIns="0" rtlCol="0" anchor="ctr"/>
          <a:lstStyle/>
          <a:p>
            <a:pPr marL="0" indent="0">
              <a:lnSpc>
                <a:spcPts val="1227"/>
              </a:lnSpc>
              <a:buNone/>
            </a:pPr>
            <a:r>
              <a:rPr lang="en-US" sz="1050" dirty="0">
                <a:solidFill>
                  <a:srgbClr val="475569"/>
                </a:solidFill>
                <a:latin typeface="Georgia" pitchFamily="34" charset="0"/>
                <a:ea typeface="Georgia" pitchFamily="34" charset="-122"/>
                <a:cs typeface="Georgia" pitchFamily="34" charset="-120"/>
              </a:rPr>
              <a:t>Examinar los hitos históricos y las contribuciones de Saunders y Kübler-Ross (1969) que fundamentaron la medicina paliativa moderna.</a:t>
            </a:r>
            <a:endParaRPr lang="en-US" sz="1050" dirty="0"/>
          </a:p>
        </p:txBody>
      </p:sp>
      <p:sp>
        <p:nvSpPr>
          <p:cNvPr id="37" name="Text 11"/>
          <p:cNvSpPr/>
          <p:nvPr/>
        </p:nvSpPr>
        <p:spPr>
          <a:xfrm>
            <a:off x="5433187" y="4831773"/>
            <a:ext cx="5140972" cy="228681"/>
          </a:xfrm>
          <a:prstGeom prst="rect">
            <a:avLst/>
          </a:prstGeom>
          <a:noFill/>
          <a:ln/>
        </p:spPr>
        <p:txBody>
          <a:bodyPr vert="horz" wrap="square" lIns="0" tIns="0" rIns="0" bIns="0" rtlCol="0" anchor="ctr"/>
          <a:lstStyle/>
          <a:p>
            <a:pPr marL="0" indent="0">
              <a:lnSpc>
                <a:spcPts val="1800"/>
              </a:lnSpc>
              <a:buNone/>
            </a:pPr>
            <a:r>
              <a:rPr lang="en-US" sz="1200" b="1" dirty="0">
                <a:solidFill>
                  <a:srgbClr val="1E293B"/>
                </a:solidFill>
                <a:latin typeface="Inter" pitchFamily="34" charset="0"/>
                <a:ea typeface="Inter" pitchFamily="34" charset="-122"/>
                <a:cs typeface="Inter" pitchFamily="34" charset="-120"/>
              </a:rPr>
              <a:t>Modelo Interdisciplinar</a:t>
            </a:r>
            <a:endParaRPr lang="en-US" sz="1200" dirty="0"/>
          </a:p>
        </p:txBody>
      </p:sp>
      <p:sp>
        <p:nvSpPr>
          <p:cNvPr id="38" name="Text 12"/>
          <p:cNvSpPr/>
          <p:nvPr/>
        </p:nvSpPr>
        <p:spPr>
          <a:xfrm>
            <a:off x="5433187" y="5122800"/>
            <a:ext cx="2849382" cy="311727"/>
          </a:xfrm>
          <a:prstGeom prst="rect">
            <a:avLst/>
          </a:prstGeom>
          <a:noFill/>
          <a:ln/>
        </p:spPr>
        <p:txBody>
          <a:bodyPr vert="horz" wrap="square" lIns="0" tIns="0" rIns="0" bIns="0" rtlCol="0" anchor="ctr"/>
          <a:lstStyle/>
          <a:p>
            <a:pPr marL="0" indent="0">
              <a:lnSpc>
                <a:spcPts val="1227"/>
              </a:lnSpc>
              <a:buNone/>
            </a:pPr>
            <a:r>
              <a:rPr lang="en-US" sz="1050" dirty="0">
                <a:solidFill>
                  <a:srgbClr val="475569"/>
                </a:solidFill>
                <a:latin typeface="Georgia" pitchFamily="34" charset="0"/>
                <a:ea typeface="Georgia" pitchFamily="34" charset="-122"/>
                <a:cs typeface="Georgia" pitchFamily="34" charset="-120"/>
              </a:rPr>
              <a:t>Reconocer los roles del equipo y la importancia de la unidad paciente-familia.</a:t>
            </a:r>
            <a:endParaRPr lang="en-US" sz="1050" dirty="0"/>
          </a:p>
        </p:txBody>
      </p:sp>
      <p:sp>
        <p:nvSpPr>
          <p:cNvPr id="39" name="Text 13"/>
          <p:cNvSpPr/>
          <p:nvPr/>
        </p:nvSpPr>
        <p:spPr>
          <a:xfrm>
            <a:off x="8781333" y="4831773"/>
            <a:ext cx="5140972" cy="228681"/>
          </a:xfrm>
          <a:prstGeom prst="rect">
            <a:avLst/>
          </a:prstGeom>
          <a:noFill/>
          <a:ln/>
        </p:spPr>
        <p:txBody>
          <a:bodyPr vert="horz" wrap="square" lIns="0" tIns="0" rIns="0" bIns="0" rtlCol="0" anchor="ctr"/>
          <a:lstStyle/>
          <a:p>
            <a:pPr marL="0" indent="0">
              <a:lnSpc>
                <a:spcPts val="1800"/>
              </a:lnSpc>
              <a:buNone/>
            </a:pPr>
            <a:r>
              <a:rPr lang="en-US" sz="1200" b="1" dirty="0">
                <a:solidFill>
                  <a:srgbClr val="1E293B"/>
                </a:solidFill>
                <a:latin typeface="Inter" pitchFamily="34" charset="0"/>
                <a:ea typeface="Inter" pitchFamily="34" charset="-122"/>
                <a:cs typeface="Inter" pitchFamily="34" charset="-120"/>
              </a:rPr>
              <a:t>Marco Normativo y Ético</a:t>
            </a:r>
            <a:endParaRPr lang="en-US" sz="1200" dirty="0"/>
          </a:p>
        </p:txBody>
      </p:sp>
      <p:sp>
        <p:nvSpPr>
          <p:cNvPr id="40" name="Text 14"/>
          <p:cNvSpPr/>
          <p:nvPr/>
        </p:nvSpPr>
        <p:spPr>
          <a:xfrm>
            <a:off x="8781333" y="5122800"/>
            <a:ext cx="2849504" cy="623454"/>
          </a:xfrm>
          <a:prstGeom prst="rect">
            <a:avLst/>
          </a:prstGeom>
          <a:noFill/>
          <a:ln/>
        </p:spPr>
        <p:txBody>
          <a:bodyPr vert="horz" wrap="square" lIns="0" tIns="0" rIns="0" bIns="0" rtlCol="0" anchor="ctr"/>
          <a:lstStyle/>
          <a:p>
            <a:pPr marL="0" indent="0">
              <a:lnSpc>
                <a:spcPts val="1227"/>
              </a:lnSpc>
              <a:buNone/>
            </a:pPr>
            <a:r>
              <a:rPr lang="en-US" sz="1050" dirty="0">
                <a:solidFill>
                  <a:srgbClr val="475569"/>
                </a:solidFill>
                <a:latin typeface="Georgia" pitchFamily="34" charset="0"/>
                <a:ea typeface="Georgia" pitchFamily="34" charset="-122"/>
                <a:cs typeface="Georgia" pitchFamily="34" charset="-120"/>
              </a:rPr>
              <a:t>Evaluar críticamente la Ley 1733 de 2014 "Consuelo Devis Saavedra" y los principios bioéticos de Beauchamp y Childress (2019) en el contexto colombiano.</a:t>
            </a:r>
            <a:endParaRPr lang="en-US" sz="10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0" y="0"/>
            <a:ext cx="12192000" cy="6323263"/>
          </a:xfrm>
          <a:prstGeom prst="rect">
            <a:avLst/>
          </a:prstGeom>
        </p:spPr>
      </p:pic>
      <p:pic>
        <p:nvPicPr>
          <p:cNvPr id="5" name="Image 3" descr="preencoded.png"/>
          <p:cNvPicPr>
            <a:picLocks noChangeAspect="1"/>
          </p:cNvPicPr>
          <p:nvPr/>
        </p:nvPicPr>
        <p:blipFill>
          <a:blip r:embed="rId6"/>
          <a:stretch>
            <a:fillRect/>
          </a:stretch>
        </p:blipFill>
        <p:spPr>
          <a:xfrm>
            <a:off x="534737" y="2159000"/>
            <a:ext cx="5989053" cy="1580398"/>
          </a:xfrm>
          <a:prstGeom prst="rect">
            <a:avLst/>
          </a:prstGeom>
        </p:spPr>
      </p:pic>
      <p:pic>
        <p:nvPicPr>
          <p:cNvPr id="6" name="Image 4" descr="preencoded.png"/>
          <p:cNvPicPr>
            <a:picLocks noChangeAspect="1"/>
          </p:cNvPicPr>
          <p:nvPr/>
        </p:nvPicPr>
        <p:blipFill>
          <a:blip r:embed="rId7"/>
          <a:stretch>
            <a:fillRect/>
          </a:stretch>
        </p:blipFill>
        <p:spPr>
          <a:xfrm>
            <a:off x="534737" y="4167188"/>
            <a:ext cx="3529263" cy="1651836"/>
          </a:xfrm>
          <a:prstGeom prst="rect">
            <a:avLst/>
          </a:prstGeom>
        </p:spPr>
      </p:pic>
      <p:pic>
        <p:nvPicPr>
          <p:cNvPr id="7" name="Image 5" descr="preencoded.png"/>
          <p:cNvPicPr>
            <a:picLocks noChangeAspect="1"/>
          </p:cNvPicPr>
          <p:nvPr/>
        </p:nvPicPr>
        <p:blipFill>
          <a:blip r:embed="rId8"/>
          <a:stretch>
            <a:fillRect/>
          </a:stretch>
        </p:blipFill>
        <p:spPr>
          <a:xfrm>
            <a:off x="2085474" y="4381082"/>
            <a:ext cx="427789" cy="427790"/>
          </a:xfrm>
          <a:prstGeom prst="rect">
            <a:avLst/>
          </a:prstGeom>
        </p:spPr>
      </p:pic>
      <p:pic>
        <p:nvPicPr>
          <p:cNvPr id="8" name="Image 6" descr="preencoded.png"/>
          <p:cNvPicPr>
            <a:picLocks noChangeAspect="1"/>
          </p:cNvPicPr>
          <p:nvPr/>
        </p:nvPicPr>
        <p:blipFill>
          <a:blip r:embed="rId9"/>
          <a:stretch>
            <a:fillRect/>
          </a:stretch>
        </p:blipFill>
        <p:spPr>
          <a:xfrm>
            <a:off x="2202447" y="4488030"/>
            <a:ext cx="193842" cy="213895"/>
          </a:xfrm>
          <a:prstGeom prst="rect">
            <a:avLst/>
          </a:prstGeom>
        </p:spPr>
      </p:pic>
      <p:pic>
        <p:nvPicPr>
          <p:cNvPr id="9" name="Image 7" descr="preencoded.png"/>
          <p:cNvPicPr>
            <a:picLocks noChangeAspect="1"/>
          </p:cNvPicPr>
          <p:nvPr/>
        </p:nvPicPr>
        <p:blipFill>
          <a:blip r:embed="rId10"/>
          <a:stretch>
            <a:fillRect/>
          </a:stretch>
        </p:blipFill>
        <p:spPr>
          <a:xfrm>
            <a:off x="4331368" y="4167188"/>
            <a:ext cx="3529263" cy="1651836"/>
          </a:xfrm>
          <a:prstGeom prst="rect">
            <a:avLst/>
          </a:prstGeom>
        </p:spPr>
      </p:pic>
      <p:pic>
        <p:nvPicPr>
          <p:cNvPr id="10" name="Image 8" descr="preencoded.png"/>
          <p:cNvPicPr>
            <a:picLocks noChangeAspect="1"/>
          </p:cNvPicPr>
          <p:nvPr/>
        </p:nvPicPr>
        <p:blipFill>
          <a:blip r:embed="rId11"/>
          <a:stretch>
            <a:fillRect/>
          </a:stretch>
        </p:blipFill>
        <p:spPr>
          <a:xfrm>
            <a:off x="5882105" y="4381082"/>
            <a:ext cx="427789" cy="427790"/>
          </a:xfrm>
          <a:prstGeom prst="rect">
            <a:avLst/>
          </a:prstGeom>
        </p:spPr>
      </p:pic>
      <p:pic>
        <p:nvPicPr>
          <p:cNvPr id="11" name="Image 9" descr="preencoded.png"/>
          <p:cNvPicPr>
            <a:picLocks noChangeAspect="1"/>
          </p:cNvPicPr>
          <p:nvPr/>
        </p:nvPicPr>
        <p:blipFill>
          <a:blip r:embed="rId12"/>
          <a:stretch>
            <a:fillRect/>
          </a:stretch>
        </p:blipFill>
        <p:spPr>
          <a:xfrm>
            <a:off x="5975684" y="4488030"/>
            <a:ext cx="240632" cy="213895"/>
          </a:xfrm>
          <a:prstGeom prst="rect">
            <a:avLst/>
          </a:prstGeom>
        </p:spPr>
      </p:pic>
      <p:pic>
        <p:nvPicPr>
          <p:cNvPr id="12" name="Image 10" descr="preencoded.png"/>
          <p:cNvPicPr>
            <a:picLocks noChangeAspect="1"/>
          </p:cNvPicPr>
          <p:nvPr/>
        </p:nvPicPr>
        <p:blipFill>
          <a:blip r:embed="rId13"/>
          <a:stretch>
            <a:fillRect/>
          </a:stretch>
        </p:blipFill>
        <p:spPr>
          <a:xfrm>
            <a:off x="8128000" y="4167188"/>
            <a:ext cx="3529263" cy="1651836"/>
          </a:xfrm>
          <a:prstGeom prst="rect">
            <a:avLst/>
          </a:prstGeom>
        </p:spPr>
      </p:pic>
      <p:pic>
        <p:nvPicPr>
          <p:cNvPr id="13" name="Image 11" descr="preencoded.png"/>
          <p:cNvPicPr>
            <a:picLocks noChangeAspect="1"/>
          </p:cNvPicPr>
          <p:nvPr/>
        </p:nvPicPr>
        <p:blipFill>
          <a:blip r:embed="rId14"/>
          <a:stretch>
            <a:fillRect/>
          </a:stretch>
        </p:blipFill>
        <p:spPr>
          <a:xfrm>
            <a:off x="9678737" y="4381082"/>
            <a:ext cx="427789" cy="427790"/>
          </a:xfrm>
          <a:prstGeom prst="rect">
            <a:avLst/>
          </a:prstGeom>
        </p:spPr>
      </p:pic>
      <p:pic>
        <p:nvPicPr>
          <p:cNvPr id="14" name="Image 12" descr="preencoded.png"/>
          <p:cNvPicPr>
            <a:picLocks noChangeAspect="1"/>
          </p:cNvPicPr>
          <p:nvPr/>
        </p:nvPicPr>
        <p:blipFill>
          <a:blip r:embed="rId15"/>
          <a:stretch>
            <a:fillRect/>
          </a:stretch>
        </p:blipFill>
        <p:spPr>
          <a:xfrm>
            <a:off x="9795710" y="4488030"/>
            <a:ext cx="193843" cy="213895"/>
          </a:xfrm>
          <a:prstGeom prst="rect">
            <a:avLst/>
          </a:prstGeom>
        </p:spPr>
      </p:pic>
      <p:pic>
        <p:nvPicPr>
          <p:cNvPr id="15" name="Image 13" descr="preencoded.png"/>
          <p:cNvPicPr>
            <a:picLocks noChangeAspect="1"/>
          </p:cNvPicPr>
          <p:nvPr/>
        </p:nvPicPr>
        <p:blipFill>
          <a:blip r:embed="rId16"/>
          <a:stretch>
            <a:fillRect/>
          </a:stretch>
        </p:blipFill>
        <p:spPr>
          <a:xfrm>
            <a:off x="0" y="6323263"/>
            <a:ext cx="12192000" cy="534737"/>
          </a:xfrm>
          <a:prstGeom prst="rect">
            <a:avLst/>
          </a:prstGeom>
        </p:spPr>
      </p:pic>
      <p:pic>
        <p:nvPicPr>
          <p:cNvPr id="16" name="Image 14" descr="preencoded.png"/>
          <p:cNvPicPr>
            <a:picLocks noChangeAspect="1"/>
          </p:cNvPicPr>
          <p:nvPr/>
        </p:nvPicPr>
        <p:blipFill>
          <a:blip r:embed="rId17"/>
          <a:stretch>
            <a:fillRect/>
          </a:stretch>
        </p:blipFill>
        <p:spPr>
          <a:xfrm>
            <a:off x="534737" y="6563895"/>
            <a:ext cx="53474" cy="53474"/>
          </a:xfrm>
          <a:prstGeom prst="rect">
            <a:avLst/>
          </a:prstGeom>
        </p:spPr>
      </p:pic>
      <p:pic>
        <p:nvPicPr>
          <p:cNvPr id="17" name="Image 15" descr="preencoded.png"/>
          <p:cNvPicPr>
            <a:picLocks noChangeAspect="1"/>
          </p:cNvPicPr>
          <p:nvPr/>
        </p:nvPicPr>
        <p:blipFill>
          <a:blip r:embed="rId18"/>
          <a:stretch>
            <a:fillRect/>
          </a:stretch>
        </p:blipFill>
        <p:spPr>
          <a:xfrm>
            <a:off x="11162631" y="6570579"/>
            <a:ext cx="40106" cy="40105"/>
          </a:xfrm>
          <a:prstGeom prst="rect">
            <a:avLst/>
          </a:prstGeom>
        </p:spPr>
      </p:pic>
      <p:pic>
        <p:nvPicPr>
          <p:cNvPr id="18" name="Image 16" descr="preencoded.png"/>
          <p:cNvPicPr>
            <a:picLocks noChangeAspect="1"/>
          </p:cNvPicPr>
          <p:nvPr/>
        </p:nvPicPr>
        <p:blipFill>
          <a:blip r:embed="rId19"/>
          <a:stretch>
            <a:fillRect/>
          </a:stretch>
        </p:blipFill>
        <p:spPr>
          <a:xfrm>
            <a:off x="11256211" y="6570579"/>
            <a:ext cx="40106" cy="40105"/>
          </a:xfrm>
          <a:prstGeom prst="rect">
            <a:avLst/>
          </a:prstGeom>
        </p:spPr>
      </p:pic>
      <p:pic>
        <p:nvPicPr>
          <p:cNvPr id="19" name="Image 17" descr="preencoded.png"/>
          <p:cNvPicPr>
            <a:picLocks noChangeAspect="1"/>
          </p:cNvPicPr>
          <p:nvPr/>
        </p:nvPicPr>
        <p:blipFill>
          <a:blip r:embed="rId20"/>
          <a:stretch>
            <a:fillRect/>
          </a:stretch>
        </p:blipFill>
        <p:spPr>
          <a:xfrm>
            <a:off x="11349790" y="6570579"/>
            <a:ext cx="213895" cy="40105"/>
          </a:xfrm>
          <a:prstGeom prst="rect">
            <a:avLst/>
          </a:prstGeom>
        </p:spPr>
      </p:pic>
      <p:pic>
        <p:nvPicPr>
          <p:cNvPr id="20" name="Image 18" descr="preencoded.png"/>
          <p:cNvPicPr>
            <a:picLocks noChangeAspect="1"/>
          </p:cNvPicPr>
          <p:nvPr/>
        </p:nvPicPr>
        <p:blipFill>
          <a:blip r:embed="rId21"/>
          <a:stretch>
            <a:fillRect/>
          </a:stretch>
        </p:blipFill>
        <p:spPr>
          <a:xfrm>
            <a:off x="11617158" y="6570579"/>
            <a:ext cx="40105" cy="40105"/>
          </a:xfrm>
          <a:prstGeom prst="rect">
            <a:avLst/>
          </a:prstGeom>
        </p:spPr>
      </p:pic>
      <p:sp>
        <p:nvSpPr>
          <p:cNvPr id="21" name="Text 0"/>
          <p:cNvSpPr/>
          <p:nvPr/>
        </p:nvSpPr>
        <p:spPr>
          <a:xfrm>
            <a:off x="534737" y="427789"/>
            <a:ext cx="11122526" cy="133684"/>
          </a:xfrm>
          <a:prstGeom prst="rect">
            <a:avLst/>
          </a:prstGeom>
          <a:noFill/>
          <a:ln/>
        </p:spPr>
        <p:txBody>
          <a:bodyPr vert="horz" wrap="square" lIns="0" tIns="0" rIns="0" bIns="0" rtlCol="0" anchor="ctr"/>
          <a:lstStyle/>
          <a:p>
            <a:pPr marL="0" indent="0">
              <a:lnSpc>
                <a:spcPts val="1053"/>
              </a:lnSpc>
              <a:buNone/>
            </a:pPr>
            <a:r>
              <a:rPr lang="en-US" sz="1050" b="1" kern="0" spc="120" dirty="0">
                <a:solidFill>
                  <a:srgbClr val="059669"/>
                </a:solidFill>
                <a:latin typeface="Inter" pitchFamily="34" charset="0"/>
                <a:ea typeface="Inter" pitchFamily="34" charset="-122"/>
                <a:cs typeface="Inter" pitchFamily="34" charset="-120"/>
              </a:rPr>
              <a:t>PRINCIPIOS FUNDAMENTALES</a:t>
            </a:r>
            <a:endParaRPr lang="en-US" sz="1050" dirty="0"/>
          </a:p>
        </p:txBody>
      </p:sp>
      <p:sp>
        <p:nvSpPr>
          <p:cNvPr id="22" name="Text 1"/>
          <p:cNvSpPr/>
          <p:nvPr/>
        </p:nvSpPr>
        <p:spPr>
          <a:xfrm>
            <a:off x="534737" y="641684"/>
            <a:ext cx="11122526" cy="1143000"/>
          </a:xfrm>
          <a:prstGeom prst="rect">
            <a:avLst/>
          </a:prstGeom>
          <a:noFill/>
          <a:ln/>
        </p:spPr>
        <p:txBody>
          <a:bodyPr vert="horz" wrap="square" lIns="0" tIns="0" rIns="0" bIns="0" rtlCol="0" anchor="ctr"/>
          <a:lstStyle/>
          <a:p>
            <a:pPr marL="0" indent="0">
              <a:lnSpc>
                <a:spcPts val="4500"/>
              </a:lnSpc>
              <a:buNone/>
            </a:pPr>
            <a:r>
              <a:rPr lang="en-US" sz="3600" b="1" dirty="0">
                <a:solidFill>
                  <a:srgbClr val="1E293B"/>
                </a:solidFill>
                <a:latin typeface="Inter" pitchFamily="34" charset="0"/>
                <a:ea typeface="Inter" pitchFamily="34" charset="-122"/>
                <a:cs typeface="Inter" pitchFamily="34" charset="-120"/>
              </a:rPr>
              <a:t>La Afirmación de la Vida y
</a:t>
            </a:r>
            <a:r>
              <a:rPr lang="en-US" sz="3600" b="1" dirty="0">
                <a:solidFill>
                  <a:srgbClr val="64748B"/>
                </a:solidFill>
                <a:latin typeface="Inter" pitchFamily="34" charset="0"/>
                <a:ea typeface="Inter" pitchFamily="34" charset="-122"/>
                <a:cs typeface="Inter" pitchFamily="34" charset="-120"/>
              </a:rPr>
              <a:t>la Muerte Natural</a:t>
            </a:r>
            <a:endParaRPr lang="en-US" sz="3600" dirty="0"/>
          </a:p>
        </p:txBody>
      </p:sp>
      <p:sp>
        <p:nvSpPr>
          <p:cNvPr id="23" name="Text 2"/>
          <p:cNvSpPr/>
          <p:nvPr/>
        </p:nvSpPr>
        <p:spPr>
          <a:xfrm>
            <a:off x="748632" y="2159000"/>
            <a:ext cx="5775158" cy="1580398"/>
          </a:xfrm>
          <a:prstGeom prst="rect">
            <a:avLst/>
          </a:prstGeom>
          <a:noFill/>
          <a:ln/>
        </p:spPr>
        <p:txBody>
          <a:bodyPr vert="horz" wrap="square" lIns="0" tIns="0" rIns="0" bIns="0" rtlCol="0" anchor="ctr"/>
          <a:lstStyle/>
          <a:p>
            <a:pPr marL="0" indent="0">
              <a:lnSpc>
                <a:spcPts val="3111"/>
              </a:lnSpc>
              <a:buNone/>
            </a:pPr>
            <a:r>
              <a:rPr lang="en-US" sz="1914" i="1" dirty="0">
                <a:solidFill>
                  <a:srgbClr val="334155"/>
                </a:solidFill>
                <a:latin typeface="Playfair Display" pitchFamily="34" charset="0"/>
                <a:ea typeface="Playfair Display" pitchFamily="34" charset="-122"/>
                <a:cs typeface="Playfair Display" pitchFamily="34" charset="-120"/>
              </a:rPr>
              <a:t>"Los cuidados paliativos afirman la vida y consideran el morir como un proceso normal, buscando que los pacientes vivan lo más activamente posible hasta el final."</a:t>
            </a:r>
            <a:endParaRPr lang="en-US" sz="1914" dirty="0"/>
          </a:p>
        </p:txBody>
      </p:sp>
      <p:sp>
        <p:nvSpPr>
          <p:cNvPr id="24" name="Text 3"/>
          <p:cNvSpPr/>
          <p:nvPr/>
        </p:nvSpPr>
        <p:spPr>
          <a:xfrm>
            <a:off x="359126" y="4969293"/>
            <a:ext cx="3880485" cy="187158"/>
          </a:xfrm>
          <a:prstGeom prst="rect">
            <a:avLst/>
          </a:prstGeom>
          <a:noFill/>
          <a:ln/>
        </p:spPr>
        <p:txBody>
          <a:bodyPr vert="horz" wrap="square" lIns="0" tIns="0" rIns="0" bIns="0" rtlCol="0" anchor="ctr"/>
          <a:lstStyle/>
          <a:p>
            <a:pPr marL="0" indent="0" algn="ctr">
              <a:lnSpc>
                <a:spcPts val="1474"/>
              </a:lnSpc>
              <a:buNone/>
            </a:pPr>
            <a:r>
              <a:rPr lang="en-US" sz="1276" b="1" dirty="0">
                <a:solidFill>
                  <a:srgbClr val="1E293B"/>
                </a:solidFill>
                <a:latin typeface="Inter" pitchFamily="34" charset="0"/>
                <a:ea typeface="Inter" pitchFamily="34" charset="-122"/>
                <a:cs typeface="Inter" pitchFamily="34" charset="-120"/>
              </a:rPr>
              <a:t>Proceso Normal</a:t>
            </a:r>
            <a:endParaRPr lang="en-US" sz="1276" dirty="0"/>
          </a:p>
        </p:txBody>
      </p:sp>
      <p:sp>
        <p:nvSpPr>
          <p:cNvPr id="25" name="Text 4"/>
          <p:cNvSpPr/>
          <p:nvPr/>
        </p:nvSpPr>
        <p:spPr>
          <a:xfrm>
            <a:off x="748632" y="5236661"/>
            <a:ext cx="3101474" cy="368467"/>
          </a:xfrm>
          <a:prstGeom prst="rect">
            <a:avLst/>
          </a:prstGeom>
          <a:noFill/>
          <a:ln/>
        </p:spPr>
        <p:txBody>
          <a:bodyPr vert="horz" wrap="square" lIns="0" tIns="0" rIns="0" bIns="0" rtlCol="0" anchor="ctr"/>
          <a:lstStyle/>
          <a:p>
            <a:pPr marL="0" indent="0" algn="ctr">
              <a:lnSpc>
                <a:spcPts val="1452"/>
              </a:lnSpc>
              <a:buNone/>
            </a:pPr>
            <a:r>
              <a:rPr lang="en-US" sz="893" dirty="0">
                <a:solidFill>
                  <a:srgbClr val="475569"/>
                </a:solidFill>
                <a:latin typeface="Inter" pitchFamily="34" charset="0"/>
                <a:ea typeface="Inter" pitchFamily="34" charset="-122"/>
                <a:cs typeface="Inter" pitchFamily="34" charset="-120"/>
              </a:rPr>
              <a:t>Se reconoce la muerte como una fase natural de la vida, sin el estigma de la derrota médica.</a:t>
            </a:r>
            <a:endParaRPr lang="en-US" sz="893" dirty="0"/>
          </a:p>
        </p:txBody>
      </p:sp>
      <p:sp>
        <p:nvSpPr>
          <p:cNvPr id="26" name="Text 5"/>
          <p:cNvSpPr/>
          <p:nvPr/>
        </p:nvSpPr>
        <p:spPr>
          <a:xfrm>
            <a:off x="3878580" y="4969293"/>
            <a:ext cx="4434840" cy="187158"/>
          </a:xfrm>
          <a:prstGeom prst="rect">
            <a:avLst/>
          </a:prstGeom>
          <a:noFill/>
          <a:ln/>
        </p:spPr>
        <p:txBody>
          <a:bodyPr vert="horz" wrap="square" lIns="0" tIns="0" rIns="0" bIns="0" rtlCol="0" anchor="ctr"/>
          <a:lstStyle/>
          <a:p>
            <a:pPr marL="0" indent="0" algn="ctr">
              <a:lnSpc>
                <a:spcPts val="1474"/>
              </a:lnSpc>
              <a:buNone/>
            </a:pPr>
            <a:r>
              <a:rPr lang="en-US" sz="1276" b="1" dirty="0">
                <a:solidFill>
                  <a:srgbClr val="FFFFFF"/>
                </a:solidFill>
                <a:latin typeface="Inter" pitchFamily="34" charset="0"/>
                <a:ea typeface="Inter" pitchFamily="34" charset="-122"/>
                <a:cs typeface="Inter" pitchFamily="34" charset="-120"/>
              </a:rPr>
              <a:t>Equilibrio Ético</a:t>
            </a:r>
            <a:endParaRPr lang="en-US" sz="1276" dirty="0"/>
          </a:p>
        </p:txBody>
      </p:sp>
      <p:sp>
        <p:nvSpPr>
          <p:cNvPr id="27" name="Text 6"/>
          <p:cNvSpPr/>
          <p:nvPr/>
        </p:nvSpPr>
        <p:spPr>
          <a:xfrm>
            <a:off x="4852737" y="5236661"/>
            <a:ext cx="2486526" cy="368467"/>
          </a:xfrm>
          <a:prstGeom prst="rect">
            <a:avLst/>
          </a:prstGeom>
          <a:noFill/>
          <a:ln/>
        </p:spPr>
        <p:txBody>
          <a:bodyPr vert="horz" wrap="square" lIns="0" tIns="0" rIns="0" bIns="0" rtlCol="0" anchor="ctr"/>
          <a:lstStyle/>
          <a:p>
            <a:pPr marL="0" indent="0" algn="ctr">
              <a:lnSpc>
                <a:spcPts val="1452"/>
              </a:lnSpc>
              <a:buNone/>
            </a:pPr>
            <a:r>
              <a:rPr lang="en-US" sz="893" b="1" dirty="0">
                <a:solidFill>
                  <a:srgbClr val="ECFDF5"/>
                </a:solidFill>
                <a:latin typeface="Inter" pitchFamily="34" charset="0"/>
                <a:ea typeface="Inter" pitchFamily="34" charset="-122"/>
                <a:cs typeface="Inter" pitchFamily="34" charset="-120"/>
              </a:rPr>
              <a:t>Ni acelerar:</a:t>
            </a:r>
            <a:r>
              <a:rPr lang="en-US" sz="893" dirty="0">
                <a:solidFill>
                  <a:srgbClr val="ECFDF5"/>
                </a:solidFill>
                <a:latin typeface="Inter" pitchFamily="34" charset="0"/>
                <a:ea typeface="Inter" pitchFamily="34" charset="-122"/>
                <a:cs typeface="Inter" pitchFamily="34" charset="-120"/>
              </a:rPr>
              <a:t> Evita la eutanasia.
</a:t>
            </a:r>
            <a:r>
              <a:rPr lang="en-US" sz="893" b="1" dirty="0">
                <a:solidFill>
                  <a:srgbClr val="ECFDF5"/>
                </a:solidFill>
                <a:latin typeface="Inter" pitchFamily="34" charset="0"/>
                <a:ea typeface="Inter" pitchFamily="34" charset="-122"/>
                <a:cs typeface="Inter" pitchFamily="34" charset="-120"/>
              </a:rPr>
              <a:t>Ni posponer:</a:t>
            </a:r>
            <a:r>
              <a:rPr lang="en-US" sz="893" dirty="0">
                <a:solidFill>
                  <a:srgbClr val="ECFDF5"/>
                </a:solidFill>
                <a:latin typeface="Inter" pitchFamily="34" charset="0"/>
                <a:ea typeface="Inter" pitchFamily="34" charset="-122"/>
                <a:cs typeface="Inter" pitchFamily="34" charset="-120"/>
              </a:rPr>
              <a:t> Evita la obstinación terapéutica.</a:t>
            </a:r>
            <a:endParaRPr lang="en-US" sz="893" dirty="0"/>
          </a:p>
        </p:txBody>
      </p:sp>
      <p:sp>
        <p:nvSpPr>
          <p:cNvPr id="28" name="Text 7"/>
          <p:cNvSpPr/>
          <p:nvPr/>
        </p:nvSpPr>
        <p:spPr>
          <a:xfrm>
            <a:off x="7536623" y="4969293"/>
            <a:ext cx="4712018" cy="187158"/>
          </a:xfrm>
          <a:prstGeom prst="rect">
            <a:avLst/>
          </a:prstGeom>
          <a:noFill/>
          <a:ln/>
        </p:spPr>
        <p:txBody>
          <a:bodyPr vert="horz" wrap="square" lIns="0" tIns="0" rIns="0" bIns="0" rtlCol="0" anchor="ctr"/>
          <a:lstStyle/>
          <a:p>
            <a:pPr marL="0" indent="0" algn="ctr">
              <a:lnSpc>
                <a:spcPts val="1474"/>
              </a:lnSpc>
              <a:buNone/>
            </a:pPr>
            <a:r>
              <a:rPr lang="en-US" sz="1276" b="1" dirty="0">
                <a:solidFill>
                  <a:srgbClr val="1E293B"/>
                </a:solidFill>
                <a:latin typeface="Inter" pitchFamily="34" charset="0"/>
                <a:ea typeface="Inter" pitchFamily="34" charset="-122"/>
                <a:cs typeface="Inter" pitchFamily="34" charset="-120"/>
              </a:rPr>
              <a:t>Vida con Dignidad</a:t>
            </a:r>
            <a:endParaRPr lang="en-US" sz="1276" dirty="0"/>
          </a:p>
        </p:txBody>
      </p:sp>
      <p:sp>
        <p:nvSpPr>
          <p:cNvPr id="29" name="Text 8"/>
          <p:cNvSpPr/>
          <p:nvPr/>
        </p:nvSpPr>
        <p:spPr>
          <a:xfrm>
            <a:off x="8341895" y="5236661"/>
            <a:ext cx="3101474" cy="368467"/>
          </a:xfrm>
          <a:prstGeom prst="rect">
            <a:avLst/>
          </a:prstGeom>
          <a:noFill/>
          <a:ln/>
        </p:spPr>
        <p:txBody>
          <a:bodyPr vert="horz" wrap="square" lIns="0" tIns="0" rIns="0" bIns="0" rtlCol="0" anchor="ctr"/>
          <a:lstStyle/>
          <a:p>
            <a:pPr marL="0" indent="0" algn="ctr">
              <a:lnSpc>
                <a:spcPts val="1452"/>
              </a:lnSpc>
              <a:buNone/>
            </a:pPr>
            <a:r>
              <a:rPr lang="en-US" sz="893" dirty="0">
                <a:solidFill>
                  <a:srgbClr val="475569"/>
                </a:solidFill>
                <a:latin typeface="Inter" pitchFamily="34" charset="0"/>
                <a:ea typeface="Inter" pitchFamily="34" charset="-122"/>
                <a:cs typeface="Inter" pitchFamily="34" charset="-120"/>
              </a:rPr>
              <a:t>Maximizar la calidad de vida restante para permitir una despedida consciente y en paz.</a:t>
            </a:r>
            <a:endParaRPr lang="en-US" sz="893" dirty="0"/>
          </a:p>
        </p:txBody>
      </p:sp>
      <p:sp>
        <p:nvSpPr>
          <p:cNvPr id="30" name="Text 9"/>
          <p:cNvSpPr/>
          <p:nvPr/>
        </p:nvSpPr>
        <p:spPr>
          <a:xfrm>
            <a:off x="668421" y="6537158"/>
            <a:ext cx="6097905" cy="106948"/>
          </a:xfrm>
          <a:prstGeom prst="rect">
            <a:avLst/>
          </a:prstGeom>
          <a:noFill/>
          <a:ln/>
        </p:spPr>
        <p:txBody>
          <a:bodyPr vert="horz" wrap="square" lIns="0" tIns="0" rIns="0" bIns="0" rtlCol="0" anchor="ctr"/>
          <a:lstStyle/>
          <a:p>
            <a:pPr marL="0" indent="0">
              <a:lnSpc>
                <a:spcPts val="842"/>
              </a:lnSpc>
              <a:buNone/>
            </a:pPr>
            <a:r>
              <a:rPr lang="en-US" sz="766" kern="0" spc="87" dirty="0">
                <a:solidFill>
                  <a:srgbClr val="94A3B8"/>
                </a:solidFill>
                <a:latin typeface="Inter" pitchFamily="34" charset="0"/>
                <a:ea typeface="Inter" pitchFamily="34" charset="-122"/>
                <a:cs typeface="Inter" pitchFamily="34" charset="-120"/>
              </a:rPr>
              <a:t>MÓDULO 1: FUNDAMENTOS Y NORMATIVIDAD</a:t>
            </a:r>
            <a:endParaRPr lang="en-US" sz="766"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8160544"/>
          </a:xfrm>
          <a:prstGeom prst="rect">
            <a:avLst/>
          </a:prstGeom>
        </p:spPr>
      </p:pic>
      <p:pic>
        <p:nvPicPr>
          <p:cNvPr id="3" name="Image 1" descr="preencoded.png"/>
          <p:cNvPicPr>
            <a:picLocks noChangeAspect="1"/>
          </p:cNvPicPr>
          <p:nvPr/>
        </p:nvPicPr>
        <p:blipFill>
          <a:blip r:embed="rId4"/>
          <a:stretch>
            <a:fillRect/>
          </a:stretch>
        </p:blipFill>
        <p:spPr>
          <a:xfrm>
            <a:off x="0" y="0"/>
            <a:ext cx="12192000" cy="8160544"/>
          </a:xfrm>
          <a:prstGeom prst="rect">
            <a:avLst/>
          </a:prstGeom>
        </p:spPr>
      </p:pic>
      <p:pic>
        <p:nvPicPr>
          <p:cNvPr id="4" name="Image 2" descr="preencoded.png"/>
          <p:cNvPicPr>
            <a:picLocks noChangeAspect="1"/>
          </p:cNvPicPr>
          <p:nvPr/>
        </p:nvPicPr>
        <p:blipFill>
          <a:blip r:embed="rId5"/>
          <a:stretch>
            <a:fillRect/>
          </a:stretch>
        </p:blipFill>
        <p:spPr>
          <a:xfrm>
            <a:off x="0" y="0"/>
            <a:ext cx="12192000" cy="76200"/>
          </a:xfrm>
          <a:prstGeom prst="rect">
            <a:avLst/>
          </a:prstGeom>
        </p:spPr>
      </p:pic>
      <p:pic>
        <p:nvPicPr>
          <p:cNvPr id="5" name="Image 3" descr="preencoded.png"/>
          <p:cNvPicPr>
            <a:picLocks noChangeAspect="1"/>
          </p:cNvPicPr>
          <p:nvPr/>
        </p:nvPicPr>
        <p:blipFill>
          <a:blip r:embed="rId6"/>
          <a:stretch>
            <a:fillRect/>
          </a:stretch>
        </p:blipFill>
        <p:spPr>
          <a:xfrm>
            <a:off x="609600" y="1828800"/>
            <a:ext cx="6800850" cy="419100"/>
          </a:xfrm>
          <a:prstGeom prst="rect">
            <a:avLst/>
          </a:prstGeom>
        </p:spPr>
      </p:pic>
      <p:pic>
        <p:nvPicPr>
          <p:cNvPr id="6" name="Image 4" descr="preencoded.png"/>
          <p:cNvPicPr>
            <a:picLocks noChangeAspect="1"/>
          </p:cNvPicPr>
          <p:nvPr/>
        </p:nvPicPr>
        <p:blipFill>
          <a:blip r:embed="rId7"/>
          <a:stretch>
            <a:fillRect/>
          </a:stretch>
        </p:blipFill>
        <p:spPr>
          <a:xfrm>
            <a:off x="9041011" y="1619250"/>
            <a:ext cx="2541389" cy="628650"/>
          </a:xfrm>
          <a:prstGeom prst="rect">
            <a:avLst/>
          </a:prstGeom>
        </p:spPr>
      </p:pic>
      <p:pic>
        <p:nvPicPr>
          <p:cNvPr id="7" name="Image 5" descr="preencoded.png"/>
          <p:cNvPicPr>
            <a:picLocks noChangeAspect="1"/>
          </p:cNvPicPr>
          <p:nvPr/>
        </p:nvPicPr>
        <p:blipFill>
          <a:blip r:embed="rId8"/>
          <a:stretch>
            <a:fillRect/>
          </a:stretch>
        </p:blipFill>
        <p:spPr>
          <a:xfrm>
            <a:off x="609600" y="2628900"/>
            <a:ext cx="5257800" cy="2828925"/>
          </a:xfrm>
          <a:prstGeom prst="rect">
            <a:avLst/>
          </a:prstGeom>
        </p:spPr>
      </p:pic>
      <p:pic>
        <p:nvPicPr>
          <p:cNvPr id="8" name="Image 6" descr="preencoded.png"/>
          <p:cNvPicPr>
            <a:picLocks noChangeAspect="1"/>
          </p:cNvPicPr>
          <p:nvPr/>
        </p:nvPicPr>
        <p:blipFill>
          <a:blip r:embed="rId9"/>
          <a:stretch>
            <a:fillRect/>
          </a:stretch>
        </p:blipFill>
        <p:spPr>
          <a:xfrm>
            <a:off x="914400" y="2971800"/>
            <a:ext cx="190500" cy="190500"/>
          </a:xfrm>
          <a:prstGeom prst="rect">
            <a:avLst/>
          </a:prstGeom>
        </p:spPr>
      </p:pic>
      <p:pic>
        <p:nvPicPr>
          <p:cNvPr id="9" name="Image 7" descr="preencoded.png"/>
          <p:cNvPicPr>
            <a:picLocks noChangeAspect="1"/>
          </p:cNvPicPr>
          <p:nvPr/>
        </p:nvPicPr>
        <p:blipFill>
          <a:blip r:embed="rId10"/>
          <a:stretch>
            <a:fillRect/>
          </a:stretch>
        </p:blipFill>
        <p:spPr>
          <a:xfrm>
            <a:off x="914400" y="4619625"/>
            <a:ext cx="4648200" cy="533400"/>
          </a:xfrm>
          <a:prstGeom prst="rect">
            <a:avLst/>
          </a:prstGeom>
        </p:spPr>
      </p:pic>
      <p:pic>
        <p:nvPicPr>
          <p:cNvPr id="10" name="Image 8" descr="preencoded.png"/>
          <p:cNvPicPr>
            <a:picLocks noChangeAspect="1"/>
          </p:cNvPicPr>
          <p:nvPr/>
        </p:nvPicPr>
        <p:blipFill>
          <a:blip r:embed="rId11"/>
          <a:stretch>
            <a:fillRect/>
          </a:stretch>
        </p:blipFill>
        <p:spPr>
          <a:xfrm>
            <a:off x="625037" y="5703094"/>
            <a:ext cx="2552700" cy="571500"/>
          </a:xfrm>
          <a:prstGeom prst="rect">
            <a:avLst/>
          </a:prstGeom>
        </p:spPr>
      </p:pic>
      <p:pic>
        <p:nvPicPr>
          <p:cNvPr id="11" name="Image 9" descr="preencoded.png"/>
          <p:cNvPicPr>
            <a:picLocks noChangeAspect="1"/>
          </p:cNvPicPr>
          <p:nvPr/>
        </p:nvPicPr>
        <p:blipFill>
          <a:blip r:embed="rId12"/>
          <a:stretch>
            <a:fillRect/>
          </a:stretch>
        </p:blipFill>
        <p:spPr>
          <a:xfrm>
            <a:off x="762000" y="5887555"/>
            <a:ext cx="219075" cy="266700"/>
          </a:xfrm>
          <a:prstGeom prst="rect">
            <a:avLst/>
          </a:prstGeom>
        </p:spPr>
      </p:pic>
      <p:pic>
        <p:nvPicPr>
          <p:cNvPr id="12" name="Image 10" descr="preencoded.png"/>
          <p:cNvPicPr>
            <a:picLocks noChangeAspect="1"/>
          </p:cNvPicPr>
          <p:nvPr/>
        </p:nvPicPr>
        <p:blipFill>
          <a:blip r:embed="rId13"/>
          <a:stretch>
            <a:fillRect/>
          </a:stretch>
        </p:blipFill>
        <p:spPr>
          <a:xfrm>
            <a:off x="3434220" y="5724525"/>
            <a:ext cx="2552700" cy="571500"/>
          </a:xfrm>
          <a:prstGeom prst="rect">
            <a:avLst/>
          </a:prstGeom>
        </p:spPr>
      </p:pic>
      <p:pic>
        <p:nvPicPr>
          <p:cNvPr id="13" name="Image 11" descr="preencoded.png"/>
          <p:cNvPicPr>
            <a:picLocks noChangeAspect="1"/>
          </p:cNvPicPr>
          <p:nvPr/>
        </p:nvPicPr>
        <p:blipFill>
          <a:blip r:embed="rId14"/>
          <a:stretch>
            <a:fillRect/>
          </a:stretch>
        </p:blipFill>
        <p:spPr>
          <a:xfrm>
            <a:off x="3467100" y="5898188"/>
            <a:ext cx="190500" cy="266700"/>
          </a:xfrm>
          <a:prstGeom prst="rect">
            <a:avLst/>
          </a:prstGeom>
        </p:spPr>
      </p:pic>
      <p:pic>
        <p:nvPicPr>
          <p:cNvPr id="14" name="Image 12" descr="preencoded.png"/>
          <p:cNvPicPr>
            <a:picLocks noChangeAspect="1"/>
          </p:cNvPicPr>
          <p:nvPr/>
        </p:nvPicPr>
        <p:blipFill>
          <a:blip r:embed="rId15"/>
          <a:stretch>
            <a:fillRect/>
          </a:stretch>
        </p:blipFill>
        <p:spPr>
          <a:xfrm>
            <a:off x="609601" y="6331744"/>
            <a:ext cx="2552700" cy="571500"/>
          </a:xfrm>
          <a:prstGeom prst="rect">
            <a:avLst/>
          </a:prstGeom>
        </p:spPr>
      </p:pic>
      <p:pic>
        <p:nvPicPr>
          <p:cNvPr id="15" name="Image 13" descr="preencoded.png"/>
          <p:cNvPicPr>
            <a:picLocks noChangeAspect="1"/>
          </p:cNvPicPr>
          <p:nvPr/>
        </p:nvPicPr>
        <p:blipFill>
          <a:blip r:embed="rId16"/>
          <a:stretch>
            <a:fillRect/>
          </a:stretch>
        </p:blipFill>
        <p:spPr>
          <a:xfrm>
            <a:off x="762000" y="6494493"/>
            <a:ext cx="190500" cy="266700"/>
          </a:xfrm>
          <a:prstGeom prst="rect">
            <a:avLst/>
          </a:prstGeom>
        </p:spPr>
      </p:pic>
      <p:pic>
        <p:nvPicPr>
          <p:cNvPr id="16" name="Image 14" descr="preencoded.png"/>
          <p:cNvPicPr>
            <a:picLocks noChangeAspect="1"/>
          </p:cNvPicPr>
          <p:nvPr/>
        </p:nvPicPr>
        <p:blipFill>
          <a:blip r:embed="rId17"/>
          <a:stretch>
            <a:fillRect/>
          </a:stretch>
        </p:blipFill>
        <p:spPr>
          <a:xfrm>
            <a:off x="3323031" y="6318675"/>
            <a:ext cx="2552700" cy="571500"/>
          </a:xfrm>
          <a:prstGeom prst="rect">
            <a:avLst/>
          </a:prstGeom>
        </p:spPr>
      </p:pic>
      <p:pic>
        <p:nvPicPr>
          <p:cNvPr id="17" name="Image 15" descr="preencoded.png"/>
          <p:cNvPicPr>
            <a:picLocks noChangeAspect="1"/>
          </p:cNvPicPr>
          <p:nvPr/>
        </p:nvPicPr>
        <p:blipFill>
          <a:blip r:embed="rId18"/>
          <a:stretch>
            <a:fillRect/>
          </a:stretch>
        </p:blipFill>
        <p:spPr>
          <a:xfrm>
            <a:off x="3467100" y="6377540"/>
            <a:ext cx="171450" cy="266700"/>
          </a:xfrm>
          <a:prstGeom prst="rect">
            <a:avLst/>
          </a:prstGeom>
        </p:spPr>
      </p:pic>
      <p:pic>
        <p:nvPicPr>
          <p:cNvPr id="18" name="Image 16" descr="preencoded.png"/>
          <p:cNvPicPr>
            <a:picLocks noChangeAspect="1"/>
          </p:cNvPicPr>
          <p:nvPr/>
        </p:nvPicPr>
        <p:blipFill>
          <a:blip r:embed="rId19"/>
          <a:stretch>
            <a:fillRect/>
          </a:stretch>
        </p:blipFill>
        <p:spPr>
          <a:xfrm>
            <a:off x="6324600" y="2190750"/>
            <a:ext cx="5257800" cy="4693444"/>
          </a:xfrm>
          <a:prstGeom prst="rect">
            <a:avLst/>
          </a:prstGeom>
        </p:spPr>
      </p:pic>
      <p:pic>
        <p:nvPicPr>
          <p:cNvPr id="19" name="Image 17" descr="preencoded.png"/>
          <p:cNvPicPr>
            <a:picLocks noChangeAspect="1"/>
          </p:cNvPicPr>
          <p:nvPr/>
        </p:nvPicPr>
        <p:blipFill>
          <a:blip r:embed="rId20"/>
          <a:stretch>
            <a:fillRect/>
          </a:stretch>
        </p:blipFill>
        <p:spPr>
          <a:xfrm>
            <a:off x="6629400" y="2933700"/>
            <a:ext cx="628650" cy="647700"/>
          </a:xfrm>
          <a:prstGeom prst="rect">
            <a:avLst/>
          </a:prstGeom>
        </p:spPr>
      </p:pic>
      <p:pic>
        <p:nvPicPr>
          <p:cNvPr id="20" name="Image 18" descr="preencoded.png"/>
          <p:cNvPicPr>
            <a:picLocks noChangeAspect="1"/>
          </p:cNvPicPr>
          <p:nvPr/>
        </p:nvPicPr>
        <p:blipFill>
          <a:blip r:embed="rId21"/>
          <a:stretch>
            <a:fillRect/>
          </a:stretch>
        </p:blipFill>
        <p:spPr>
          <a:xfrm>
            <a:off x="6781800" y="3086100"/>
            <a:ext cx="323850" cy="342900"/>
          </a:xfrm>
          <a:prstGeom prst="rect">
            <a:avLst/>
          </a:prstGeom>
        </p:spPr>
      </p:pic>
      <p:pic>
        <p:nvPicPr>
          <p:cNvPr id="21" name="Image 19" descr="preencoded.png"/>
          <p:cNvPicPr>
            <a:picLocks noChangeAspect="1"/>
          </p:cNvPicPr>
          <p:nvPr/>
        </p:nvPicPr>
        <p:blipFill>
          <a:blip r:embed="rId22"/>
          <a:stretch>
            <a:fillRect/>
          </a:stretch>
        </p:blipFill>
        <p:spPr>
          <a:xfrm>
            <a:off x="6629400" y="4607719"/>
            <a:ext cx="4648200" cy="2409825"/>
          </a:xfrm>
          <a:prstGeom prst="rect">
            <a:avLst/>
          </a:prstGeom>
        </p:spPr>
      </p:pic>
      <p:pic>
        <p:nvPicPr>
          <p:cNvPr id="22" name="Image 20" descr="preencoded.png"/>
          <p:cNvPicPr>
            <a:picLocks noChangeAspect="1"/>
          </p:cNvPicPr>
          <p:nvPr/>
        </p:nvPicPr>
        <p:blipFill>
          <a:blip r:embed="rId23"/>
          <a:stretch>
            <a:fillRect/>
          </a:stretch>
        </p:blipFill>
        <p:spPr>
          <a:xfrm>
            <a:off x="6629400" y="4874419"/>
            <a:ext cx="190500" cy="190500"/>
          </a:xfrm>
          <a:prstGeom prst="rect">
            <a:avLst/>
          </a:prstGeom>
        </p:spPr>
      </p:pic>
      <p:pic>
        <p:nvPicPr>
          <p:cNvPr id="23" name="Image 21" descr="preencoded.png"/>
          <p:cNvPicPr>
            <a:picLocks noChangeAspect="1"/>
          </p:cNvPicPr>
          <p:nvPr/>
        </p:nvPicPr>
        <p:blipFill>
          <a:blip r:embed="rId24"/>
          <a:stretch>
            <a:fillRect/>
          </a:stretch>
        </p:blipFill>
        <p:spPr>
          <a:xfrm>
            <a:off x="6629400" y="6269832"/>
            <a:ext cx="4648200" cy="533400"/>
          </a:xfrm>
          <a:prstGeom prst="rect">
            <a:avLst/>
          </a:prstGeom>
        </p:spPr>
      </p:pic>
      <p:pic>
        <p:nvPicPr>
          <p:cNvPr id="24" name="Image 22" descr="preencoded.png"/>
          <p:cNvPicPr>
            <a:picLocks noChangeAspect="1"/>
          </p:cNvPicPr>
          <p:nvPr/>
        </p:nvPicPr>
        <p:blipFill>
          <a:blip r:embed="rId25"/>
          <a:stretch>
            <a:fillRect/>
          </a:stretch>
        </p:blipFill>
        <p:spPr>
          <a:xfrm>
            <a:off x="6678811" y="7550944"/>
            <a:ext cx="152400" cy="152400"/>
          </a:xfrm>
          <a:prstGeom prst="rect">
            <a:avLst/>
          </a:prstGeom>
        </p:spPr>
      </p:pic>
      <p:pic>
        <p:nvPicPr>
          <p:cNvPr id="25" name="Image 23" descr="preencoded.png"/>
          <p:cNvPicPr>
            <a:picLocks noChangeAspect="1"/>
          </p:cNvPicPr>
          <p:nvPr/>
        </p:nvPicPr>
        <p:blipFill>
          <a:blip r:embed="rId26"/>
          <a:stretch>
            <a:fillRect/>
          </a:stretch>
        </p:blipFill>
        <p:spPr>
          <a:xfrm>
            <a:off x="8471446" y="7622381"/>
            <a:ext cx="457200" cy="9525"/>
          </a:xfrm>
          <a:prstGeom prst="rect">
            <a:avLst/>
          </a:prstGeom>
        </p:spPr>
      </p:pic>
      <p:pic>
        <p:nvPicPr>
          <p:cNvPr id="26" name="Image 24" descr="preencoded.png"/>
          <p:cNvPicPr>
            <a:picLocks noChangeAspect="1"/>
          </p:cNvPicPr>
          <p:nvPr/>
        </p:nvPicPr>
        <p:blipFill>
          <a:blip r:embed="rId27"/>
          <a:stretch>
            <a:fillRect/>
          </a:stretch>
        </p:blipFill>
        <p:spPr>
          <a:xfrm>
            <a:off x="9157246" y="7550944"/>
            <a:ext cx="190500" cy="152400"/>
          </a:xfrm>
          <a:prstGeom prst="rect">
            <a:avLst/>
          </a:prstGeom>
        </p:spPr>
      </p:pic>
      <p:pic>
        <p:nvPicPr>
          <p:cNvPr id="27" name="Image 25" descr="preencoded.png"/>
          <p:cNvPicPr>
            <a:picLocks noChangeAspect="1"/>
          </p:cNvPicPr>
          <p:nvPr/>
        </p:nvPicPr>
        <p:blipFill>
          <a:blip r:embed="rId28"/>
          <a:stretch>
            <a:fillRect/>
          </a:stretch>
        </p:blipFill>
        <p:spPr>
          <a:xfrm>
            <a:off x="0" y="7550944"/>
            <a:ext cx="12192000" cy="609600"/>
          </a:xfrm>
          <a:prstGeom prst="rect">
            <a:avLst/>
          </a:prstGeom>
        </p:spPr>
      </p:pic>
      <p:pic>
        <p:nvPicPr>
          <p:cNvPr id="28" name="Image 26" descr="preencoded.png"/>
          <p:cNvPicPr>
            <a:picLocks noChangeAspect="1"/>
          </p:cNvPicPr>
          <p:nvPr/>
        </p:nvPicPr>
        <p:blipFill>
          <a:blip r:embed="rId29"/>
          <a:stretch>
            <a:fillRect/>
          </a:stretch>
        </p:blipFill>
        <p:spPr>
          <a:xfrm>
            <a:off x="10877550" y="7827169"/>
            <a:ext cx="57150" cy="57150"/>
          </a:xfrm>
          <a:prstGeom prst="rect">
            <a:avLst/>
          </a:prstGeom>
        </p:spPr>
      </p:pic>
      <p:pic>
        <p:nvPicPr>
          <p:cNvPr id="29" name="Image 27" descr="preencoded.png"/>
          <p:cNvPicPr>
            <a:picLocks noChangeAspect="1"/>
          </p:cNvPicPr>
          <p:nvPr/>
        </p:nvPicPr>
        <p:blipFill>
          <a:blip r:embed="rId30"/>
          <a:stretch>
            <a:fillRect/>
          </a:stretch>
        </p:blipFill>
        <p:spPr>
          <a:xfrm>
            <a:off x="11010900" y="7827169"/>
            <a:ext cx="57150" cy="57150"/>
          </a:xfrm>
          <a:prstGeom prst="rect">
            <a:avLst/>
          </a:prstGeom>
        </p:spPr>
      </p:pic>
      <p:pic>
        <p:nvPicPr>
          <p:cNvPr id="30" name="Image 28" descr="preencoded.png"/>
          <p:cNvPicPr>
            <a:picLocks noChangeAspect="1"/>
          </p:cNvPicPr>
          <p:nvPr/>
        </p:nvPicPr>
        <p:blipFill>
          <a:blip r:embed="rId31"/>
          <a:stretch>
            <a:fillRect/>
          </a:stretch>
        </p:blipFill>
        <p:spPr>
          <a:xfrm>
            <a:off x="11144250" y="7827169"/>
            <a:ext cx="304800" cy="57150"/>
          </a:xfrm>
          <a:prstGeom prst="rect">
            <a:avLst/>
          </a:prstGeom>
        </p:spPr>
      </p:pic>
      <p:pic>
        <p:nvPicPr>
          <p:cNvPr id="31" name="Image 29" descr="preencoded.png"/>
          <p:cNvPicPr>
            <a:picLocks noChangeAspect="1"/>
          </p:cNvPicPr>
          <p:nvPr/>
        </p:nvPicPr>
        <p:blipFill>
          <a:blip r:embed="rId29"/>
          <a:stretch>
            <a:fillRect/>
          </a:stretch>
        </p:blipFill>
        <p:spPr>
          <a:xfrm>
            <a:off x="11525250" y="7827169"/>
            <a:ext cx="57150" cy="57150"/>
          </a:xfrm>
          <a:prstGeom prst="rect">
            <a:avLst/>
          </a:prstGeom>
        </p:spPr>
      </p:pic>
      <p:sp>
        <p:nvSpPr>
          <p:cNvPr id="32" name="Text 0"/>
          <p:cNvSpPr/>
          <p:nvPr/>
        </p:nvSpPr>
        <p:spPr>
          <a:xfrm>
            <a:off x="609600" y="533400"/>
            <a:ext cx="6800850" cy="190500"/>
          </a:xfrm>
          <a:prstGeom prst="rect">
            <a:avLst/>
          </a:prstGeom>
          <a:noFill/>
          <a:ln/>
        </p:spPr>
        <p:txBody>
          <a:bodyPr vert="horz" wrap="square" lIns="0" tIns="0" rIns="0" bIns="0" rtlCol="0" anchor="ctr"/>
          <a:lstStyle/>
          <a:p>
            <a:pPr marL="0" indent="0">
              <a:lnSpc>
                <a:spcPts val="1500"/>
              </a:lnSpc>
              <a:buNone/>
            </a:pPr>
            <a:r>
              <a:rPr lang="en-US" sz="1050" b="1" kern="0" spc="84" dirty="0">
                <a:solidFill>
                  <a:srgbClr val="2563EB"/>
                </a:solidFill>
                <a:latin typeface="Inter" pitchFamily="34" charset="0"/>
                <a:ea typeface="Inter" pitchFamily="34" charset="-122"/>
                <a:cs typeface="Inter" pitchFamily="34" charset="-120"/>
              </a:rPr>
              <a:t>NORMATIVIDAD NACIONAL</a:t>
            </a:r>
            <a:endParaRPr lang="en-US" sz="1050" dirty="0"/>
          </a:p>
        </p:txBody>
      </p:sp>
      <p:sp>
        <p:nvSpPr>
          <p:cNvPr id="33" name="Text 1"/>
          <p:cNvSpPr/>
          <p:nvPr/>
        </p:nvSpPr>
        <p:spPr>
          <a:xfrm>
            <a:off x="609600" y="800100"/>
            <a:ext cx="11704320" cy="571500"/>
          </a:xfrm>
          <a:prstGeom prst="rect">
            <a:avLst/>
          </a:prstGeom>
          <a:noFill/>
          <a:ln/>
        </p:spPr>
        <p:txBody>
          <a:bodyPr vert="horz" wrap="square" lIns="0" tIns="0" rIns="0" bIns="0" rtlCol="0" anchor="ctr"/>
          <a:lstStyle/>
          <a:p>
            <a:pPr marL="0" indent="0">
              <a:lnSpc>
                <a:spcPts val="4500"/>
              </a:lnSpc>
              <a:buNone/>
            </a:pPr>
            <a:r>
              <a:rPr lang="en-US" sz="3600" b="1" dirty="0">
                <a:solidFill>
                  <a:srgbClr val="1E293B"/>
                </a:solidFill>
                <a:latin typeface="Inter" pitchFamily="34" charset="0"/>
                <a:ea typeface="Inter" pitchFamily="34" charset="-122"/>
                <a:cs typeface="Inter" pitchFamily="34" charset="-120"/>
              </a:rPr>
              <a:t>Ley 1733 de 2014</a:t>
            </a:r>
            <a:endParaRPr lang="en-US" sz="3600" dirty="0"/>
          </a:p>
        </p:txBody>
      </p:sp>
      <p:sp>
        <p:nvSpPr>
          <p:cNvPr id="34" name="Text 2"/>
          <p:cNvSpPr/>
          <p:nvPr/>
        </p:nvSpPr>
        <p:spPr>
          <a:xfrm>
            <a:off x="609600" y="1409700"/>
            <a:ext cx="7955280" cy="304800"/>
          </a:xfrm>
          <a:prstGeom prst="rect">
            <a:avLst/>
          </a:prstGeom>
          <a:noFill/>
          <a:ln/>
        </p:spPr>
        <p:txBody>
          <a:bodyPr vert="horz" wrap="square" lIns="0" tIns="0" rIns="0" bIns="0" rtlCol="0" anchor="ctr"/>
          <a:lstStyle/>
          <a:p>
            <a:pPr marL="0" indent="0">
              <a:lnSpc>
                <a:spcPts val="2400"/>
              </a:lnSpc>
              <a:buNone/>
            </a:pPr>
            <a:r>
              <a:rPr lang="en-US" sz="1800" i="1" dirty="0">
                <a:solidFill>
                  <a:srgbClr val="64748B"/>
                </a:solidFill>
                <a:latin typeface="Lora" pitchFamily="34" charset="0"/>
                <a:ea typeface="Lora" pitchFamily="34" charset="-122"/>
                <a:cs typeface="Lora" pitchFamily="34" charset="-120"/>
              </a:rPr>
              <a:t>"Ley Consuelo Devis Saavedra"</a:t>
            </a:r>
            <a:endParaRPr lang="en-US" sz="1800" dirty="0"/>
          </a:p>
        </p:txBody>
      </p:sp>
      <p:sp>
        <p:nvSpPr>
          <p:cNvPr id="35" name="Text 3"/>
          <p:cNvSpPr/>
          <p:nvPr/>
        </p:nvSpPr>
        <p:spPr>
          <a:xfrm>
            <a:off x="723900" y="1943100"/>
            <a:ext cx="18135600" cy="190500"/>
          </a:xfrm>
          <a:prstGeom prst="rect">
            <a:avLst/>
          </a:prstGeom>
          <a:noFill/>
          <a:ln/>
        </p:spPr>
        <p:txBody>
          <a:bodyPr vert="horz" wrap="square" lIns="0" tIns="0" rIns="0" bIns="0" rtlCol="0" anchor="ctr"/>
          <a:lstStyle/>
          <a:p>
            <a:pPr marL="0" indent="0">
              <a:lnSpc>
                <a:spcPts val="1500"/>
              </a:lnSpc>
              <a:buNone/>
            </a:pPr>
            <a:r>
              <a:rPr lang="en-US" sz="1050" b="1" dirty="0">
                <a:solidFill>
                  <a:srgbClr val="475569"/>
                </a:solidFill>
                <a:latin typeface="Inter" pitchFamily="34" charset="0"/>
                <a:ea typeface="Inter" pitchFamily="34" charset="-122"/>
                <a:cs typeface="Inter" pitchFamily="34" charset="-120"/>
              </a:rPr>
              <a:t>Marco legal:</a:t>
            </a:r>
            <a:r>
              <a:rPr lang="en-US" sz="1050" dirty="0">
                <a:solidFill>
                  <a:srgbClr val="475569"/>
                </a:solidFill>
                <a:latin typeface="Inter" pitchFamily="34" charset="0"/>
                <a:ea typeface="Inter" pitchFamily="34" charset="-122"/>
                <a:cs typeface="Inter" pitchFamily="34" charset="-120"/>
              </a:rPr>
              <a:t> Congreso de la República de Colombia (2014). Ley 1733 de 2014. Diario Oficial No. 49.268.</a:t>
            </a:r>
            <a:endParaRPr lang="en-US" sz="1050" dirty="0"/>
          </a:p>
        </p:txBody>
      </p:sp>
      <p:sp>
        <p:nvSpPr>
          <p:cNvPr id="36" name="Text 4"/>
          <p:cNvSpPr/>
          <p:nvPr/>
        </p:nvSpPr>
        <p:spPr>
          <a:xfrm>
            <a:off x="8130540" y="1733550"/>
            <a:ext cx="3223260" cy="171450"/>
          </a:xfrm>
          <a:prstGeom prst="rect">
            <a:avLst/>
          </a:prstGeom>
          <a:noFill/>
          <a:ln/>
        </p:spPr>
        <p:txBody>
          <a:bodyPr vert="horz" wrap="square" lIns="0" tIns="0" rIns="0" bIns="0" rtlCol="0" anchor="ctr"/>
          <a:lstStyle/>
          <a:p>
            <a:pPr marL="0" indent="0" algn="r">
              <a:lnSpc>
                <a:spcPts val="1350"/>
              </a:lnSpc>
              <a:buNone/>
            </a:pPr>
            <a:r>
              <a:rPr lang="en-US" sz="1350" b="1" dirty="0">
                <a:solidFill>
                  <a:srgbClr val="047857"/>
                </a:solidFill>
                <a:latin typeface="Inter" pitchFamily="34" charset="0"/>
                <a:ea typeface="Inter" pitchFamily="34" charset="-122"/>
                <a:cs typeface="Inter" pitchFamily="34" charset="-120"/>
              </a:rPr>
              <a:t>8 de Septiembre</a:t>
            </a:r>
            <a:endParaRPr lang="en-US" sz="1350" dirty="0"/>
          </a:p>
        </p:txBody>
      </p:sp>
      <p:sp>
        <p:nvSpPr>
          <p:cNvPr id="37" name="Text 5"/>
          <p:cNvSpPr/>
          <p:nvPr/>
        </p:nvSpPr>
        <p:spPr>
          <a:xfrm>
            <a:off x="7833360" y="1943100"/>
            <a:ext cx="3520440" cy="190500"/>
          </a:xfrm>
          <a:prstGeom prst="rect">
            <a:avLst/>
          </a:prstGeom>
          <a:noFill/>
          <a:ln/>
        </p:spPr>
        <p:txBody>
          <a:bodyPr vert="horz" wrap="square" lIns="0" tIns="0" rIns="0" bIns="0" rtlCol="0" anchor="ctr"/>
          <a:lstStyle/>
          <a:p>
            <a:pPr marL="0" indent="0" algn="r">
              <a:lnSpc>
                <a:spcPts val="1500"/>
              </a:lnSpc>
              <a:buNone/>
            </a:pPr>
            <a:r>
              <a:rPr lang="en-US" sz="1050" kern="0" spc="84" dirty="0">
                <a:solidFill>
                  <a:srgbClr val="059669"/>
                </a:solidFill>
                <a:latin typeface="Inter" pitchFamily="34" charset="0"/>
                <a:ea typeface="Inter" pitchFamily="34" charset="-122"/>
                <a:cs typeface="Inter" pitchFamily="34" charset="-120"/>
              </a:rPr>
              <a:t>EXPEDICIÓN EN COLOMBIA</a:t>
            </a:r>
            <a:endParaRPr lang="en-US" sz="1050" dirty="0"/>
          </a:p>
        </p:txBody>
      </p:sp>
      <p:sp>
        <p:nvSpPr>
          <p:cNvPr id="38" name="Text 6"/>
          <p:cNvSpPr/>
          <p:nvPr/>
        </p:nvSpPr>
        <p:spPr>
          <a:xfrm>
            <a:off x="1219200" y="2933700"/>
            <a:ext cx="4648200" cy="266700"/>
          </a:xfrm>
          <a:prstGeom prst="rect">
            <a:avLst/>
          </a:prstGeom>
          <a:noFill/>
          <a:ln/>
        </p:spPr>
        <p:txBody>
          <a:bodyPr vert="horz" wrap="square" lIns="0" tIns="0" rIns="0" bIns="0" rtlCol="0" anchor="ctr"/>
          <a:lstStyle/>
          <a:p>
            <a:pPr marL="0" indent="0">
              <a:lnSpc>
                <a:spcPts val="2100"/>
              </a:lnSpc>
              <a:buNone/>
            </a:pPr>
            <a:r>
              <a:rPr lang="en-US" sz="1500" b="1" dirty="0">
                <a:solidFill>
                  <a:srgbClr val="334155"/>
                </a:solidFill>
                <a:latin typeface="Inter" pitchFamily="34" charset="0"/>
                <a:ea typeface="Inter" pitchFamily="34" charset="-122"/>
                <a:cs typeface="Inter" pitchFamily="34" charset="-120"/>
              </a:rPr>
              <a:t>Objeto de la Ley</a:t>
            </a:r>
            <a:endParaRPr lang="en-US" sz="1500" dirty="0"/>
          </a:p>
        </p:txBody>
      </p:sp>
      <p:sp>
        <p:nvSpPr>
          <p:cNvPr id="39" name="Text 7"/>
          <p:cNvSpPr/>
          <p:nvPr/>
        </p:nvSpPr>
        <p:spPr>
          <a:xfrm>
            <a:off x="914400" y="3352800"/>
            <a:ext cx="4648200" cy="1114425"/>
          </a:xfrm>
          <a:prstGeom prst="rect">
            <a:avLst/>
          </a:prstGeom>
          <a:noFill/>
          <a:ln/>
        </p:spPr>
        <p:txBody>
          <a:bodyPr vert="horz" wrap="square" lIns="0" tIns="0" rIns="0" bIns="0" rtlCol="0" anchor="ctr"/>
          <a:lstStyle/>
          <a:p>
            <a:pPr marL="0" indent="0">
              <a:lnSpc>
                <a:spcPts val="2194"/>
              </a:lnSpc>
              <a:buNone/>
            </a:pPr>
            <a:r>
              <a:rPr lang="en-US" sz="1350" dirty="0">
                <a:solidFill>
                  <a:srgbClr val="475569"/>
                </a:solidFill>
                <a:latin typeface="Inter" pitchFamily="34" charset="0"/>
                <a:ea typeface="Inter" pitchFamily="34" charset="-122"/>
                <a:cs typeface="Inter" pitchFamily="34" charset="-120"/>
              </a:rPr>
              <a:t>"Esta ley reglamenta el derecho que tienen las personas con enfermedades en fase terminal, crónicas, degenerativas e irreversibles, a la atención en </a:t>
            </a:r>
            <a:r>
              <a:rPr lang="en-US" sz="1350" b="1" dirty="0">
                <a:solidFill>
                  <a:srgbClr val="059669"/>
                </a:solidFill>
                <a:latin typeface="Inter" pitchFamily="34" charset="0"/>
                <a:ea typeface="Inter" pitchFamily="34" charset="-122"/>
                <a:cs typeface="Inter" pitchFamily="34" charset="-120"/>
              </a:rPr>
              <a:t>cuidados paliativos</a:t>
            </a:r>
            <a:r>
              <a:rPr lang="en-US" sz="1350" dirty="0">
                <a:solidFill>
                  <a:srgbClr val="475569"/>
                </a:solidFill>
                <a:latin typeface="Inter" pitchFamily="34" charset="0"/>
                <a:ea typeface="Inter" pitchFamily="34" charset="-122"/>
                <a:cs typeface="Inter" pitchFamily="34" charset="-120"/>
              </a:rPr>
              <a:t>" (Artículo 1°, Ley 1733 de 2014).</a:t>
            </a:r>
            <a:endParaRPr lang="en-US" sz="1350" dirty="0"/>
          </a:p>
        </p:txBody>
      </p:sp>
      <p:sp>
        <p:nvSpPr>
          <p:cNvPr id="40" name="Text 8"/>
          <p:cNvSpPr/>
          <p:nvPr/>
        </p:nvSpPr>
        <p:spPr>
          <a:xfrm>
            <a:off x="1028700" y="4733925"/>
            <a:ext cx="4419600" cy="304800"/>
          </a:xfrm>
          <a:prstGeom prst="rect">
            <a:avLst/>
          </a:prstGeom>
          <a:noFill/>
          <a:ln/>
        </p:spPr>
        <p:txBody>
          <a:bodyPr vert="horz" wrap="square" lIns="0" tIns="0" rIns="0" bIns="0" rtlCol="0" anchor="ctr"/>
          <a:lstStyle/>
          <a:p>
            <a:pPr marL="0" indent="0">
              <a:lnSpc>
                <a:spcPts val="1200"/>
              </a:lnSpc>
              <a:buNone/>
            </a:pPr>
            <a:r>
              <a:rPr lang="en-US" sz="900" b="1" dirty="0">
                <a:solidFill>
                  <a:srgbClr val="475569"/>
                </a:solidFill>
                <a:latin typeface="Inter" pitchFamily="34" charset="0"/>
                <a:ea typeface="Inter" pitchFamily="34" charset="-122"/>
                <a:cs typeface="Inter" pitchFamily="34" charset="-120"/>
              </a:rPr>
              <a:t>Contexto académico:</a:t>
            </a:r>
            <a:r>
              <a:rPr lang="en-US" sz="900" dirty="0">
                <a:solidFill>
                  <a:srgbClr val="475569"/>
                </a:solidFill>
                <a:latin typeface="Inter" pitchFamily="34" charset="0"/>
                <a:ea typeface="Inter" pitchFamily="34" charset="-122"/>
                <a:cs typeface="Inter" pitchFamily="34" charset="-120"/>
              </a:rPr>
              <a:t> Esta normativa posiciona a Colombia como pionero en Latinoamérica en la regulación integral de cuidados paliativos.</a:t>
            </a:r>
            <a:endParaRPr lang="en-US" sz="900" dirty="0"/>
          </a:p>
        </p:txBody>
      </p:sp>
      <p:sp>
        <p:nvSpPr>
          <p:cNvPr id="41" name="Text 9"/>
          <p:cNvSpPr/>
          <p:nvPr/>
        </p:nvSpPr>
        <p:spPr>
          <a:xfrm>
            <a:off x="675364" y="5454115"/>
            <a:ext cx="6193072" cy="266700"/>
          </a:xfrm>
          <a:prstGeom prst="rect">
            <a:avLst/>
          </a:prstGeom>
          <a:noFill/>
          <a:ln/>
        </p:spPr>
        <p:txBody>
          <a:bodyPr vert="horz" wrap="square" lIns="0" tIns="0" rIns="0" bIns="0" rtlCol="0" anchor="ctr"/>
          <a:lstStyle/>
          <a:p>
            <a:pPr marL="0" indent="0">
              <a:lnSpc>
                <a:spcPts val="2100"/>
              </a:lnSpc>
              <a:buNone/>
            </a:pPr>
            <a:r>
              <a:rPr lang="en-US" sz="1350" b="1" dirty="0">
                <a:solidFill>
                  <a:srgbClr val="334155"/>
                </a:solidFill>
                <a:latin typeface="Inter" pitchFamily="34" charset="0"/>
                <a:ea typeface="Inter" pitchFamily="34" charset="-122"/>
                <a:cs typeface="Inter" pitchFamily="34" charset="-120"/>
              </a:rPr>
              <a:t>Pilares de la Atención Integral</a:t>
            </a:r>
            <a:endParaRPr lang="en-US" sz="1350" dirty="0"/>
          </a:p>
        </p:txBody>
      </p:sp>
      <p:sp>
        <p:nvSpPr>
          <p:cNvPr id="42" name="Text 10"/>
          <p:cNvSpPr/>
          <p:nvPr/>
        </p:nvSpPr>
        <p:spPr>
          <a:xfrm>
            <a:off x="1104900" y="5893594"/>
            <a:ext cx="3840480" cy="228600"/>
          </a:xfrm>
          <a:prstGeom prst="rect">
            <a:avLst/>
          </a:prstGeom>
          <a:noFill/>
          <a:ln/>
        </p:spPr>
        <p:txBody>
          <a:bodyPr vert="horz" wrap="square" lIns="0" tIns="0" rIns="0" bIns="0" rtlCol="0" anchor="ctr"/>
          <a:lstStyle/>
          <a:p>
            <a:pPr marL="0" indent="0">
              <a:lnSpc>
                <a:spcPts val="1800"/>
              </a:lnSpc>
              <a:buNone/>
            </a:pPr>
            <a:r>
              <a:rPr lang="en-US" sz="1200" dirty="0">
                <a:solidFill>
                  <a:srgbClr val="334155"/>
                </a:solidFill>
                <a:latin typeface="Inter" pitchFamily="34" charset="0"/>
                <a:ea typeface="Inter" pitchFamily="34" charset="-122"/>
                <a:cs typeface="Inter" pitchFamily="34" charset="-120"/>
              </a:rPr>
              <a:t>Tratamiento del Dolor</a:t>
            </a:r>
            <a:endParaRPr lang="en-US" sz="1200" dirty="0"/>
          </a:p>
        </p:txBody>
      </p:sp>
      <p:sp>
        <p:nvSpPr>
          <p:cNvPr id="43" name="Text 11"/>
          <p:cNvSpPr/>
          <p:nvPr/>
        </p:nvSpPr>
        <p:spPr>
          <a:xfrm>
            <a:off x="3771900" y="5926932"/>
            <a:ext cx="4023360" cy="228600"/>
          </a:xfrm>
          <a:prstGeom prst="rect">
            <a:avLst/>
          </a:prstGeom>
          <a:noFill/>
          <a:ln/>
        </p:spPr>
        <p:txBody>
          <a:bodyPr vert="horz" wrap="square" lIns="0" tIns="0" rIns="0" bIns="0" rtlCol="0" anchor="ctr"/>
          <a:lstStyle/>
          <a:p>
            <a:pPr marL="0" indent="0">
              <a:lnSpc>
                <a:spcPts val="1800"/>
              </a:lnSpc>
              <a:buNone/>
            </a:pPr>
            <a:r>
              <a:rPr lang="en-US" sz="1200" dirty="0">
                <a:solidFill>
                  <a:srgbClr val="334155"/>
                </a:solidFill>
                <a:latin typeface="Inter" pitchFamily="34" charset="0"/>
                <a:ea typeface="Inter" pitchFamily="34" charset="-122"/>
                <a:cs typeface="Inter" pitchFamily="34" charset="-120"/>
              </a:rPr>
              <a:t>Alivio del Sufrimiento</a:t>
            </a:r>
            <a:endParaRPr lang="en-US" sz="1200" dirty="0"/>
          </a:p>
        </p:txBody>
      </p:sp>
      <p:sp>
        <p:nvSpPr>
          <p:cNvPr id="44" name="Text 12"/>
          <p:cNvSpPr/>
          <p:nvPr/>
        </p:nvSpPr>
        <p:spPr>
          <a:xfrm>
            <a:off x="1055372" y="6503194"/>
            <a:ext cx="3474720" cy="228600"/>
          </a:xfrm>
          <a:prstGeom prst="rect">
            <a:avLst/>
          </a:prstGeom>
          <a:noFill/>
          <a:ln/>
        </p:spPr>
        <p:txBody>
          <a:bodyPr vert="horz" wrap="square" lIns="0" tIns="0" rIns="0" bIns="0" rtlCol="0" anchor="ctr"/>
          <a:lstStyle/>
          <a:p>
            <a:pPr marL="0" indent="0">
              <a:lnSpc>
                <a:spcPts val="1800"/>
              </a:lnSpc>
              <a:buNone/>
            </a:pPr>
            <a:r>
              <a:rPr lang="en-US" sz="1200" dirty="0">
                <a:solidFill>
                  <a:srgbClr val="334155"/>
                </a:solidFill>
                <a:latin typeface="Inter" pitchFamily="34" charset="0"/>
                <a:ea typeface="Inter" pitchFamily="34" charset="-122"/>
                <a:cs typeface="Inter" pitchFamily="34" charset="-120"/>
              </a:rPr>
              <a:t>Soporte Psicológico</a:t>
            </a:r>
            <a:endParaRPr lang="en-US" sz="1200" dirty="0"/>
          </a:p>
        </p:txBody>
      </p:sp>
      <p:sp>
        <p:nvSpPr>
          <p:cNvPr id="45" name="Text 13"/>
          <p:cNvSpPr/>
          <p:nvPr/>
        </p:nvSpPr>
        <p:spPr>
          <a:xfrm>
            <a:off x="3771900" y="6439620"/>
            <a:ext cx="2926080" cy="228600"/>
          </a:xfrm>
          <a:prstGeom prst="rect">
            <a:avLst/>
          </a:prstGeom>
          <a:noFill/>
          <a:ln/>
        </p:spPr>
        <p:txBody>
          <a:bodyPr vert="horz" wrap="square" lIns="0" tIns="0" rIns="0" bIns="0" rtlCol="0" anchor="ctr"/>
          <a:lstStyle/>
          <a:p>
            <a:pPr marL="0" indent="0">
              <a:lnSpc>
                <a:spcPts val="1800"/>
              </a:lnSpc>
              <a:buNone/>
            </a:pPr>
            <a:r>
              <a:rPr lang="en-US" sz="1200" dirty="0">
                <a:solidFill>
                  <a:srgbClr val="334155"/>
                </a:solidFill>
                <a:latin typeface="Inter" pitchFamily="34" charset="0"/>
                <a:ea typeface="Inter" pitchFamily="34" charset="-122"/>
                <a:cs typeface="Inter" pitchFamily="34" charset="-120"/>
              </a:rPr>
              <a:t>Apoyo Espiritual</a:t>
            </a:r>
            <a:endParaRPr lang="en-US" sz="1200" dirty="0"/>
          </a:p>
        </p:txBody>
      </p:sp>
      <p:sp>
        <p:nvSpPr>
          <p:cNvPr id="46" name="Text 14"/>
          <p:cNvSpPr/>
          <p:nvPr/>
        </p:nvSpPr>
        <p:spPr>
          <a:xfrm>
            <a:off x="7486650" y="2933700"/>
            <a:ext cx="5760720" cy="304800"/>
          </a:xfrm>
          <a:prstGeom prst="rect">
            <a:avLst/>
          </a:prstGeom>
          <a:noFill/>
          <a:ln/>
        </p:spPr>
        <p:txBody>
          <a:bodyPr vert="horz" wrap="square" lIns="0" tIns="0" rIns="0" bIns="0" rtlCol="0" anchor="ctr"/>
          <a:lstStyle/>
          <a:p>
            <a:pPr marL="0" indent="0">
              <a:lnSpc>
                <a:spcPts val="2400"/>
              </a:lnSpc>
              <a:buNone/>
            </a:pPr>
            <a:r>
              <a:rPr lang="en-US" sz="1800" b="1" dirty="0">
                <a:solidFill>
                  <a:srgbClr val="FFFFFF"/>
                </a:solidFill>
                <a:latin typeface="Inter" pitchFamily="34" charset="0"/>
                <a:ea typeface="Inter" pitchFamily="34" charset="-122"/>
                <a:cs typeface="Inter" pitchFamily="34" charset="-120"/>
              </a:rPr>
              <a:t>Derecho a la Dignidad</a:t>
            </a:r>
            <a:endParaRPr lang="en-US" sz="1800" dirty="0"/>
          </a:p>
        </p:txBody>
      </p:sp>
      <p:sp>
        <p:nvSpPr>
          <p:cNvPr id="47" name="Text 15"/>
          <p:cNvSpPr/>
          <p:nvPr/>
        </p:nvSpPr>
        <p:spPr>
          <a:xfrm>
            <a:off x="7486650" y="3314700"/>
            <a:ext cx="3790950" cy="835819"/>
          </a:xfrm>
          <a:prstGeom prst="rect">
            <a:avLst/>
          </a:prstGeom>
          <a:noFill/>
          <a:ln/>
        </p:spPr>
        <p:txBody>
          <a:bodyPr vert="horz" wrap="square" lIns="0" tIns="0" rIns="0" bIns="0" rtlCol="0" anchor="ctr"/>
          <a:lstStyle/>
          <a:p>
            <a:pPr marL="0" indent="0">
              <a:lnSpc>
                <a:spcPts val="2194"/>
              </a:lnSpc>
              <a:buNone/>
            </a:pPr>
            <a:r>
              <a:rPr lang="en-US" sz="1350" dirty="0">
                <a:solidFill>
                  <a:srgbClr val="CBD5E1"/>
                </a:solidFill>
                <a:latin typeface="Inter" pitchFamily="34" charset="0"/>
                <a:ea typeface="Inter" pitchFamily="34" charset="-122"/>
                <a:cs typeface="Inter" pitchFamily="34" charset="-120"/>
              </a:rPr>
              <a:t>Busca mejorar la calidad de vida tanto del paciente como de su familia, considerando todas las dimensiones del ser humano.</a:t>
            </a:r>
            <a:endParaRPr lang="en-US" sz="1350" dirty="0"/>
          </a:p>
        </p:txBody>
      </p:sp>
      <p:sp>
        <p:nvSpPr>
          <p:cNvPr id="48" name="Text 16"/>
          <p:cNvSpPr/>
          <p:nvPr/>
        </p:nvSpPr>
        <p:spPr>
          <a:xfrm>
            <a:off x="6934200" y="4836319"/>
            <a:ext cx="4648200" cy="266700"/>
          </a:xfrm>
          <a:prstGeom prst="rect">
            <a:avLst/>
          </a:prstGeom>
          <a:noFill/>
          <a:ln/>
        </p:spPr>
        <p:txBody>
          <a:bodyPr vert="horz" wrap="square" lIns="0" tIns="0" rIns="0" bIns="0" rtlCol="0" anchor="ctr"/>
          <a:lstStyle/>
          <a:p>
            <a:pPr marL="0" indent="0">
              <a:lnSpc>
                <a:spcPts val="2100"/>
              </a:lnSpc>
              <a:buNone/>
            </a:pPr>
            <a:r>
              <a:rPr lang="en-US" sz="1500" b="1" dirty="0">
                <a:solidFill>
                  <a:srgbClr val="34D399"/>
                </a:solidFill>
                <a:latin typeface="Inter" pitchFamily="34" charset="0"/>
                <a:ea typeface="Inter" pitchFamily="34" charset="-122"/>
                <a:cs typeface="Inter" pitchFamily="34" charset="-120"/>
              </a:rPr>
              <a:t>Decisión Voluntaria</a:t>
            </a:r>
            <a:endParaRPr lang="en-US" sz="1500" dirty="0"/>
          </a:p>
        </p:txBody>
      </p:sp>
      <p:sp>
        <p:nvSpPr>
          <p:cNvPr id="49" name="Text 17"/>
          <p:cNvSpPr/>
          <p:nvPr/>
        </p:nvSpPr>
        <p:spPr>
          <a:xfrm>
            <a:off x="6629400" y="5217319"/>
            <a:ext cx="4648200" cy="1114425"/>
          </a:xfrm>
          <a:prstGeom prst="rect">
            <a:avLst/>
          </a:prstGeom>
          <a:noFill/>
          <a:ln/>
        </p:spPr>
        <p:txBody>
          <a:bodyPr vert="horz" wrap="square" lIns="0" tIns="0" rIns="0" bIns="0" rtlCol="0" anchor="ctr"/>
          <a:lstStyle/>
          <a:p>
            <a:pPr marL="0" indent="0">
              <a:lnSpc>
                <a:spcPts val="2194"/>
              </a:lnSpc>
              <a:buNone/>
            </a:pPr>
            <a:r>
              <a:rPr lang="en-US" sz="1350" i="1" dirty="0">
                <a:solidFill>
                  <a:srgbClr val="E2E8F0"/>
                </a:solidFill>
                <a:latin typeface="Lora" pitchFamily="34" charset="0"/>
                <a:ea typeface="Lora" pitchFamily="34" charset="-122"/>
                <a:cs typeface="Lora" pitchFamily="34" charset="-120"/>
              </a:rPr>
              <a:t>"Consagra el derecho a desistir de manera voluntaria y anticipada de tratamientos médicos innecesarios que no cumplan con la proporcionalidad terapéutica" (Artículo 5°, Ley 1733 de 2014).</a:t>
            </a:r>
            <a:endParaRPr lang="en-US" sz="1350" dirty="0"/>
          </a:p>
        </p:txBody>
      </p:sp>
      <p:sp>
        <p:nvSpPr>
          <p:cNvPr id="50" name="Text 18"/>
          <p:cNvSpPr/>
          <p:nvPr/>
        </p:nvSpPr>
        <p:spPr>
          <a:xfrm>
            <a:off x="6667500" y="6344841"/>
            <a:ext cx="4419600" cy="304800"/>
          </a:xfrm>
          <a:prstGeom prst="rect">
            <a:avLst/>
          </a:prstGeom>
          <a:noFill/>
          <a:ln/>
        </p:spPr>
        <p:txBody>
          <a:bodyPr vert="horz" wrap="square" lIns="0" tIns="0" rIns="0" bIns="0" rtlCol="0" anchor="ctr"/>
          <a:lstStyle/>
          <a:p>
            <a:pPr marL="0" indent="0">
              <a:lnSpc>
                <a:spcPts val="1200"/>
              </a:lnSpc>
              <a:buNone/>
            </a:pPr>
            <a:r>
              <a:rPr lang="en-US" sz="900" b="1" dirty="0">
                <a:solidFill>
                  <a:srgbClr val="CBD5E1"/>
                </a:solidFill>
                <a:latin typeface="Inter" pitchFamily="34" charset="0"/>
                <a:ea typeface="Inter" pitchFamily="34" charset="-122"/>
                <a:cs typeface="Inter" pitchFamily="34" charset="-120"/>
              </a:rPr>
              <a:t>Principio bioético:</a:t>
            </a:r>
            <a:r>
              <a:rPr lang="en-US" sz="900" dirty="0">
                <a:solidFill>
                  <a:srgbClr val="CBD5E1"/>
                </a:solidFill>
                <a:latin typeface="Inter" pitchFamily="34" charset="0"/>
                <a:ea typeface="Inter" pitchFamily="34" charset="-122"/>
                <a:cs typeface="Inter" pitchFamily="34" charset="-120"/>
              </a:rPr>
              <a:t> Fundamentado en la autonomía del paciente según Beauchamp &amp; Childress (2019).</a:t>
            </a:r>
            <a:endParaRPr lang="en-US" sz="900" dirty="0"/>
          </a:p>
        </p:txBody>
      </p:sp>
      <p:sp>
        <p:nvSpPr>
          <p:cNvPr id="51" name="Text 19"/>
          <p:cNvSpPr/>
          <p:nvPr/>
        </p:nvSpPr>
        <p:spPr>
          <a:xfrm>
            <a:off x="6907411" y="7550944"/>
            <a:ext cx="2194560" cy="152400"/>
          </a:xfrm>
          <a:prstGeom prst="rect">
            <a:avLst/>
          </a:prstGeom>
          <a:noFill/>
          <a:ln/>
        </p:spPr>
        <p:txBody>
          <a:bodyPr vert="horz" wrap="square" lIns="0" tIns="0" rIns="0" bIns="0" rtlCol="0" anchor="ctr"/>
          <a:lstStyle/>
          <a:p>
            <a:pPr marL="0" indent="0">
              <a:lnSpc>
                <a:spcPts val="1200"/>
              </a:lnSpc>
              <a:buNone/>
            </a:pPr>
            <a:r>
              <a:rPr lang="en-US" sz="900" b="1" kern="0" spc="72" dirty="0">
                <a:solidFill>
                  <a:srgbClr val="94A3B8"/>
                </a:solidFill>
                <a:latin typeface="Inter" pitchFamily="34" charset="0"/>
                <a:ea typeface="Inter" pitchFamily="34" charset="-122"/>
                <a:cs typeface="Inter" pitchFamily="34" charset="-120"/>
              </a:rPr>
              <a:t>PROTECCIÓN LEGAL</a:t>
            </a:r>
            <a:endParaRPr lang="en-US" sz="900" dirty="0"/>
          </a:p>
        </p:txBody>
      </p:sp>
      <p:sp>
        <p:nvSpPr>
          <p:cNvPr id="52" name="Text 20"/>
          <p:cNvSpPr/>
          <p:nvPr/>
        </p:nvSpPr>
        <p:spPr>
          <a:xfrm>
            <a:off x="9423946" y="7550944"/>
            <a:ext cx="3017520" cy="152400"/>
          </a:xfrm>
          <a:prstGeom prst="rect">
            <a:avLst/>
          </a:prstGeom>
          <a:noFill/>
          <a:ln/>
        </p:spPr>
        <p:txBody>
          <a:bodyPr vert="horz" wrap="square" lIns="0" tIns="0" rIns="0" bIns="0" rtlCol="0" anchor="ctr"/>
          <a:lstStyle/>
          <a:p>
            <a:pPr marL="0" indent="0">
              <a:lnSpc>
                <a:spcPts val="1200"/>
              </a:lnSpc>
              <a:buNone/>
            </a:pPr>
            <a:r>
              <a:rPr lang="en-US" sz="900" b="1" kern="0" spc="72" dirty="0">
                <a:solidFill>
                  <a:srgbClr val="94A3B8"/>
                </a:solidFill>
                <a:latin typeface="Inter" pitchFamily="34" charset="0"/>
                <a:ea typeface="Inter" pitchFamily="34" charset="-122"/>
                <a:cs typeface="Inter" pitchFamily="34" charset="-120"/>
              </a:rPr>
              <a:t>AUTONOMÍA DEL PACIENTE</a:t>
            </a:r>
            <a:endParaRPr lang="en-US" sz="900" dirty="0"/>
          </a:p>
        </p:txBody>
      </p:sp>
      <p:sp>
        <p:nvSpPr>
          <p:cNvPr id="53" name="Text 21"/>
          <p:cNvSpPr/>
          <p:nvPr/>
        </p:nvSpPr>
        <p:spPr>
          <a:xfrm>
            <a:off x="609600" y="7779544"/>
            <a:ext cx="6858000" cy="152400"/>
          </a:xfrm>
          <a:prstGeom prst="rect">
            <a:avLst/>
          </a:prstGeom>
          <a:noFill/>
          <a:ln/>
        </p:spPr>
        <p:txBody>
          <a:bodyPr vert="horz" wrap="square" lIns="0" tIns="0" rIns="0" bIns="0" rtlCol="0" anchor="ctr"/>
          <a:lstStyle/>
          <a:p>
            <a:pPr marL="0" indent="0">
              <a:lnSpc>
                <a:spcPts val="1200"/>
              </a:lnSpc>
              <a:buNone/>
            </a:pPr>
            <a:r>
              <a:rPr lang="en-US" sz="900" kern="0" spc="72" dirty="0">
                <a:solidFill>
                  <a:srgbClr val="94A3B8"/>
                </a:solidFill>
                <a:latin typeface="Inter" pitchFamily="34" charset="0"/>
                <a:ea typeface="Inter" pitchFamily="34" charset="-122"/>
                <a:cs typeface="Inter" pitchFamily="34" charset="-120"/>
              </a:rPr>
              <a:t>MÓDULO 1: FUNDAMENTOS Y NORMATIVIDAD · PÁGINA 18</a:t>
            </a:r>
            <a:endParaRPr lang="en-US" sz="9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961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96100"/>
          </a:xfrm>
          <a:prstGeom prst="rect">
            <a:avLst/>
          </a:prstGeom>
        </p:spPr>
      </p:pic>
      <p:pic>
        <p:nvPicPr>
          <p:cNvPr id="4" name="Image 2" descr="preencoded.png"/>
          <p:cNvPicPr>
            <a:picLocks noChangeAspect="1"/>
          </p:cNvPicPr>
          <p:nvPr/>
        </p:nvPicPr>
        <p:blipFill>
          <a:blip r:embed="rId5"/>
          <a:stretch>
            <a:fillRect/>
          </a:stretch>
        </p:blipFill>
        <p:spPr>
          <a:xfrm>
            <a:off x="9997380" y="457200"/>
            <a:ext cx="1585020" cy="381000"/>
          </a:xfrm>
          <a:prstGeom prst="rect">
            <a:avLst/>
          </a:prstGeom>
        </p:spPr>
      </p:pic>
      <p:pic>
        <p:nvPicPr>
          <p:cNvPr id="5" name="Image 3" descr="preencoded.png"/>
          <p:cNvPicPr>
            <a:picLocks noChangeAspect="1"/>
          </p:cNvPicPr>
          <p:nvPr/>
        </p:nvPicPr>
        <p:blipFill>
          <a:blip r:embed="rId6"/>
          <a:stretch>
            <a:fillRect/>
          </a:stretch>
        </p:blipFill>
        <p:spPr>
          <a:xfrm>
            <a:off x="723900" y="1447800"/>
            <a:ext cx="5238750" cy="3476625"/>
          </a:xfrm>
          <a:prstGeom prst="rect">
            <a:avLst/>
          </a:prstGeom>
        </p:spPr>
      </p:pic>
      <p:pic>
        <p:nvPicPr>
          <p:cNvPr id="6" name="Image 4" descr="preencoded.png"/>
          <p:cNvPicPr>
            <a:picLocks noChangeAspect="1"/>
          </p:cNvPicPr>
          <p:nvPr/>
        </p:nvPicPr>
        <p:blipFill>
          <a:blip r:embed="rId7"/>
          <a:stretch>
            <a:fillRect/>
          </a:stretch>
        </p:blipFill>
        <p:spPr>
          <a:xfrm>
            <a:off x="1028700" y="1752600"/>
            <a:ext cx="476250" cy="609600"/>
          </a:xfrm>
          <a:prstGeom prst="rect">
            <a:avLst/>
          </a:prstGeom>
        </p:spPr>
      </p:pic>
      <p:pic>
        <p:nvPicPr>
          <p:cNvPr id="7" name="Image 5" descr="preencoded.png"/>
          <p:cNvPicPr>
            <a:picLocks noChangeAspect="1"/>
          </p:cNvPicPr>
          <p:nvPr/>
        </p:nvPicPr>
        <p:blipFill>
          <a:blip r:embed="rId8"/>
          <a:stretch>
            <a:fillRect/>
          </a:stretch>
        </p:blipFill>
        <p:spPr>
          <a:xfrm>
            <a:off x="1181100" y="1905000"/>
            <a:ext cx="171450" cy="304800"/>
          </a:xfrm>
          <a:prstGeom prst="rect">
            <a:avLst/>
          </a:prstGeom>
        </p:spPr>
      </p:pic>
      <p:pic>
        <p:nvPicPr>
          <p:cNvPr id="8" name="Image 6" descr="preencoded.png"/>
          <p:cNvPicPr>
            <a:picLocks noChangeAspect="1"/>
          </p:cNvPicPr>
          <p:nvPr/>
        </p:nvPicPr>
        <p:blipFill>
          <a:blip r:embed="rId9"/>
          <a:stretch>
            <a:fillRect/>
          </a:stretch>
        </p:blipFill>
        <p:spPr>
          <a:xfrm>
            <a:off x="1028700" y="3933825"/>
            <a:ext cx="4629150" cy="685800"/>
          </a:xfrm>
          <a:prstGeom prst="rect">
            <a:avLst/>
          </a:prstGeom>
        </p:spPr>
      </p:pic>
      <p:pic>
        <p:nvPicPr>
          <p:cNvPr id="9" name="Image 7" descr="preencoded.png"/>
          <p:cNvPicPr>
            <a:picLocks noChangeAspect="1"/>
          </p:cNvPicPr>
          <p:nvPr/>
        </p:nvPicPr>
        <p:blipFill>
          <a:blip r:embed="rId10"/>
          <a:stretch>
            <a:fillRect/>
          </a:stretch>
        </p:blipFill>
        <p:spPr>
          <a:xfrm>
            <a:off x="1028700" y="4191000"/>
            <a:ext cx="133350" cy="133350"/>
          </a:xfrm>
          <a:prstGeom prst="rect">
            <a:avLst/>
          </a:prstGeom>
        </p:spPr>
      </p:pic>
      <p:pic>
        <p:nvPicPr>
          <p:cNvPr id="10" name="Image 8" descr="preencoded.png"/>
          <p:cNvPicPr>
            <a:picLocks noChangeAspect="1"/>
          </p:cNvPicPr>
          <p:nvPr/>
        </p:nvPicPr>
        <p:blipFill>
          <a:blip r:embed="rId10"/>
          <a:stretch>
            <a:fillRect/>
          </a:stretch>
        </p:blipFill>
        <p:spPr>
          <a:xfrm>
            <a:off x="1028700" y="4457700"/>
            <a:ext cx="133350" cy="133350"/>
          </a:xfrm>
          <a:prstGeom prst="rect">
            <a:avLst/>
          </a:prstGeom>
        </p:spPr>
      </p:pic>
      <p:pic>
        <p:nvPicPr>
          <p:cNvPr id="11" name="Image 9" descr="preencoded.png"/>
          <p:cNvPicPr>
            <a:picLocks noChangeAspect="1"/>
          </p:cNvPicPr>
          <p:nvPr/>
        </p:nvPicPr>
        <p:blipFill>
          <a:blip r:embed="rId11"/>
          <a:stretch>
            <a:fillRect/>
          </a:stretch>
        </p:blipFill>
        <p:spPr>
          <a:xfrm>
            <a:off x="6343650" y="1447800"/>
            <a:ext cx="5238750" cy="3476625"/>
          </a:xfrm>
          <a:prstGeom prst="rect">
            <a:avLst/>
          </a:prstGeom>
        </p:spPr>
      </p:pic>
      <p:pic>
        <p:nvPicPr>
          <p:cNvPr id="12" name="Image 10" descr="preencoded.png"/>
          <p:cNvPicPr>
            <a:picLocks noChangeAspect="1"/>
          </p:cNvPicPr>
          <p:nvPr/>
        </p:nvPicPr>
        <p:blipFill>
          <a:blip r:embed="rId12"/>
          <a:stretch>
            <a:fillRect/>
          </a:stretch>
        </p:blipFill>
        <p:spPr>
          <a:xfrm>
            <a:off x="6648450" y="1752600"/>
            <a:ext cx="533400" cy="609600"/>
          </a:xfrm>
          <a:prstGeom prst="rect">
            <a:avLst/>
          </a:prstGeom>
        </p:spPr>
      </p:pic>
      <p:pic>
        <p:nvPicPr>
          <p:cNvPr id="13" name="Image 11" descr="preencoded.png"/>
          <p:cNvPicPr>
            <a:picLocks noChangeAspect="1"/>
          </p:cNvPicPr>
          <p:nvPr/>
        </p:nvPicPr>
        <p:blipFill>
          <a:blip r:embed="rId13"/>
          <a:stretch>
            <a:fillRect/>
          </a:stretch>
        </p:blipFill>
        <p:spPr>
          <a:xfrm>
            <a:off x="6800850" y="1905000"/>
            <a:ext cx="228600" cy="304800"/>
          </a:xfrm>
          <a:prstGeom prst="rect">
            <a:avLst/>
          </a:prstGeom>
        </p:spPr>
      </p:pic>
      <p:pic>
        <p:nvPicPr>
          <p:cNvPr id="14" name="Image 12" descr="preencoded.png"/>
          <p:cNvPicPr>
            <a:picLocks noChangeAspect="1"/>
          </p:cNvPicPr>
          <p:nvPr/>
        </p:nvPicPr>
        <p:blipFill>
          <a:blip r:embed="rId9"/>
          <a:stretch>
            <a:fillRect/>
          </a:stretch>
        </p:blipFill>
        <p:spPr>
          <a:xfrm>
            <a:off x="6648450" y="3933825"/>
            <a:ext cx="4629150" cy="685800"/>
          </a:xfrm>
          <a:prstGeom prst="rect">
            <a:avLst/>
          </a:prstGeom>
        </p:spPr>
      </p:pic>
      <p:pic>
        <p:nvPicPr>
          <p:cNvPr id="15" name="Image 13" descr="preencoded.png"/>
          <p:cNvPicPr>
            <a:picLocks noChangeAspect="1"/>
          </p:cNvPicPr>
          <p:nvPr/>
        </p:nvPicPr>
        <p:blipFill>
          <a:blip r:embed="rId14"/>
          <a:stretch>
            <a:fillRect/>
          </a:stretch>
        </p:blipFill>
        <p:spPr>
          <a:xfrm>
            <a:off x="6648450" y="4191000"/>
            <a:ext cx="133350" cy="133350"/>
          </a:xfrm>
          <a:prstGeom prst="rect">
            <a:avLst/>
          </a:prstGeom>
        </p:spPr>
      </p:pic>
      <p:pic>
        <p:nvPicPr>
          <p:cNvPr id="16" name="Image 14" descr="preencoded.png"/>
          <p:cNvPicPr>
            <a:picLocks noChangeAspect="1"/>
          </p:cNvPicPr>
          <p:nvPr/>
        </p:nvPicPr>
        <p:blipFill>
          <a:blip r:embed="rId14"/>
          <a:stretch>
            <a:fillRect/>
          </a:stretch>
        </p:blipFill>
        <p:spPr>
          <a:xfrm>
            <a:off x="6648450" y="4457700"/>
            <a:ext cx="133350" cy="133350"/>
          </a:xfrm>
          <a:prstGeom prst="rect">
            <a:avLst/>
          </a:prstGeom>
        </p:spPr>
      </p:pic>
      <p:pic>
        <p:nvPicPr>
          <p:cNvPr id="17" name="Image 15" descr="preencoded.png"/>
          <p:cNvPicPr>
            <a:picLocks noChangeAspect="1"/>
          </p:cNvPicPr>
          <p:nvPr/>
        </p:nvPicPr>
        <p:blipFill>
          <a:blip r:embed="rId15"/>
          <a:stretch>
            <a:fillRect/>
          </a:stretch>
        </p:blipFill>
        <p:spPr>
          <a:xfrm>
            <a:off x="723900" y="5305425"/>
            <a:ext cx="10858500" cy="685800"/>
          </a:xfrm>
          <a:prstGeom prst="rect">
            <a:avLst/>
          </a:prstGeom>
        </p:spPr>
      </p:pic>
      <p:pic>
        <p:nvPicPr>
          <p:cNvPr id="18" name="Image 16" descr="preencoded.png"/>
          <p:cNvPicPr>
            <a:picLocks noChangeAspect="1"/>
          </p:cNvPicPr>
          <p:nvPr/>
        </p:nvPicPr>
        <p:blipFill>
          <a:blip r:embed="rId16"/>
          <a:stretch>
            <a:fillRect/>
          </a:stretch>
        </p:blipFill>
        <p:spPr>
          <a:xfrm>
            <a:off x="1251496" y="5572125"/>
            <a:ext cx="1906935" cy="152400"/>
          </a:xfrm>
          <a:prstGeom prst="rect">
            <a:avLst/>
          </a:prstGeom>
        </p:spPr>
      </p:pic>
      <p:pic>
        <p:nvPicPr>
          <p:cNvPr id="19" name="Image 17" descr="preencoded.png"/>
          <p:cNvPicPr>
            <a:picLocks noChangeAspect="1"/>
          </p:cNvPicPr>
          <p:nvPr/>
        </p:nvPicPr>
        <p:blipFill>
          <a:blip r:embed="rId17"/>
          <a:stretch>
            <a:fillRect/>
          </a:stretch>
        </p:blipFill>
        <p:spPr>
          <a:xfrm>
            <a:off x="3463230" y="5572125"/>
            <a:ext cx="152400" cy="152400"/>
          </a:xfrm>
          <a:prstGeom prst="rect">
            <a:avLst/>
          </a:prstGeom>
        </p:spPr>
      </p:pic>
      <p:pic>
        <p:nvPicPr>
          <p:cNvPr id="20" name="Image 18" descr="preencoded.png"/>
          <p:cNvPicPr>
            <a:picLocks noChangeAspect="1"/>
          </p:cNvPicPr>
          <p:nvPr/>
        </p:nvPicPr>
        <p:blipFill>
          <a:blip r:embed="rId18"/>
          <a:stretch>
            <a:fillRect/>
          </a:stretch>
        </p:blipFill>
        <p:spPr>
          <a:xfrm>
            <a:off x="11010900" y="6338888"/>
            <a:ext cx="57150" cy="57150"/>
          </a:xfrm>
          <a:prstGeom prst="rect">
            <a:avLst/>
          </a:prstGeom>
        </p:spPr>
      </p:pic>
      <p:pic>
        <p:nvPicPr>
          <p:cNvPr id="21" name="Image 19" descr="preencoded.png"/>
          <p:cNvPicPr>
            <a:picLocks noChangeAspect="1"/>
          </p:cNvPicPr>
          <p:nvPr/>
        </p:nvPicPr>
        <p:blipFill>
          <a:blip r:embed="rId19"/>
          <a:stretch>
            <a:fillRect/>
          </a:stretch>
        </p:blipFill>
        <p:spPr>
          <a:xfrm>
            <a:off x="11144250" y="6338888"/>
            <a:ext cx="304800" cy="57150"/>
          </a:xfrm>
          <a:prstGeom prst="rect">
            <a:avLst/>
          </a:prstGeom>
        </p:spPr>
      </p:pic>
      <p:pic>
        <p:nvPicPr>
          <p:cNvPr id="22" name="Image 20" descr="preencoded.png"/>
          <p:cNvPicPr>
            <a:picLocks noChangeAspect="1"/>
          </p:cNvPicPr>
          <p:nvPr/>
        </p:nvPicPr>
        <p:blipFill>
          <a:blip r:embed="rId20"/>
          <a:stretch>
            <a:fillRect/>
          </a:stretch>
        </p:blipFill>
        <p:spPr>
          <a:xfrm>
            <a:off x="11525250" y="6338888"/>
            <a:ext cx="57150" cy="57150"/>
          </a:xfrm>
          <a:prstGeom prst="rect">
            <a:avLst/>
          </a:prstGeom>
        </p:spPr>
      </p:pic>
      <p:sp>
        <p:nvSpPr>
          <p:cNvPr id="23" name="Text 0"/>
          <p:cNvSpPr/>
          <p:nvPr/>
        </p:nvSpPr>
        <p:spPr>
          <a:xfrm>
            <a:off x="723900" y="457200"/>
            <a:ext cx="6115050" cy="190500"/>
          </a:xfrm>
          <a:prstGeom prst="rect">
            <a:avLst/>
          </a:prstGeom>
          <a:noFill/>
          <a:ln/>
        </p:spPr>
        <p:txBody>
          <a:bodyPr vert="horz" wrap="square" lIns="0" tIns="0" rIns="0" bIns="0" rtlCol="0" anchor="ctr"/>
          <a:lstStyle/>
          <a:p>
            <a:pPr marL="0" indent="0">
              <a:lnSpc>
                <a:spcPts val="1500"/>
              </a:lnSpc>
              <a:buNone/>
            </a:pPr>
            <a:r>
              <a:rPr lang="en-US" sz="1050" b="1" kern="0" spc="84" dirty="0">
                <a:solidFill>
                  <a:srgbClr val="059669"/>
                </a:solidFill>
                <a:latin typeface="Inter" pitchFamily="34" charset="0"/>
                <a:ea typeface="Inter" pitchFamily="34" charset="-122"/>
                <a:cs typeface="Inter" pitchFamily="34" charset="-120"/>
              </a:rPr>
              <a:t>NORMATIVIDAD EN COLOMBIA</a:t>
            </a:r>
            <a:endParaRPr lang="en-US" sz="1050" dirty="0"/>
          </a:p>
        </p:txBody>
      </p:sp>
      <p:sp>
        <p:nvSpPr>
          <p:cNvPr id="24" name="Text 1"/>
          <p:cNvSpPr/>
          <p:nvPr/>
        </p:nvSpPr>
        <p:spPr>
          <a:xfrm>
            <a:off x="723900" y="685800"/>
            <a:ext cx="17007840" cy="381000"/>
          </a:xfrm>
          <a:prstGeom prst="rect">
            <a:avLst/>
          </a:prstGeom>
          <a:noFill/>
          <a:ln/>
        </p:spPr>
        <p:txBody>
          <a:bodyPr vert="horz" wrap="square" lIns="0" tIns="0" rIns="0" bIns="0" rtlCol="0" anchor="ctr"/>
          <a:lstStyle/>
          <a:p>
            <a:pPr marL="0" indent="0">
              <a:lnSpc>
                <a:spcPts val="3000"/>
              </a:lnSpc>
              <a:buNone/>
            </a:pPr>
            <a:r>
              <a:rPr lang="en-US" sz="2700" b="1" dirty="0">
                <a:solidFill>
                  <a:srgbClr val="1E293B"/>
                </a:solidFill>
                <a:latin typeface="Inter" pitchFamily="34" charset="0"/>
                <a:ea typeface="Inter" pitchFamily="34" charset="-122"/>
                <a:cs typeface="Inter" pitchFamily="34" charset="-120"/>
              </a:rPr>
              <a:t>Definiciones Clave: </a:t>
            </a:r>
            <a:r>
              <a:rPr lang="en-US" sz="2700" b="1" i="1" dirty="0">
                <a:solidFill>
                  <a:srgbClr val="64748B"/>
                </a:solidFill>
                <a:latin typeface="Inter" pitchFamily="34" charset="0"/>
                <a:ea typeface="Inter" pitchFamily="34" charset="-122"/>
                <a:cs typeface="Inter" pitchFamily="34" charset="-120"/>
              </a:rPr>
              <a:t>Ley 1733 de 2014</a:t>
            </a:r>
            <a:endParaRPr lang="en-US" sz="2700" dirty="0"/>
          </a:p>
        </p:txBody>
      </p:sp>
      <p:sp>
        <p:nvSpPr>
          <p:cNvPr id="25" name="Text 2"/>
          <p:cNvSpPr/>
          <p:nvPr/>
        </p:nvSpPr>
        <p:spPr>
          <a:xfrm>
            <a:off x="10149780" y="590550"/>
            <a:ext cx="2880360" cy="142875"/>
          </a:xfrm>
          <a:prstGeom prst="rect">
            <a:avLst/>
          </a:prstGeom>
          <a:noFill/>
          <a:ln/>
        </p:spPr>
        <p:txBody>
          <a:bodyPr vert="horz" wrap="square" lIns="0" tIns="0" rIns="0" bIns="0" rtlCol="0" anchor="ctr"/>
          <a:lstStyle/>
          <a:p>
            <a:pPr marL="0" indent="0">
              <a:lnSpc>
                <a:spcPts val="1200"/>
              </a:lnSpc>
              <a:buNone/>
            </a:pPr>
            <a:r>
              <a:rPr lang="en-US" sz="900" b="1" kern="0" spc="-36" dirty="0">
                <a:solidFill>
                  <a:srgbClr val="64748B"/>
                </a:solidFill>
                <a:latin typeface="Inter" pitchFamily="34" charset="0"/>
                <a:ea typeface="Inter" pitchFamily="34" charset="-122"/>
                <a:cs typeface="Inter" pitchFamily="34" charset="-120"/>
              </a:rPr>
              <a:t>BENEFICIARIOS LEGALES</a:t>
            </a:r>
            <a:endParaRPr lang="en-US" sz="900" dirty="0"/>
          </a:p>
        </p:txBody>
      </p:sp>
      <p:sp>
        <p:nvSpPr>
          <p:cNvPr id="26" name="Text 3"/>
          <p:cNvSpPr/>
          <p:nvPr/>
        </p:nvSpPr>
        <p:spPr>
          <a:xfrm>
            <a:off x="1657350" y="1905000"/>
            <a:ext cx="4663440" cy="304800"/>
          </a:xfrm>
          <a:prstGeom prst="rect">
            <a:avLst/>
          </a:prstGeom>
          <a:noFill/>
          <a:ln/>
        </p:spPr>
        <p:txBody>
          <a:bodyPr vert="horz" wrap="square" lIns="0" tIns="0" rIns="0" bIns="0" rtlCol="0" anchor="ctr"/>
          <a:lstStyle/>
          <a:p>
            <a:pPr marL="0" indent="0">
              <a:lnSpc>
                <a:spcPts val="2400"/>
              </a:lnSpc>
              <a:buNone/>
            </a:pPr>
            <a:r>
              <a:rPr lang="en-US" sz="1800" b="1" kern="0" spc="-36" dirty="0">
                <a:solidFill>
                  <a:srgbClr val="1E293B"/>
                </a:solidFill>
                <a:latin typeface="Inter" pitchFamily="34" charset="0"/>
                <a:ea typeface="Inter" pitchFamily="34" charset="-122"/>
                <a:cs typeface="Inter" pitchFamily="34" charset="-120"/>
              </a:rPr>
              <a:t>Paciente Terminal</a:t>
            </a:r>
            <a:endParaRPr lang="en-US" sz="1800" dirty="0"/>
          </a:p>
        </p:txBody>
      </p:sp>
      <p:sp>
        <p:nvSpPr>
          <p:cNvPr id="27" name="Text 4"/>
          <p:cNvSpPr/>
          <p:nvPr/>
        </p:nvSpPr>
        <p:spPr>
          <a:xfrm>
            <a:off x="1028700" y="2590800"/>
            <a:ext cx="4629150" cy="1114425"/>
          </a:xfrm>
          <a:prstGeom prst="rect">
            <a:avLst/>
          </a:prstGeom>
          <a:noFill/>
          <a:ln/>
        </p:spPr>
        <p:txBody>
          <a:bodyPr vert="horz" wrap="square" lIns="0" tIns="0" rIns="0" bIns="0" rtlCol="0" anchor="ctr"/>
          <a:lstStyle/>
          <a:p>
            <a:pPr marL="0" indent="0">
              <a:lnSpc>
                <a:spcPts val="2194"/>
              </a:lnSpc>
              <a:buNone/>
            </a:pPr>
            <a:r>
              <a:rPr lang="en-US" sz="1350" i="1" dirty="0">
                <a:solidFill>
                  <a:srgbClr val="334155"/>
                </a:solidFill>
                <a:latin typeface="Lora" pitchFamily="34" charset="0"/>
                <a:ea typeface="Lora" pitchFamily="34" charset="-122"/>
                <a:cs typeface="Lora" pitchFamily="34" charset="-120"/>
              </a:rPr>
              <a:t>"Persona con enfermedad avanzada, progresiva e incurable, con nula respuesta a tratamiento específico y un pronóstico de vida limitado, generalmente </a:t>
            </a:r>
            <a:r>
              <a:rPr lang="en-US" sz="1350" b="1" i="1" dirty="0">
                <a:solidFill>
                  <a:srgbClr val="334155"/>
                </a:solidFill>
                <a:latin typeface="Lora" pitchFamily="34" charset="0"/>
                <a:ea typeface="Lora" pitchFamily="34" charset="-122"/>
                <a:cs typeface="Lora" pitchFamily="34" charset="-120"/>
              </a:rPr>
              <a:t>inferior a seis (6) meses</a:t>
            </a:r>
            <a:r>
              <a:rPr lang="en-US" sz="1350" i="1" dirty="0">
                <a:solidFill>
                  <a:srgbClr val="334155"/>
                </a:solidFill>
                <a:latin typeface="Lora" pitchFamily="34" charset="0"/>
                <a:ea typeface="Lora" pitchFamily="34" charset="-122"/>
                <a:cs typeface="Lora" pitchFamily="34" charset="-120"/>
              </a:rPr>
              <a:t>."</a:t>
            </a:r>
            <a:endParaRPr lang="en-US" sz="1350" dirty="0"/>
          </a:p>
        </p:txBody>
      </p:sp>
      <p:sp>
        <p:nvSpPr>
          <p:cNvPr id="28" name="Text 5"/>
          <p:cNvSpPr/>
          <p:nvPr/>
        </p:nvSpPr>
        <p:spPr>
          <a:xfrm>
            <a:off x="1238250" y="4162425"/>
            <a:ext cx="4629150" cy="190500"/>
          </a:xfrm>
          <a:prstGeom prst="rect">
            <a:avLst/>
          </a:prstGeom>
          <a:noFill/>
          <a:ln/>
        </p:spPr>
        <p:txBody>
          <a:bodyPr vert="horz" wrap="square" lIns="0" tIns="0" rIns="0" bIns="0" rtlCol="0" anchor="ctr"/>
          <a:lstStyle/>
          <a:p>
            <a:pPr marL="0" indent="0" algn="l">
              <a:lnSpc>
                <a:spcPts val="1500"/>
              </a:lnSpc>
              <a:buNone/>
            </a:pPr>
            <a:r>
              <a:rPr lang="en-US" sz="1050" dirty="0">
                <a:solidFill>
                  <a:srgbClr val="64748B"/>
                </a:solidFill>
                <a:latin typeface="Inter" pitchFamily="34" charset="0"/>
                <a:ea typeface="Inter" pitchFamily="34" charset="-122"/>
                <a:cs typeface="Inter" pitchFamily="34" charset="-120"/>
              </a:rPr>
              <a:t>Fase avanzada y progresiva</a:t>
            </a:r>
            <a:endParaRPr lang="en-US" sz="1050" dirty="0"/>
          </a:p>
        </p:txBody>
      </p:sp>
      <p:sp>
        <p:nvSpPr>
          <p:cNvPr id="29" name="Text 6"/>
          <p:cNvSpPr/>
          <p:nvPr/>
        </p:nvSpPr>
        <p:spPr>
          <a:xfrm>
            <a:off x="1238250" y="4429125"/>
            <a:ext cx="4800600" cy="190500"/>
          </a:xfrm>
          <a:prstGeom prst="rect">
            <a:avLst/>
          </a:prstGeom>
          <a:noFill/>
          <a:ln/>
        </p:spPr>
        <p:txBody>
          <a:bodyPr vert="horz" wrap="square" lIns="0" tIns="0" rIns="0" bIns="0" rtlCol="0" anchor="ctr"/>
          <a:lstStyle/>
          <a:p>
            <a:pPr marL="0" indent="0" algn="l">
              <a:lnSpc>
                <a:spcPts val="1500"/>
              </a:lnSpc>
              <a:buNone/>
            </a:pPr>
            <a:r>
              <a:rPr lang="en-US" sz="1050" dirty="0">
                <a:solidFill>
                  <a:srgbClr val="64748B"/>
                </a:solidFill>
                <a:latin typeface="Inter" pitchFamily="34" charset="0"/>
                <a:ea typeface="Inter" pitchFamily="34" charset="-122"/>
                <a:cs typeface="Inter" pitchFamily="34" charset="-120"/>
              </a:rPr>
              <a:t>Falta de respuesta terapéutica</a:t>
            </a:r>
            <a:endParaRPr lang="en-US" sz="1050" dirty="0"/>
          </a:p>
        </p:txBody>
      </p:sp>
      <p:sp>
        <p:nvSpPr>
          <p:cNvPr id="30" name="Text 7"/>
          <p:cNvSpPr/>
          <p:nvPr/>
        </p:nvSpPr>
        <p:spPr>
          <a:xfrm>
            <a:off x="7334250" y="1905000"/>
            <a:ext cx="4937760" cy="304800"/>
          </a:xfrm>
          <a:prstGeom prst="rect">
            <a:avLst/>
          </a:prstGeom>
          <a:noFill/>
          <a:ln/>
        </p:spPr>
        <p:txBody>
          <a:bodyPr vert="horz" wrap="square" lIns="0" tIns="0" rIns="0" bIns="0" rtlCol="0" anchor="ctr"/>
          <a:lstStyle/>
          <a:p>
            <a:pPr marL="0" indent="0">
              <a:lnSpc>
                <a:spcPts val="2400"/>
              </a:lnSpc>
              <a:buNone/>
            </a:pPr>
            <a:r>
              <a:rPr lang="en-US" sz="1800" b="1" kern="0" spc="-36" dirty="0">
                <a:solidFill>
                  <a:srgbClr val="1E293B"/>
                </a:solidFill>
                <a:latin typeface="Inter" pitchFamily="34" charset="0"/>
                <a:ea typeface="Inter" pitchFamily="34" charset="-122"/>
                <a:cs typeface="Inter" pitchFamily="34" charset="-120"/>
              </a:rPr>
              <a:t>Enfermedad Crónica</a:t>
            </a:r>
            <a:endParaRPr lang="en-US" sz="1800" dirty="0"/>
          </a:p>
        </p:txBody>
      </p:sp>
      <p:sp>
        <p:nvSpPr>
          <p:cNvPr id="31" name="Text 8"/>
          <p:cNvSpPr/>
          <p:nvPr/>
        </p:nvSpPr>
        <p:spPr>
          <a:xfrm>
            <a:off x="6648450" y="2590800"/>
            <a:ext cx="4629150" cy="1114425"/>
          </a:xfrm>
          <a:prstGeom prst="rect">
            <a:avLst/>
          </a:prstGeom>
          <a:noFill/>
          <a:ln/>
        </p:spPr>
        <p:txBody>
          <a:bodyPr vert="horz" wrap="square" lIns="0" tIns="0" rIns="0" bIns="0" rtlCol="0" anchor="ctr"/>
          <a:lstStyle/>
          <a:p>
            <a:pPr marL="0" indent="0">
              <a:lnSpc>
                <a:spcPts val="2194"/>
              </a:lnSpc>
              <a:buNone/>
            </a:pPr>
            <a:r>
              <a:rPr lang="en-US" sz="1350" i="1" dirty="0">
                <a:solidFill>
                  <a:srgbClr val="334155"/>
                </a:solidFill>
                <a:latin typeface="Lora" pitchFamily="34" charset="0"/>
                <a:ea typeface="Lora" pitchFamily="34" charset="-122"/>
                <a:cs typeface="Lora" pitchFamily="34" charset="-120"/>
              </a:rPr>
              <a:t>"Condición degenerativa e irreversible, de larga duración y progresión lenta, que genera </a:t>
            </a:r>
            <a:r>
              <a:rPr lang="en-US" sz="1350" b="1" i="1" dirty="0">
                <a:solidFill>
                  <a:srgbClr val="334155"/>
                </a:solidFill>
                <a:latin typeface="Lora" pitchFamily="34" charset="0"/>
                <a:ea typeface="Lora" pitchFamily="34" charset="-122"/>
                <a:cs typeface="Lora" pitchFamily="34" charset="-120"/>
              </a:rPr>
              <a:t>discapacidad progresiva</a:t>
            </a:r>
            <a:r>
              <a:rPr lang="en-US" sz="1350" i="1" dirty="0">
                <a:solidFill>
                  <a:srgbClr val="334155"/>
                </a:solidFill>
                <a:latin typeface="Lora" pitchFamily="34" charset="0"/>
                <a:ea typeface="Lora" pitchFamily="34" charset="-122"/>
                <a:cs typeface="Lora" pitchFamily="34" charset="-120"/>
              </a:rPr>
              <a:t> y un alto impacto en la autonomía del paciente."</a:t>
            </a:r>
            <a:endParaRPr lang="en-US" sz="1350" dirty="0"/>
          </a:p>
        </p:txBody>
      </p:sp>
      <p:sp>
        <p:nvSpPr>
          <p:cNvPr id="32" name="Text 9"/>
          <p:cNvSpPr/>
          <p:nvPr/>
        </p:nvSpPr>
        <p:spPr>
          <a:xfrm>
            <a:off x="6858000" y="4162425"/>
            <a:ext cx="4629150" cy="190500"/>
          </a:xfrm>
          <a:prstGeom prst="rect">
            <a:avLst/>
          </a:prstGeom>
          <a:noFill/>
          <a:ln/>
        </p:spPr>
        <p:txBody>
          <a:bodyPr vert="horz" wrap="square" lIns="0" tIns="0" rIns="0" bIns="0" rtlCol="0" anchor="ctr"/>
          <a:lstStyle/>
          <a:p>
            <a:pPr marL="0" indent="0" algn="l">
              <a:lnSpc>
                <a:spcPts val="1500"/>
              </a:lnSpc>
              <a:buNone/>
            </a:pPr>
            <a:r>
              <a:rPr lang="en-US" sz="1050" dirty="0">
                <a:solidFill>
                  <a:srgbClr val="64748B"/>
                </a:solidFill>
                <a:latin typeface="Inter" pitchFamily="34" charset="0"/>
                <a:ea typeface="Inter" pitchFamily="34" charset="-122"/>
                <a:cs typeface="Inter" pitchFamily="34" charset="-120"/>
              </a:rPr>
              <a:t>Degenerativa e irreversible</a:t>
            </a:r>
            <a:endParaRPr lang="en-US" sz="1050" dirty="0"/>
          </a:p>
        </p:txBody>
      </p:sp>
      <p:sp>
        <p:nvSpPr>
          <p:cNvPr id="33" name="Text 10"/>
          <p:cNvSpPr/>
          <p:nvPr/>
        </p:nvSpPr>
        <p:spPr>
          <a:xfrm>
            <a:off x="6858000" y="4429125"/>
            <a:ext cx="4629150" cy="190500"/>
          </a:xfrm>
          <a:prstGeom prst="rect">
            <a:avLst/>
          </a:prstGeom>
          <a:noFill/>
          <a:ln/>
        </p:spPr>
        <p:txBody>
          <a:bodyPr vert="horz" wrap="square" lIns="0" tIns="0" rIns="0" bIns="0" rtlCol="0" anchor="ctr"/>
          <a:lstStyle/>
          <a:p>
            <a:pPr marL="0" indent="0" algn="l">
              <a:lnSpc>
                <a:spcPts val="1500"/>
              </a:lnSpc>
              <a:buNone/>
            </a:pPr>
            <a:r>
              <a:rPr lang="en-US" sz="1050" dirty="0">
                <a:solidFill>
                  <a:srgbClr val="64748B"/>
                </a:solidFill>
                <a:latin typeface="Inter" pitchFamily="34" charset="0"/>
                <a:ea typeface="Inter" pitchFamily="34" charset="-122"/>
                <a:cs typeface="Inter" pitchFamily="34" charset="-120"/>
              </a:rPr>
              <a:t>Carácter de larga duración</a:t>
            </a:r>
            <a:endParaRPr lang="en-US" sz="1050" dirty="0"/>
          </a:p>
        </p:txBody>
      </p:sp>
      <p:sp>
        <p:nvSpPr>
          <p:cNvPr id="34" name="Text 11"/>
          <p:cNvSpPr/>
          <p:nvPr/>
        </p:nvSpPr>
        <p:spPr>
          <a:xfrm>
            <a:off x="1251496" y="5572125"/>
            <a:ext cx="2419970" cy="152400"/>
          </a:xfrm>
          <a:prstGeom prst="rect">
            <a:avLst/>
          </a:prstGeom>
          <a:noFill/>
          <a:ln/>
        </p:spPr>
        <p:txBody>
          <a:bodyPr vert="horz" wrap="square" lIns="0" tIns="0" rIns="0" bIns="0" rtlCol="0" anchor="ctr"/>
          <a:lstStyle/>
          <a:p>
            <a:pPr marL="0" indent="0">
              <a:lnSpc>
                <a:spcPts val="1200"/>
              </a:lnSpc>
              <a:buNone/>
            </a:pPr>
            <a:r>
              <a:rPr lang="en-US" sz="900" b="1" kern="0" spc="72" dirty="0">
                <a:solidFill>
                  <a:srgbClr val="065F46"/>
                </a:solidFill>
                <a:latin typeface="Inter" pitchFamily="34" charset="0"/>
                <a:ea typeface="Inter" pitchFamily="34" charset="-122"/>
                <a:cs typeface="Inter" pitchFamily="34" charset="-120"/>
              </a:rPr>
              <a:t>CRITERIO DE INCLUSIÓN</a:t>
            </a:r>
            <a:endParaRPr lang="en-US" sz="900" dirty="0"/>
          </a:p>
        </p:txBody>
      </p:sp>
      <p:sp>
        <p:nvSpPr>
          <p:cNvPr id="35" name="Text 12"/>
          <p:cNvSpPr/>
          <p:nvPr/>
        </p:nvSpPr>
        <p:spPr>
          <a:xfrm>
            <a:off x="3729930" y="5534025"/>
            <a:ext cx="18288000" cy="228600"/>
          </a:xfrm>
          <a:prstGeom prst="rect">
            <a:avLst/>
          </a:prstGeom>
          <a:noFill/>
          <a:ln/>
        </p:spPr>
        <p:txBody>
          <a:bodyPr vert="horz" wrap="square" lIns="0" tIns="0" rIns="0" bIns="0" rtlCol="0" anchor="ctr"/>
          <a:lstStyle/>
          <a:p>
            <a:pPr marL="0" indent="0">
              <a:lnSpc>
                <a:spcPts val="1800"/>
              </a:lnSpc>
              <a:buNone/>
            </a:pPr>
            <a:r>
              <a:rPr lang="en-US" sz="1200" dirty="0">
                <a:solidFill>
                  <a:srgbClr val="047857"/>
                </a:solidFill>
                <a:latin typeface="Inter" pitchFamily="34" charset="0"/>
                <a:ea typeface="Inter" pitchFamily="34" charset="-122"/>
                <a:cs typeface="Inter" pitchFamily="34" charset="-120"/>
              </a:rPr>
              <a:t>Ambas condiciones deben representar un </a:t>
            </a:r>
            <a:r>
              <a:rPr lang="en-US" sz="1200" b="1" dirty="0">
                <a:solidFill>
                  <a:srgbClr val="047857"/>
                </a:solidFill>
                <a:latin typeface="Inter" pitchFamily="34" charset="0"/>
                <a:ea typeface="Inter" pitchFamily="34" charset="-122"/>
                <a:cs typeface="Inter" pitchFamily="34" charset="-120"/>
              </a:rPr>
              <a:t>alto impacto en la calidad de vida</a:t>
            </a:r>
            <a:r>
              <a:rPr lang="en-US" sz="1200" dirty="0">
                <a:solidFill>
                  <a:srgbClr val="047857"/>
                </a:solidFill>
                <a:latin typeface="Inter" pitchFamily="34" charset="0"/>
                <a:ea typeface="Inter" pitchFamily="34" charset="-122"/>
                <a:cs typeface="Inter" pitchFamily="34" charset="-120"/>
              </a:rPr>
              <a:t> del paciente y su familia.</a:t>
            </a:r>
            <a:endParaRPr lang="en-US" sz="1200" dirty="0"/>
          </a:p>
        </p:txBody>
      </p:sp>
      <p:sp>
        <p:nvSpPr>
          <p:cNvPr id="36" name="Text 13"/>
          <p:cNvSpPr/>
          <p:nvPr/>
        </p:nvSpPr>
        <p:spPr>
          <a:xfrm>
            <a:off x="723900" y="6296025"/>
            <a:ext cx="6057900" cy="142875"/>
          </a:xfrm>
          <a:prstGeom prst="rect">
            <a:avLst/>
          </a:prstGeom>
          <a:noFill/>
          <a:ln/>
        </p:spPr>
        <p:txBody>
          <a:bodyPr vert="horz" wrap="square" lIns="0" tIns="0" rIns="0" bIns="0" rtlCol="0" anchor="ctr"/>
          <a:lstStyle/>
          <a:p>
            <a:pPr marL="0" indent="0">
              <a:lnSpc>
                <a:spcPts val="1125"/>
              </a:lnSpc>
              <a:buNone/>
            </a:pPr>
            <a:r>
              <a:rPr lang="en-US" sz="750" kern="0" spc="60" dirty="0">
                <a:solidFill>
                  <a:srgbClr val="94A3B8"/>
                </a:solidFill>
                <a:latin typeface="Inter" pitchFamily="34" charset="0"/>
                <a:ea typeface="Inter" pitchFamily="34" charset="-122"/>
                <a:cs typeface="Inter" pitchFamily="34" charset="-120"/>
              </a:rPr>
              <a:t>FUNDAMENTOS DE LOS CUIDADOS PALIATIVOS Y NORMATIVIDAD</a:t>
            </a:r>
            <a:endParaRPr lang="en-US" sz="7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0" y="0"/>
            <a:ext cx="12192000" cy="76200"/>
          </a:xfrm>
          <a:prstGeom prst="rect">
            <a:avLst/>
          </a:prstGeom>
        </p:spPr>
      </p:pic>
      <p:pic>
        <p:nvPicPr>
          <p:cNvPr id="5" name="Image 3" descr="preencoded.png"/>
          <p:cNvPicPr>
            <a:picLocks noChangeAspect="1"/>
          </p:cNvPicPr>
          <p:nvPr/>
        </p:nvPicPr>
        <p:blipFill>
          <a:blip r:embed="rId6"/>
          <a:stretch>
            <a:fillRect/>
          </a:stretch>
        </p:blipFill>
        <p:spPr>
          <a:xfrm>
            <a:off x="609600" y="1485900"/>
            <a:ext cx="10972800" cy="619125"/>
          </a:xfrm>
          <a:prstGeom prst="rect">
            <a:avLst/>
          </a:prstGeom>
        </p:spPr>
      </p:pic>
      <p:pic>
        <p:nvPicPr>
          <p:cNvPr id="6" name="Image 4" descr="preencoded.png"/>
          <p:cNvPicPr>
            <a:picLocks noChangeAspect="1"/>
          </p:cNvPicPr>
          <p:nvPr/>
        </p:nvPicPr>
        <p:blipFill>
          <a:blip r:embed="rId7"/>
          <a:stretch>
            <a:fillRect/>
          </a:stretch>
        </p:blipFill>
        <p:spPr>
          <a:xfrm>
            <a:off x="609600" y="2486025"/>
            <a:ext cx="3454301" cy="3048000"/>
          </a:xfrm>
          <a:prstGeom prst="rect">
            <a:avLst/>
          </a:prstGeom>
        </p:spPr>
      </p:pic>
      <p:pic>
        <p:nvPicPr>
          <p:cNvPr id="7" name="Image 5" descr="preencoded.png"/>
          <p:cNvPicPr>
            <a:picLocks noChangeAspect="1"/>
          </p:cNvPicPr>
          <p:nvPr/>
        </p:nvPicPr>
        <p:blipFill>
          <a:blip r:embed="rId8"/>
          <a:stretch>
            <a:fillRect/>
          </a:stretch>
        </p:blipFill>
        <p:spPr>
          <a:xfrm>
            <a:off x="914400" y="2790825"/>
            <a:ext cx="533400" cy="533400"/>
          </a:xfrm>
          <a:prstGeom prst="rect">
            <a:avLst/>
          </a:prstGeom>
        </p:spPr>
      </p:pic>
      <p:pic>
        <p:nvPicPr>
          <p:cNvPr id="8" name="Image 6" descr="preencoded.png"/>
          <p:cNvPicPr>
            <a:picLocks noChangeAspect="1"/>
          </p:cNvPicPr>
          <p:nvPr/>
        </p:nvPicPr>
        <p:blipFill>
          <a:blip r:embed="rId9"/>
          <a:stretch>
            <a:fillRect/>
          </a:stretch>
        </p:blipFill>
        <p:spPr>
          <a:xfrm>
            <a:off x="1066800" y="2905125"/>
            <a:ext cx="228600" cy="304800"/>
          </a:xfrm>
          <a:prstGeom prst="rect">
            <a:avLst/>
          </a:prstGeom>
        </p:spPr>
      </p:pic>
      <p:pic>
        <p:nvPicPr>
          <p:cNvPr id="9" name="Image 7" descr="preencoded.png"/>
          <p:cNvPicPr>
            <a:picLocks noChangeAspect="1"/>
          </p:cNvPicPr>
          <p:nvPr/>
        </p:nvPicPr>
        <p:blipFill>
          <a:blip r:embed="rId10"/>
          <a:stretch>
            <a:fillRect/>
          </a:stretch>
        </p:blipFill>
        <p:spPr>
          <a:xfrm>
            <a:off x="4368701" y="2486025"/>
            <a:ext cx="3454450" cy="3048000"/>
          </a:xfrm>
          <a:prstGeom prst="rect">
            <a:avLst/>
          </a:prstGeom>
        </p:spPr>
      </p:pic>
      <p:pic>
        <p:nvPicPr>
          <p:cNvPr id="10" name="Image 8" descr="preencoded.png"/>
          <p:cNvPicPr>
            <a:picLocks noChangeAspect="1"/>
          </p:cNvPicPr>
          <p:nvPr/>
        </p:nvPicPr>
        <p:blipFill>
          <a:blip r:embed="rId11"/>
          <a:stretch>
            <a:fillRect/>
          </a:stretch>
        </p:blipFill>
        <p:spPr>
          <a:xfrm>
            <a:off x="4673501" y="2790825"/>
            <a:ext cx="533400" cy="533400"/>
          </a:xfrm>
          <a:prstGeom prst="rect">
            <a:avLst/>
          </a:prstGeom>
        </p:spPr>
      </p:pic>
      <p:pic>
        <p:nvPicPr>
          <p:cNvPr id="11" name="Image 9" descr="preencoded.png"/>
          <p:cNvPicPr>
            <a:picLocks noChangeAspect="1"/>
          </p:cNvPicPr>
          <p:nvPr/>
        </p:nvPicPr>
        <p:blipFill>
          <a:blip r:embed="rId12"/>
          <a:stretch>
            <a:fillRect/>
          </a:stretch>
        </p:blipFill>
        <p:spPr>
          <a:xfrm>
            <a:off x="4811613" y="2905125"/>
            <a:ext cx="257175" cy="304800"/>
          </a:xfrm>
          <a:prstGeom prst="rect">
            <a:avLst/>
          </a:prstGeom>
        </p:spPr>
      </p:pic>
      <p:pic>
        <p:nvPicPr>
          <p:cNvPr id="12" name="Image 10" descr="preencoded.png"/>
          <p:cNvPicPr>
            <a:picLocks noChangeAspect="1"/>
          </p:cNvPicPr>
          <p:nvPr/>
        </p:nvPicPr>
        <p:blipFill>
          <a:blip r:embed="rId13"/>
          <a:stretch>
            <a:fillRect/>
          </a:stretch>
        </p:blipFill>
        <p:spPr>
          <a:xfrm>
            <a:off x="8127950" y="2486025"/>
            <a:ext cx="3454301" cy="3048000"/>
          </a:xfrm>
          <a:prstGeom prst="rect">
            <a:avLst/>
          </a:prstGeom>
        </p:spPr>
      </p:pic>
      <p:pic>
        <p:nvPicPr>
          <p:cNvPr id="13" name="Image 11" descr="preencoded.png"/>
          <p:cNvPicPr>
            <a:picLocks noChangeAspect="1"/>
          </p:cNvPicPr>
          <p:nvPr/>
        </p:nvPicPr>
        <p:blipFill>
          <a:blip r:embed="rId14"/>
          <a:stretch>
            <a:fillRect/>
          </a:stretch>
        </p:blipFill>
        <p:spPr>
          <a:xfrm>
            <a:off x="8432750" y="2790825"/>
            <a:ext cx="533400" cy="533400"/>
          </a:xfrm>
          <a:prstGeom prst="rect">
            <a:avLst/>
          </a:prstGeom>
        </p:spPr>
      </p:pic>
      <p:pic>
        <p:nvPicPr>
          <p:cNvPr id="14" name="Image 12" descr="preencoded.png"/>
          <p:cNvPicPr>
            <a:picLocks noChangeAspect="1"/>
          </p:cNvPicPr>
          <p:nvPr/>
        </p:nvPicPr>
        <p:blipFill>
          <a:blip r:embed="rId15"/>
          <a:stretch>
            <a:fillRect/>
          </a:stretch>
        </p:blipFill>
        <p:spPr>
          <a:xfrm>
            <a:off x="8570863" y="2905125"/>
            <a:ext cx="257175" cy="304800"/>
          </a:xfrm>
          <a:prstGeom prst="rect">
            <a:avLst/>
          </a:prstGeom>
        </p:spPr>
      </p:pic>
      <p:pic>
        <p:nvPicPr>
          <p:cNvPr id="15" name="Image 13" descr="preencoded.png"/>
          <p:cNvPicPr>
            <a:picLocks noChangeAspect="1"/>
          </p:cNvPicPr>
          <p:nvPr/>
        </p:nvPicPr>
        <p:blipFill>
          <a:blip r:embed="rId16"/>
          <a:stretch>
            <a:fillRect/>
          </a:stretch>
        </p:blipFill>
        <p:spPr>
          <a:xfrm>
            <a:off x="0" y="6057900"/>
            <a:ext cx="12192000" cy="800100"/>
          </a:xfrm>
          <a:prstGeom prst="rect">
            <a:avLst/>
          </a:prstGeom>
        </p:spPr>
      </p:pic>
      <p:pic>
        <p:nvPicPr>
          <p:cNvPr id="16" name="Image 14" descr="preencoded.png"/>
          <p:cNvPicPr>
            <a:picLocks noChangeAspect="1"/>
          </p:cNvPicPr>
          <p:nvPr/>
        </p:nvPicPr>
        <p:blipFill>
          <a:blip r:embed="rId17"/>
          <a:stretch>
            <a:fillRect/>
          </a:stretch>
        </p:blipFill>
        <p:spPr>
          <a:xfrm>
            <a:off x="609600" y="6381750"/>
            <a:ext cx="190500" cy="152400"/>
          </a:xfrm>
          <a:prstGeom prst="rect">
            <a:avLst/>
          </a:prstGeom>
        </p:spPr>
      </p:pic>
      <p:pic>
        <p:nvPicPr>
          <p:cNvPr id="17" name="Image 15" descr="preencoded.png"/>
          <p:cNvPicPr>
            <a:picLocks noChangeAspect="1"/>
          </p:cNvPicPr>
          <p:nvPr/>
        </p:nvPicPr>
        <p:blipFill>
          <a:blip r:embed="rId18"/>
          <a:stretch>
            <a:fillRect/>
          </a:stretch>
        </p:blipFill>
        <p:spPr>
          <a:xfrm>
            <a:off x="10525125" y="6429375"/>
            <a:ext cx="304800" cy="57150"/>
          </a:xfrm>
          <a:prstGeom prst="rect">
            <a:avLst/>
          </a:prstGeom>
        </p:spPr>
      </p:pic>
      <p:pic>
        <p:nvPicPr>
          <p:cNvPr id="18" name="Image 16" descr="preencoded.png"/>
          <p:cNvPicPr>
            <a:picLocks noChangeAspect="1"/>
          </p:cNvPicPr>
          <p:nvPr/>
        </p:nvPicPr>
        <p:blipFill>
          <a:blip r:embed="rId19"/>
          <a:stretch>
            <a:fillRect/>
          </a:stretch>
        </p:blipFill>
        <p:spPr>
          <a:xfrm>
            <a:off x="10868025" y="6429375"/>
            <a:ext cx="76200" cy="57150"/>
          </a:xfrm>
          <a:prstGeom prst="rect">
            <a:avLst/>
          </a:prstGeom>
        </p:spPr>
      </p:pic>
      <p:sp>
        <p:nvSpPr>
          <p:cNvPr id="19" name="Text 0"/>
          <p:cNvSpPr/>
          <p:nvPr/>
        </p:nvSpPr>
        <p:spPr>
          <a:xfrm>
            <a:off x="609600" y="533400"/>
            <a:ext cx="4848225" cy="190500"/>
          </a:xfrm>
          <a:prstGeom prst="rect">
            <a:avLst/>
          </a:prstGeom>
          <a:noFill/>
          <a:ln/>
        </p:spPr>
        <p:txBody>
          <a:bodyPr vert="horz" wrap="square" lIns="0" tIns="0" rIns="0" bIns="0" rtlCol="0" anchor="ctr"/>
          <a:lstStyle/>
          <a:p>
            <a:pPr marL="0" indent="0">
              <a:lnSpc>
                <a:spcPts val="1500"/>
              </a:lnSpc>
              <a:buNone/>
            </a:pPr>
            <a:r>
              <a:rPr lang="en-US" sz="1050" b="1" kern="0" spc="84" dirty="0">
                <a:solidFill>
                  <a:srgbClr val="059669"/>
                </a:solidFill>
                <a:latin typeface="Inter" pitchFamily="34" charset="0"/>
                <a:ea typeface="Inter" pitchFamily="34" charset="-122"/>
                <a:cs typeface="Inter" pitchFamily="34" charset="-120"/>
              </a:rPr>
              <a:t>NORMATIVIDAD COLOMBIANA</a:t>
            </a:r>
            <a:endParaRPr lang="en-US" sz="1050" dirty="0"/>
          </a:p>
        </p:txBody>
      </p:sp>
      <p:sp>
        <p:nvSpPr>
          <p:cNvPr id="20" name="Text 1"/>
          <p:cNvSpPr/>
          <p:nvPr/>
        </p:nvSpPr>
        <p:spPr>
          <a:xfrm>
            <a:off x="609600" y="800100"/>
            <a:ext cx="11932920" cy="381000"/>
          </a:xfrm>
          <a:prstGeom prst="rect">
            <a:avLst/>
          </a:prstGeom>
          <a:noFill/>
          <a:ln/>
        </p:spPr>
        <p:txBody>
          <a:bodyPr vert="horz" wrap="square" lIns="0" tIns="0" rIns="0" bIns="0" rtlCol="0" anchor="ctr"/>
          <a:lstStyle/>
          <a:p>
            <a:pPr marL="0" indent="0">
              <a:lnSpc>
                <a:spcPts val="3000"/>
              </a:lnSpc>
              <a:buNone/>
            </a:pPr>
            <a:r>
              <a:rPr lang="en-US" sz="2700" b="1" dirty="0">
                <a:solidFill>
                  <a:srgbClr val="1E293B"/>
                </a:solidFill>
                <a:latin typeface="Inter" pitchFamily="34" charset="0"/>
                <a:ea typeface="Inter" pitchFamily="34" charset="-122"/>
                <a:cs typeface="Inter" pitchFamily="34" charset="-120"/>
              </a:rPr>
              <a:t>Derechos de los Pacientes (I)</a:t>
            </a:r>
            <a:endParaRPr lang="en-US" sz="2700" dirty="0"/>
          </a:p>
        </p:txBody>
      </p:sp>
      <p:sp>
        <p:nvSpPr>
          <p:cNvPr id="21" name="Text 2"/>
          <p:cNvSpPr/>
          <p:nvPr/>
        </p:nvSpPr>
        <p:spPr>
          <a:xfrm>
            <a:off x="8656320" y="800100"/>
            <a:ext cx="2926080" cy="152400"/>
          </a:xfrm>
          <a:prstGeom prst="rect">
            <a:avLst/>
          </a:prstGeom>
          <a:noFill/>
          <a:ln/>
        </p:spPr>
        <p:txBody>
          <a:bodyPr vert="horz" wrap="square" lIns="0" tIns="0" rIns="0" bIns="0" rtlCol="0" anchor="ctr"/>
          <a:lstStyle/>
          <a:p>
            <a:pPr marL="0" indent="0" algn="r">
              <a:lnSpc>
                <a:spcPts val="1200"/>
              </a:lnSpc>
              <a:buNone/>
            </a:pPr>
            <a:r>
              <a:rPr lang="en-US" sz="900" kern="0" spc="-36" dirty="0">
                <a:solidFill>
                  <a:srgbClr val="94A3B8"/>
                </a:solidFill>
                <a:latin typeface="ui-sans-serif" pitchFamily="34" charset="0"/>
                <a:ea typeface="ui-sans-serif" pitchFamily="34" charset="-122"/>
                <a:cs typeface="ui-sans-serif" pitchFamily="34" charset="-120"/>
              </a:rPr>
              <a:t>LEY 1733 DE 2014</a:t>
            </a:r>
            <a:endParaRPr lang="en-US" sz="900" dirty="0"/>
          </a:p>
        </p:txBody>
      </p:sp>
      <p:sp>
        <p:nvSpPr>
          <p:cNvPr id="22" name="Text 3"/>
          <p:cNvSpPr/>
          <p:nvPr/>
        </p:nvSpPr>
        <p:spPr>
          <a:xfrm>
            <a:off x="6278880" y="952500"/>
            <a:ext cx="5303520" cy="228600"/>
          </a:xfrm>
          <a:prstGeom prst="rect">
            <a:avLst/>
          </a:prstGeom>
          <a:noFill/>
          <a:ln/>
        </p:spPr>
        <p:txBody>
          <a:bodyPr vert="horz" wrap="square" lIns="0" tIns="0" rIns="0" bIns="0" rtlCol="0" anchor="ctr"/>
          <a:lstStyle/>
          <a:p>
            <a:pPr marL="0" indent="0" algn="r">
              <a:lnSpc>
                <a:spcPts val="1800"/>
              </a:lnSpc>
              <a:buNone/>
            </a:pPr>
            <a:r>
              <a:rPr lang="en-US" sz="1200" i="1" dirty="0">
                <a:solidFill>
                  <a:srgbClr val="64748B"/>
                </a:solidFill>
                <a:latin typeface="Inter" pitchFamily="34" charset="0"/>
                <a:ea typeface="Inter" pitchFamily="34" charset="-122"/>
                <a:cs typeface="Inter" pitchFamily="34" charset="-120"/>
              </a:rPr>
              <a:t>"Ley Consuelo Devis Saavedra"</a:t>
            </a:r>
            <a:endParaRPr lang="en-US" sz="1200" dirty="0"/>
          </a:p>
        </p:txBody>
      </p:sp>
      <p:sp>
        <p:nvSpPr>
          <p:cNvPr id="23" name="Text 4"/>
          <p:cNvSpPr/>
          <p:nvPr/>
        </p:nvSpPr>
        <p:spPr>
          <a:xfrm>
            <a:off x="838200" y="1485900"/>
            <a:ext cx="10744200" cy="619125"/>
          </a:xfrm>
          <a:prstGeom prst="rect">
            <a:avLst/>
          </a:prstGeom>
          <a:noFill/>
          <a:ln/>
        </p:spPr>
        <p:txBody>
          <a:bodyPr vert="horz" wrap="square" lIns="0" tIns="0" rIns="0" bIns="0" rtlCol="0" anchor="ctr"/>
          <a:lstStyle/>
          <a:p>
            <a:pPr marL="0" indent="0">
              <a:lnSpc>
                <a:spcPts val="2438"/>
              </a:lnSpc>
              <a:buNone/>
            </a:pPr>
            <a:r>
              <a:rPr lang="en-US" sz="1500" dirty="0">
                <a:solidFill>
                  <a:srgbClr val="475569"/>
                </a:solidFill>
                <a:latin typeface="Lora" pitchFamily="34" charset="0"/>
                <a:ea typeface="Lora" pitchFamily="34" charset="-122"/>
                <a:cs typeface="Lora" pitchFamily="34" charset="-120"/>
              </a:rPr>
              <a:t>La ley garantiza a las personas con enfermedades terminales, crónicas, degenerativas e irreversibles el derecho fundamental a una atención digna e integral.</a:t>
            </a:r>
            <a:endParaRPr lang="en-US" sz="1500" dirty="0"/>
          </a:p>
        </p:txBody>
      </p:sp>
      <p:sp>
        <p:nvSpPr>
          <p:cNvPr id="24" name="Text 5"/>
          <p:cNvSpPr/>
          <p:nvPr/>
        </p:nvSpPr>
        <p:spPr>
          <a:xfrm>
            <a:off x="914400" y="3552825"/>
            <a:ext cx="6400800" cy="266700"/>
          </a:xfrm>
          <a:prstGeom prst="rect">
            <a:avLst/>
          </a:prstGeom>
          <a:noFill/>
          <a:ln/>
        </p:spPr>
        <p:txBody>
          <a:bodyPr vert="horz" wrap="square" lIns="0" tIns="0" rIns="0" bIns="0" rtlCol="0" anchor="ctr"/>
          <a:lstStyle/>
          <a:p>
            <a:pPr marL="0" indent="0">
              <a:lnSpc>
                <a:spcPts val="2100"/>
              </a:lnSpc>
              <a:buNone/>
            </a:pPr>
            <a:r>
              <a:rPr lang="en-US" sz="1500" b="1" dirty="0">
                <a:solidFill>
                  <a:srgbClr val="1E293B"/>
                </a:solidFill>
                <a:latin typeface="Inter" pitchFamily="34" charset="0"/>
                <a:ea typeface="Inter" pitchFamily="34" charset="-122"/>
                <a:cs typeface="Inter" pitchFamily="34" charset="-120"/>
              </a:rPr>
              <a:t>Información Clara y Oportuna</a:t>
            </a:r>
            <a:endParaRPr lang="en-US" sz="1500" dirty="0"/>
          </a:p>
        </p:txBody>
      </p:sp>
      <p:sp>
        <p:nvSpPr>
          <p:cNvPr id="25" name="Text 6"/>
          <p:cNvSpPr/>
          <p:nvPr/>
        </p:nvSpPr>
        <p:spPr>
          <a:xfrm>
            <a:off x="914400" y="3971925"/>
            <a:ext cx="2844701" cy="990600"/>
          </a:xfrm>
          <a:prstGeom prst="rect">
            <a:avLst/>
          </a:prstGeom>
          <a:noFill/>
          <a:ln/>
        </p:spPr>
        <p:txBody>
          <a:bodyPr vert="horz" wrap="square" lIns="0" tIns="0" rIns="0" bIns="0" rtlCol="0" anchor="ctr"/>
          <a:lstStyle/>
          <a:p>
            <a:pPr marL="0" indent="0">
              <a:lnSpc>
                <a:spcPts val="1950"/>
              </a:lnSpc>
              <a:buNone/>
            </a:pPr>
            <a:r>
              <a:rPr lang="en-US" sz="1200" dirty="0">
                <a:solidFill>
                  <a:srgbClr val="475569"/>
                </a:solidFill>
                <a:latin typeface="Lora" pitchFamily="34" charset="0"/>
                <a:ea typeface="Lora" pitchFamily="34" charset="-122"/>
                <a:cs typeface="Lora" pitchFamily="34" charset="-120"/>
              </a:rPr>
              <a:t>Derecho a recibir información veraz, comprensible y completa sobre su estado de salud, pronóstico y opciones de tratamiento.</a:t>
            </a:r>
            <a:endParaRPr lang="en-US" sz="1200" dirty="0"/>
          </a:p>
        </p:txBody>
      </p:sp>
      <p:sp>
        <p:nvSpPr>
          <p:cNvPr id="26" name="Text 7"/>
          <p:cNvSpPr/>
          <p:nvPr/>
        </p:nvSpPr>
        <p:spPr>
          <a:xfrm>
            <a:off x="4673501" y="3552825"/>
            <a:ext cx="4572000" cy="266700"/>
          </a:xfrm>
          <a:prstGeom prst="rect">
            <a:avLst/>
          </a:prstGeom>
          <a:noFill/>
          <a:ln/>
        </p:spPr>
        <p:txBody>
          <a:bodyPr vert="horz" wrap="square" lIns="0" tIns="0" rIns="0" bIns="0" rtlCol="0" anchor="ctr"/>
          <a:lstStyle/>
          <a:p>
            <a:pPr marL="0" indent="0">
              <a:lnSpc>
                <a:spcPts val="2100"/>
              </a:lnSpc>
              <a:buNone/>
            </a:pPr>
            <a:r>
              <a:rPr lang="en-US" sz="1500" b="1" dirty="0">
                <a:solidFill>
                  <a:srgbClr val="1E293B"/>
                </a:solidFill>
                <a:latin typeface="Inter" pitchFamily="34" charset="0"/>
                <a:ea typeface="Inter" pitchFamily="34" charset="-122"/>
                <a:cs typeface="Inter" pitchFamily="34" charset="-120"/>
              </a:rPr>
              <a:t>Trato Digno y Humano</a:t>
            </a:r>
            <a:endParaRPr lang="en-US" sz="1500" dirty="0"/>
          </a:p>
        </p:txBody>
      </p:sp>
      <p:sp>
        <p:nvSpPr>
          <p:cNvPr id="27" name="Text 8"/>
          <p:cNvSpPr/>
          <p:nvPr/>
        </p:nvSpPr>
        <p:spPr>
          <a:xfrm>
            <a:off x="4673501" y="3971925"/>
            <a:ext cx="2844850" cy="990600"/>
          </a:xfrm>
          <a:prstGeom prst="rect">
            <a:avLst/>
          </a:prstGeom>
          <a:noFill/>
          <a:ln/>
        </p:spPr>
        <p:txBody>
          <a:bodyPr vert="horz" wrap="square" lIns="0" tIns="0" rIns="0" bIns="0" rtlCol="0" anchor="ctr"/>
          <a:lstStyle/>
          <a:p>
            <a:pPr marL="0" indent="0">
              <a:lnSpc>
                <a:spcPts val="1950"/>
              </a:lnSpc>
              <a:buNone/>
            </a:pPr>
            <a:r>
              <a:rPr lang="en-US" sz="1200" dirty="0">
                <a:solidFill>
                  <a:srgbClr val="475569"/>
                </a:solidFill>
                <a:latin typeface="Lora" pitchFamily="34" charset="0"/>
                <a:ea typeface="Lora" pitchFamily="34" charset="-122"/>
                <a:cs typeface="Lora" pitchFamily="34" charset="-120"/>
              </a:rPr>
              <a:t>Derecho a ser respetado como persona, evitando la discriminación y garantizando la privacidad y el acompañamiento familiar.</a:t>
            </a:r>
            <a:endParaRPr lang="en-US" sz="1200" dirty="0"/>
          </a:p>
        </p:txBody>
      </p:sp>
      <p:sp>
        <p:nvSpPr>
          <p:cNvPr id="28" name="Text 9"/>
          <p:cNvSpPr/>
          <p:nvPr/>
        </p:nvSpPr>
        <p:spPr>
          <a:xfrm>
            <a:off x="8432750" y="3552825"/>
            <a:ext cx="2844701" cy="533400"/>
          </a:xfrm>
          <a:prstGeom prst="rect">
            <a:avLst/>
          </a:prstGeom>
          <a:noFill/>
          <a:ln/>
        </p:spPr>
        <p:txBody>
          <a:bodyPr vert="horz" wrap="square" lIns="0" tIns="0" rIns="0" bIns="0" rtlCol="0" anchor="ctr"/>
          <a:lstStyle/>
          <a:p>
            <a:pPr marL="0" indent="0">
              <a:lnSpc>
                <a:spcPts val="2100"/>
              </a:lnSpc>
              <a:buNone/>
            </a:pPr>
            <a:r>
              <a:rPr lang="en-US" sz="1500" b="1" dirty="0">
                <a:solidFill>
                  <a:srgbClr val="1E293B"/>
                </a:solidFill>
                <a:latin typeface="Inter" pitchFamily="34" charset="0"/>
                <a:ea typeface="Inter" pitchFamily="34" charset="-122"/>
                <a:cs typeface="Inter" pitchFamily="34" charset="-120"/>
              </a:rPr>
              <a:t>Acceso Integral y Manejo del Dolor</a:t>
            </a:r>
            <a:endParaRPr lang="en-US" sz="1500" dirty="0"/>
          </a:p>
        </p:txBody>
      </p:sp>
      <p:sp>
        <p:nvSpPr>
          <p:cNvPr id="29" name="Text 10"/>
          <p:cNvSpPr/>
          <p:nvPr/>
        </p:nvSpPr>
        <p:spPr>
          <a:xfrm>
            <a:off x="8432750" y="4238625"/>
            <a:ext cx="2844701" cy="990600"/>
          </a:xfrm>
          <a:prstGeom prst="rect">
            <a:avLst/>
          </a:prstGeom>
          <a:noFill/>
          <a:ln/>
        </p:spPr>
        <p:txBody>
          <a:bodyPr vert="horz" wrap="square" lIns="0" tIns="0" rIns="0" bIns="0" rtlCol="0" anchor="ctr"/>
          <a:lstStyle/>
          <a:p>
            <a:pPr marL="0" indent="0">
              <a:lnSpc>
                <a:spcPts val="1950"/>
              </a:lnSpc>
              <a:buNone/>
            </a:pPr>
            <a:r>
              <a:rPr lang="en-US" sz="1200" dirty="0">
                <a:solidFill>
                  <a:srgbClr val="475569"/>
                </a:solidFill>
                <a:latin typeface="Lora" pitchFamily="34" charset="0"/>
                <a:ea typeface="Lora" pitchFamily="34" charset="-122"/>
                <a:cs typeface="Lora" pitchFamily="34" charset="-120"/>
              </a:rPr>
              <a:t>Derecho a recibir tratamiento para el alivio del dolor y otros síntomas físicos, psicológicos y espirituales de forma oportuna.</a:t>
            </a:r>
            <a:endParaRPr lang="en-US" sz="1200" dirty="0"/>
          </a:p>
        </p:txBody>
      </p:sp>
      <p:sp>
        <p:nvSpPr>
          <p:cNvPr id="30" name="Text 11"/>
          <p:cNvSpPr/>
          <p:nvPr/>
        </p:nvSpPr>
        <p:spPr>
          <a:xfrm>
            <a:off x="914400" y="6362700"/>
            <a:ext cx="5440680" cy="190500"/>
          </a:xfrm>
          <a:prstGeom prst="rect">
            <a:avLst/>
          </a:prstGeom>
          <a:noFill/>
          <a:ln/>
        </p:spPr>
        <p:txBody>
          <a:bodyPr vert="horz" wrap="square" lIns="0" tIns="0" rIns="0" bIns="0" rtlCol="0" anchor="ctr"/>
          <a:lstStyle/>
          <a:p>
            <a:pPr marL="0" indent="0">
              <a:lnSpc>
                <a:spcPts val="1500"/>
              </a:lnSpc>
              <a:buNone/>
            </a:pPr>
            <a:r>
              <a:rPr lang="en-US" sz="1050" b="1" dirty="0">
                <a:solidFill>
                  <a:srgbClr val="64748B"/>
                </a:solidFill>
                <a:latin typeface="Inter" pitchFamily="34" charset="0"/>
                <a:ea typeface="Inter" pitchFamily="34" charset="-122"/>
                <a:cs typeface="Inter" pitchFamily="34" charset="-120"/>
              </a:rPr>
              <a:t>Garantía de Derechos Fundamentales</a:t>
            </a:r>
            <a:endParaRPr lang="en-US" sz="1050" dirty="0"/>
          </a:p>
        </p:txBody>
      </p:sp>
      <p:sp>
        <p:nvSpPr>
          <p:cNvPr id="31" name="Text 12"/>
          <p:cNvSpPr/>
          <p:nvPr/>
        </p:nvSpPr>
        <p:spPr>
          <a:xfrm>
            <a:off x="11172825" y="6381750"/>
            <a:ext cx="1325880" cy="152400"/>
          </a:xfrm>
          <a:prstGeom prst="rect">
            <a:avLst/>
          </a:prstGeom>
          <a:noFill/>
          <a:ln/>
        </p:spPr>
        <p:txBody>
          <a:bodyPr vert="horz" wrap="square" lIns="0" tIns="0" rIns="0" bIns="0" rtlCol="0" anchor="ctr"/>
          <a:lstStyle/>
          <a:p>
            <a:pPr marL="0" indent="0">
              <a:lnSpc>
                <a:spcPts val="1200"/>
              </a:lnSpc>
              <a:buNone/>
            </a:pPr>
            <a:r>
              <a:rPr lang="en-US" sz="900" b="1" dirty="0">
                <a:solidFill>
                  <a:srgbClr val="94A3B8"/>
                </a:solidFill>
                <a:latin typeface="Inter" pitchFamily="34" charset="0"/>
                <a:ea typeface="Inter" pitchFamily="34" charset="-122"/>
                <a:cs typeface="Inter" pitchFamily="34" charset="-120"/>
              </a:rPr>
              <a:t>20 / 28</a:t>
            </a:r>
            <a:endParaRPr lang="en-US" sz="9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0" y="0"/>
            <a:ext cx="12192000" cy="76200"/>
          </a:xfrm>
          <a:prstGeom prst="rect">
            <a:avLst/>
          </a:prstGeom>
        </p:spPr>
      </p:pic>
      <p:pic>
        <p:nvPicPr>
          <p:cNvPr id="5" name="Image 3" descr="preencoded.png"/>
          <p:cNvPicPr>
            <a:picLocks noChangeAspect="1"/>
          </p:cNvPicPr>
          <p:nvPr/>
        </p:nvPicPr>
        <p:blipFill>
          <a:blip r:embed="rId6"/>
          <a:stretch>
            <a:fillRect/>
          </a:stretch>
        </p:blipFill>
        <p:spPr>
          <a:xfrm>
            <a:off x="609600" y="533400"/>
            <a:ext cx="1261170" cy="228600"/>
          </a:xfrm>
          <a:prstGeom prst="rect">
            <a:avLst/>
          </a:prstGeom>
        </p:spPr>
      </p:pic>
      <p:pic>
        <p:nvPicPr>
          <p:cNvPr id="6" name="Image 4" descr="preencoded.png"/>
          <p:cNvPicPr>
            <a:picLocks noChangeAspect="1"/>
          </p:cNvPicPr>
          <p:nvPr/>
        </p:nvPicPr>
        <p:blipFill>
          <a:blip r:embed="rId7"/>
          <a:stretch>
            <a:fillRect/>
          </a:stretch>
        </p:blipFill>
        <p:spPr>
          <a:xfrm>
            <a:off x="609600" y="1676400"/>
            <a:ext cx="5295900" cy="2362200"/>
          </a:xfrm>
          <a:prstGeom prst="rect">
            <a:avLst/>
          </a:prstGeom>
        </p:spPr>
      </p:pic>
      <p:pic>
        <p:nvPicPr>
          <p:cNvPr id="7" name="Image 5" descr="preencoded.png"/>
          <p:cNvPicPr>
            <a:picLocks noChangeAspect="1"/>
          </p:cNvPicPr>
          <p:nvPr/>
        </p:nvPicPr>
        <p:blipFill>
          <a:blip r:embed="rId8"/>
          <a:stretch>
            <a:fillRect/>
          </a:stretch>
        </p:blipFill>
        <p:spPr>
          <a:xfrm>
            <a:off x="914400" y="1981200"/>
            <a:ext cx="457200" cy="457200"/>
          </a:xfrm>
          <a:prstGeom prst="rect">
            <a:avLst/>
          </a:prstGeom>
        </p:spPr>
      </p:pic>
      <p:pic>
        <p:nvPicPr>
          <p:cNvPr id="8" name="Image 6" descr="preencoded.png"/>
          <p:cNvPicPr>
            <a:picLocks noChangeAspect="1"/>
          </p:cNvPicPr>
          <p:nvPr/>
        </p:nvPicPr>
        <p:blipFill>
          <a:blip r:embed="rId9"/>
          <a:stretch>
            <a:fillRect/>
          </a:stretch>
        </p:blipFill>
        <p:spPr>
          <a:xfrm>
            <a:off x="1033462" y="2076450"/>
            <a:ext cx="219075" cy="266700"/>
          </a:xfrm>
          <a:prstGeom prst="rect">
            <a:avLst/>
          </a:prstGeom>
        </p:spPr>
      </p:pic>
      <p:pic>
        <p:nvPicPr>
          <p:cNvPr id="9" name="Image 7" descr="preencoded.png"/>
          <p:cNvPicPr>
            <a:picLocks noChangeAspect="1"/>
          </p:cNvPicPr>
          <p:nvPr/>
        </p:nvPicPr>
        <p:blipFill>
          <a:blip r:embed="rId10"/>
          <a:stretch>
            <a:fillRect/>
          </a:stretch>
        </p:blipFill>
        <p:spPr>
          <a:xfrm>
            <a:off x="914400" y="3276600"/>
            <a:ext cx="114300" cy="133350"/>
          </a:xfrm>
          <a:prstGeom prst="rect">
            <a:avLst/>
          </a:prstGeom>
        </p:spPr>
      </p:pic>
      <p:pic>
        <p:nvPicPr>
          <p:cNvPr id="10" name="Image 8" descr="preencoded.png"/>
          <p:cNvPicPr>
            <a:picLocks noChangeAspect="1"/>
          </p:cNvPicPr>
          <p:nvPr/>
        </p:nvPicPr>
        <p:blipFill>
          <a:blip r:embed="rId10"/>
          <a:stretch>
            <a:fillRect/>
          </a:stretch>
        </p:blipFill>
        <p:spPr>
          <a:xfrm>
            <a:off x="914400" y="3581400"/>
            <a:ext cx="114300" cy="133350"/>
          </a:xfrm>
          <a:prstGeom prst="rect">
            <a:avLst/>
          </a:prstGeom>
        </p:spPr>
      </p:pic>
      <p:pic>
        <p:nvPicPr>
          <p:cNvPr id="11" name="Image 9" descr="preencoded.png"/>
          <p:cNvPicPr>
            <a:picLocks noChangeAspect="1"/>
          </p:cNvPicPr>
          <p:nvPr/>
        </p:nvPicPr>
        <p:blipFill>
          <a:blip r:embed="rId7"/>
          <a:stretch>
            <a:fillRect/>
          </a:stretch>
        </p:blipFill>
        <p:spPr>
          <a:xfrm>
            <a:off x="6286500" y="1676400"/>
            <a:ext cx="5295900" cy="2362200"/>
          </a:xfrm>
          <a:prstGeom prst="rect">
            <a:avLst/>
          </a:prstGeom>
        </p:spPr>
      </p:pic>
      <p:pic>
        <p:nvPicPr>
          <p:cNvPr id="12" name="Image 10" descr="preencoded.png"/>
          <p:cNvPicPr>
            <a:picLocks noChangeAspect="1"/>
          </p:cNvPicPr>
          <p:nvPr/>
        </p:nvPicPr>
        <p:blipFill>
          <a:blip r:embed="rId11"/>
          <a:stretch>
            <a:fillRect/>
          </a:stretch>
        </p:blipFill>
        <p:spPr>
          <a:xfrm>
            <a:off x="6591300" y="1981200"/>
            <a:ext cx="457200" cy="457200"/>
          </a:xfrm>
          <a:prstGeom prst="rect">
            <a:avLst/>
          </a:prstGeom>
        </p:spPr>
      </p:pic>
      <p:pic>
        <p:nvPicPr>
          <p:cNvPr id="13" name="Image 11" descr="preencoded.png"/>
          <p:cNvPicPr>
            <a:picLocks noChangeAspect="1"/>
          </p:cNvPicPr>
          <p:nvPr/>
        </p:nvPicPr>
        <p:blipFill>
          <a:blip r:embed="rId12"/>
          <a:stretch>
            <a:fillRect/>
          </a:stretch>
        </p:blipFill>
        <p:spPr>
          <a:xfrm>
            <a:off x="6710363" y="2076450"/>
            <a:ext cx="219075" cy="266700"/>
          </a:xfrm>
          <a:prstGeom prst="rect">
            <a:avLst/>
          </a:prstGeom>
        </p:spPr>
      </p:pic>
      <p:pic>
        <p:nvPicPr>
          <p:cNvPr id="14" name="Image 12" descr="preencoded.png"/>
          <p:cNvPicPr>
            <a:picLocks noChangeAspect="1"/>
          </p:cNvPicPr>
          <p:nvPr/>
        </p:nvPicPr>
        <p:blipFill>
          <a:blip r:embed="rId13"/>
          <a:stretch>
            <a:fillRect/>
          </a:stretch>
        </p:blipFill>
        <p:spPr>
          <a:xfrm>
            <a:off x="6591300" y="3276600"/>
            <a:ext cx="114300" cy="133350"/>
          </a:xfrm>
          <a:prstGeom prst="rect">
            <a:avLst/>
          </a:prstGeom>
        </p:spPr>
      </p:pic>
      <p:pic>
        <p:nvPicPr>
          <p:cNvPr id="15" name="Image 13" descr="preencoded.png"/>
          <p:cNvPicPr>
            <a:picLocks noChangeAspect="1"/>
          </p:cNvPicPr>
          <p:nvPr/>
        </p:nvPicPr>
        <p:blipFill>
          <a:blip r:embed="rId13"/>
          <a:stretch>
            <a:fillRect/>
          </a:stretch>
        </p:blipFill>
        <p:spPr>
          <a:xfrm>
            <a:off x="6591300" y="3581400"/>
            <a:ext cx="114300" cy="133350"/>
          </a:xfrm>
          <a:prstGeom prst="rect">
            <a:avLst/>
          </a:prstGeom>
        </p:spPr>
      </p:pic>
      <p:pic>
        <p:nvPicPr>
          <p:cNvPr id="16" name="Image 14" descr="preencoded.png"/>
          <p:cNvPicPr>
            <a:picLocks noChangeAspect="1"/>
          </p:cNvPicPr>
          <p:nvPr/>
        </p:nvPicPr>
        <p:blipFill>
          <a:blip r:embed="rId14"/>
          <a:stretch>
            <a:fillRect/>
          </a:stretch>
        </p:blipFill>
        <p:spPr>
          <a:xfrm>
            <a:off x="609600" y="4419600"/>
            <a:ext cx="10972800" cy="1219200"/>
          </a:xfrm>
          <a:prstGeom prst="rect">
            <a:avLst/>
          </a:prstGeom>
        </p:spPr>
      </p:pic>
      <p:pic>
        <p:nvPicPr>
          <p:cNvPr id="17" name="Image 15" descr="preencoded.png"/>
          <p:cNvPicPr>
            <a:picLocks noChangeAspect="1"/>
          </p:cNvPicPr>
          <p:nvPr/>
        </p:nvPicPr>
        <p:blipFill>
          <a:blip r:embed="rId15"/>
          <a:stretch>
            <a:fillRect/>
          </a:stretch>
        </p:blipFill>
        <p:spPr>
          <a:xfrm>
            <a:off x="2250728" y="4648200"/>
            <a:ext cx="285750" cy="304800"/>
          </a:xfrm>
          <a:prstGeom prst="rect">
            <a:avLst/>
          </a:prstGeom>
        </p:spPr>
      </p:pic>
      <p:pic>
        <p:nvPicPr>
          <p:cNvPr id="18" name="Image 16" descr="preencoded.png"/>
          <p:cNvPicPr>
            <a:picLocks noChangeAspect="1"/>
          </p:cNvPicPr>
          <p:nvPr/>
        </p:nvPicPr>
        <p:blipFill>
          <a:blip r:embed="rId16"/>
          <a:stretch>
            <a:fillRect/>
          </a:stretch>
        </p:blipFill>
        <p:spPr>
          <a:xfrm>
            <a:off x="4099471" y="4838700"/>
            <a:ext cx="9525" cy="381000"/>
          </a:xfrm>
          <a:prstGeom prst="rect">
            <a:avLst/>
          </a:prstGeom>
        </p:spPr>
      </p:pic>
      <p:pic>
        <p:nvPicPr>
          <p:cNvPr id="19" name="Image 17" descr="preencoded.png"/>
          <p:cNvPicPr>
            <a:picLocks noChangeAspect="1"/>
          </p:cNvPicPr>
          <p:nvPr/>
        </p:nvPicPr>
        <p:blipFill>
          <a:blip r:embed="rId17"/>
          <a:stretch>
            <a:fillRect/>
          </a:stretch>
        </p:blipFill>
        <p:spPr>
          <a:xfrm>
            <a:off x="5905351" y="4648200"/>
            <a:ext cx="228600" cy="304800"/>
          </a:xfrm>
          <a:prstGeom prst="rect">
            <a:avLst/>
          </a:prstGeom>
        </p:spPr>
      </p:pic>
      <p:pic>
        <p:nvPicPr>
          <p:cNvPr id="20" name="Image 18" descr="preencoded.png"/>
          <p:cNvPicPr>
            <a:picLocks noChangeAspect="1"/>
          </p:cNvPicPr>
          <p:nvPr/>
        </p:nvPicPr>
        <p:blipFill>
          <a:blip r:embed="rId18"/>
          <a:stretch>
            <a:fillRect/>
          </a:stretch>
        </p:blipFill>
        <p:spPr>
          <a:xfrm>
            <a:off x="7930307" y="4838700"/>
            <a:ext cx="9525" cy="381000"/>
          </a:xfrm>
          <a:prstGeom prst="rect">
            <a:avLst/>
          </a:prstGeom>
        </p:spPr>
      </p:pic>
      <p:pic>
        <p:nvPicPr>
          <p:cNvPr id="21" name="Image 19" descr="preencoded.png"/>
          <p:cNvPicPr>
            <a:picLocks noChangeAspect="1"/>
          </p:cNvPicPr>
          <p:nvPr/>
        </p:nvPicPr>
        <p:blipFill>
          <a:blip r:embed="rId19"/>
          <a:stretch>
            <a:fillRect/>
          </a:stretch>
        </p:blipFill>
        <p:spPr>
          <a:xfrm>
            <a:off x="9579025" y="4648200"/>
            <a:ext cx="285750" cy="304800"/>
          </a:xfrm>
          <a:prstGeom prst="rect">
            <a:avLst/>
          </a:prstGeom>
        </p:spPr>
      </p:pic>
      <p:pic>
        <p:nvPicPr>
          <p:cNvPr id="22" name="Image 20" descr="preencoded.png"/>
          <p:cNvPicPr>
            <a:picLocks noChangeAspect="1"/>
          </p:cNvPicPr>
          <p:nvPr/>
        </p:nvPicPr>
        <p:blipFill>
          <a:blip r:embed="rId20"/>
          <a:stretch>
            <a:fillRect/>
          </a:stretch>
        </p:blipFill>
        <p:spPr>
          <a:xfrm>
            <a:off x="0" y="6248400"/>
            <a:ext cx="12192000" cy="609600"/>
          </a:xfrm>
          <a:prstGeom prst="rect">
            <a:avLst/>
          </a:prstGeom>
        </p:spPr>
      </p:pic>
      <p:pic>
        <p:nvPicPr>
          <p:cNvPr id="23" name="Image 21" descr="preencoded.png"/>
          <p:cNvPicPr>
            <a:picLocks noChangeAspect="1"/>
          </p:cNvPicPr>
          <p:nvPr/>
        </p:nvPicPr>
        <p:blipFill>
          <a:blip r:embed="rId21"/>
          <a:stretch>
            <a:fillRect/>
          </a:stretch>
        </p:blipFill>
        <p:spPr>
          <a:xfrm>
            <a:off x="609600" y="6477000"/>
            <a:ext cx="114300" cy="152400"/>
          </a:xfrm>
          <a:prstGeom prst="rect">
            <a:avLst/>
          </a:prstGeom>
        </p:spPr>
      </p:pic>
      <p:pic>
        <p:nvPicPr>
          <p:cNvPr id="24" name="Image 22" descr="preencoded.png"/>
          <p:cNvPicPr>
            <a:picLocks noChangeAspect="1"/>
          </p:cNvPicPr>
          <p:nvPr/>
        </p:nvPicPr>
        <p:blipFill>
          <a:blip r:embed="rId22"/>
          <a:stretch>
            <a:fillRect/>
          </a:stretch>
        </p:blipFill>
        <p:spPr>
          <a:xfrm>
            <a:off x="11010900" y="6524625"/>
            <a:ext cx="57150" cy="57150"/>
          </a:xfrm>
          <a:prstGeom prst="rect">
            <a:avLst/>
          </a:prstGeom>
        </p:spPr>
      </p:pic>
      <p:pic>
        <p:nvPicPr>
          <p:cNvPr id="25" name="Image 23" descr="preencoded.png"/>
          <p:cNvPicPr>
            <a:picLocks noChangeAspect="1"/>
          </p:cNvPicPr>
          <p:nvPr/>
        </p:nvPicPr>
        <p:blipFill>
          <a:blip r:embed="rId23"/>
          <a:stretch>
            <a:fillRect/>
          </a:stretch>
        </p:blipFill>
        <p:spPr>
          <a:xfrm>
            <a:off x="11144250" y="6524625"/>
            <a:ext cx="57150" cy="57150"/>
          </a:xfrm>
          <a:prstGeom prst="rect">
            <a:avLst/>
          </a:prstGeom>
        </p:spPr>
      </p:pic>
      <p:pic>
        <p:nvPicPr>
          <p:cNvPr id="26" name="Image 24" descr="preencoded.png"/>
          <p:cNvPicPr>
            <a:picLocks noChangeAspect="1"/>
          </p:cNvPicPr>
          <p:nvPr/>
        </p:nvPicPr>
        <p:blipFill>
          <a:blip r:embed="rId24"/>
          <a:stretch>
            <a:fillRect/>
          </a:stretch>
        </p:blipFill>
        <p:spPr>
          <a:xfrm>
            <a:off x="11277600" y="6524625"/>
            <a:ext cx="304800" cy="57150"/>
          </a:xfrm>
          <a:prstGeom prst="rect">
            <a:avLst/>
          </a:prstGeom>
        </p:spPr>
      </p:pic>
      <p:sp>
        <p:nvSpPr>
          <p:cNvPr id="27" name="Text 0"/>
          <p:cNvSpPr/>
          <p:nvPr/>
        </p:nvSpPr>
        <p:spPr>
          <a:xfrm>
            <a:off x="723900" y="533400"/>
            <a:ext cx="1347580" cy="228600"/>
          </a:xfrm>
          <a:prstGeom prst="rect">
            <a:avLst/>
          </a:prstGeom>
          <a:noFill/>
          <a:ln/>
        </p:spPr>
        <p:txBody>
          <a:bodyPr vert="horz" wrap="square" lIns="0" tIns="0" rIns="0" bIns="0" rtlCol="0" anchor="ctr"/>
          <a:lstStyle/>
          <a:p>
            <a:pPr marL="0" indent="0">
              <a:lnSpc>
                <a:spcPts val="1200"/>
              </a:lnSpc>
              <a:buNone/>
            </a:pPr>
            <a:r>
              <a:rPr lang="en-US" sz="900" b="1" kern="0" spc="72" dirty="0">
                <a:solidFill>
                  <a:srgbClr val="047857"/>
                </a:solidFill>
                <a:latin typeface="Inter" pitchFamily="34" charset="0"/>
                <a:ea typeface="Inter" pitchFamily="34" charset="-122"/>
                <a:cs typeface="Inter" pitchFamily="34" charset="-120"/>
              </a:rPr>
              <a:t>NORMATIVIDAD</a:t>
            </a:r>
            <a:endParaRPr lang="en-US" sz="900" dirty="0"/>
          </a:p>
        </p:txBody>
      </p:sp>
      <p:sp>
        <p:nvSpPr>
          <p:cNvPr id="28" name="Text 1"/>
          <p:cNvSpPr/>
          <p:nvPr/>
        </p:nvSpPr>
        <p:spPr>
          <a:xfrm>
            <a:off x="1985070" y="552450"/>
            <a:ext cx="3413760" cy="190500"/>
          </a:xfrm>
          <a:prstGeom prst="rect">
            <a:avLst/>
          </a:prstGeom>
          <a:noFill/>
          <a:ln/>
        </p:spPr>
        <p:txBody>
          <a:bodyPr vert="horz" wrap="square" lIns="0" tIns="0" rIns="0" bIns="0" rtlCol="0" anchor="ctr"/>
          <a:lstStyle/>
          <a:p>
            <a:pPr marL="0" indent="0">
              <a:lnSpc>
                <a:spcPts val="1500"/>
              </a:lnSpc>
              <a:buNone/>
            </a:pPr>
            <a:r>
              <a:rPr lang="en-US" sz="1050" dirty="0">
                <a:solidFill>
                  <a:srgbClr val="94A3B8"/>
                </a:solidFill>
                <a:latin typeface="Inter" pitchFamily="34" charset="0"/>
                <a:ea typeface="Inter" pitchFamily="34" charset="-122"/>
                <a:cs typeface="Inter" pitchFamily="34" charset="-120"/>
              </a:rPr>
              <a:t>Ley 1733 de 2014</a:t>
            </a:r>
            <a:endParaRPr lang="en-US" sz="1050" dirty="0"/>
          </a:p>
        </p:txBody>
      </p:sp>
      <p:sp>
        <p:nvSpPr>
          <p:cNvPr id="29" name="Text 2"/>
          <p:cNvSpPr/>
          <p:nvPr/>
        </p:nvSpPr>
        <p:spPr>
          <a:xfrm>
            <a:off x="609600" y="838200"/>
            <a:ext cx="16459200" cy="457200"/>
          </a:xfrm>
          <a:prstGeom prst="rect">
            <a:avLst/>
          </a:prstGeom>
          <a:noFill/>
          <a:ln/>
        </p:spPr>
        <p:txBody>
          <a:bodyPr vert="horz" wrap="square" lIns="0" tIns="0" rIns="0" bIns="0" rtlCol="0" anchor="ctr"/>
          <a:lstStyle/>
          <a:p>
            <a:pPr marL="0" indent="0">
              <a:lnSpc>
                <a:spcPts val="3600"/>
              </a:lnSpc>
              <a:buNone/>
            </a:pPr>
            <a:r>
              <a:rPr lang="en-US" sz="3600" b="1" kern="0" spc="-72" dirty="0">
                <a:solidFill>
                  <a:srgbClr val="1E293B"/>
                </a:solidFill>
                <a:latin typeface="Inter" pitchFamily="34" charset="0"/>
                <a:ea typeface="Inter" pitchFamily="34" charset="-122"/>
                <a:cs typeface="Inter" pitchFamily="34" charset="-120"/>
              </a:rPr>
              <a:t>Derechos de los Pacientes </a:t>
            </a:r>
            <a:r>
              <a:rPr lang="en-US" sz="3600" b="1" kern="0" spc="-72" dirty="0">
                <a:solidFill>
                  <a:srgbClr val="059669"/>
                </a:solidFill>
                <a:latin typeface="Inter" pitchFamily="34" charset="0"/>
                <a:ea typeface="Inter" pitchFamily="34" charset="-122"/>
                <a:cs typeface="Inter" pitchFamily="34" charset="-120"/>
              </a:rPr>
              <a:t>(II)</a:t>
            </a:r>
            <a:endParaRPr lang="en-US" sz="3600" dirty="0"/>
          </a:p>
        </p:txBody>
      </p:sp>
      <p:sp>
        <p:nvSpPr>
          <p:cNvPr id="30" name="Text 3"/>
          <p:cNvSpPr/>
          <p:nvPr/>
        </p:nvSpPr>
        <p:spPr>
          <a:xfrm>
            <a:off x="1524000" y="2057400"/>
            <a:ext cx="6035040" cy="304800"/>
          </a:xfrm>
          <a:prstGeom prst="rect">
            <a:avLst/>
          </a:prstGeom>
          <a:noFill/>
          <a:ln/>
        </p:spPr>
        <p:txBody>
          <a:bodyPr vert="horz" wrap="square" lIns="0" tIns="0" rIns="0" bIns="0" rtlCol="0" anchor="ctr"/>
          <a:lstStyle/>
          <a:p>
            <a:pPr marL="0" indent="0">
              <a:lnSpc>
                <a:spcPts val="2400"/>
              </a:lnSpc>
              <a:buNone/>
            </a:pPr>
            <a:r>
              <a:rPr lang="en-US" sz="1800" b="1" dirty="0">
                <a:solidFill>
                  <a:srgbClr val="334155"/>
                </a:solidFill>
                <a:latin typeface="Inter" pitchFamily="34" charset="0"/>
                <a:ea typeface="Inter" pitchFamily="34" charset="-122"/>
                <a:cs typeface="Inter" pitchFamily="34" charset="-120"/>
              </a:rPr>
              <a:t>Segunda Opinión Médica</a:t>
            </a:r>
            <a:endParaRPr lang="en-US" sz="1800" dirty="0"/>
          </a:p>
        </p:txBody>
      </p:sp>
      <p:sp>
        <p:nvSpPr>
          <p:cNvPr id="31" name="Text 4"/>
          <p:cNvSpPr/>
          <p:nvPr/>
        </p:nvSpPr>
        <p:spPr>
          <a:xfrm>
            <a:off x="914400" y="2590800"/>
            <a:ext cx="4686300" cy="495300"/>
          </a:xfrm>
          <a:prstGeom prst="rect">
            <a:avLst/>
          </a:prstGeom>
          <a:noFill/>
          <a:ln/>
        </p:spPr>
        <p:txBody>
          <a:bodyPr vert="horz" wrap="square" lIns="0" tIns="0" rIns="0" bIns="0" rtlCol="0" anchor="ctr"/>
          <a:lstStyle/>
          <a:p>
            <a:pPr marL="0" indent="0">
              <a:lnSpc>
                <a:spcPts val="1950"/>
              </a:lnSpc>
              <a:buNone/>
            </a:pPr>
            <a:r>
              <a:rPr lang="en-US" sz="1200" dirty="0">
                <a:solidFill>
                  <a:srgbClr val="475569"/>
                </a:solidFill>
                <a:latin typeface="Lora" pitchFamily="34" charset="0"/>
                <a:ea typeface="Lora" pitchFamily="34" charset="-122"/>
                <a:cs typeface="Lora" pitchFamily="34" charset="-120"/>
              </a:rPr>
              <a:t>Derecho a solicitar y recibir una segunda valoración por parte de profesionales de salud calificados.</a:t>
            </a:r>
            <a:endParaRPr lang="en-US" sz="1200" dirty="0"/>
          </a:p>
        </p:txBody>
      </p:sp>
      <p:sp>
        <p:nvSpPr>
          <p:cNvPr id="32" name="Text 5"/>
          <p:cNvSpPr/>
          <p:nvPr/>
        </p:nvSpPr>
        <p:spPr>
          <a:xfrm>
            <a:off x="1104900" y="3238500"/>
            <a:ext cx="8641080" cy="190500"/>
          </a:xfrm>
          <a:prstGeom prst="rect">
            <a:avLst/>
          </a:prstGeom>
          <a:noFill/>
          <a:ln/>
        </p:spPr>
        <p:txBody>
          <a:bodyPr vert="horz" wrap="square" lIns="0" tIns="0" rIns="0" bIns="0" rtlCol="0" anchor="ctr"/>
          <a:lstStyle/>
          <a:p>
            <a:pPr marL="0" indent="0" algn="l">
              <a:lnSpc>
                <a:spcPts val="1500"/>
              </a:lnSpc>
              <a:buNone/>
            </a:pPr>
            <a:r>
              <a:rPr lang="en-US" sz="1050" dirty="0">
                <a:solidFill>
                  <a:srgbClr val="64748B"/>
                </a:solidFill>
                <a:latin typeface="Inter" pitchFamily="34" charset="0"/>
                <a:ea typeface="Inter" pitchFamily="34" charset="-122"/>
                <a:cs typeface="Inter" pitchFamily="34" charset="-120"/>
              </a:rPr>
              <a:t>Garantiza la seguridad en el diagnóstico y pronóstico.</a:t>
            </a:r>
            <a:endParaRPr lang="en-US" sz="1050" dirty="0"/>
          </a:p>
        </p:txBody>
      </p:sp>
      <p:sp>
        <p:nvSpPr>
          <p:cNvPr id="33" name="Text 6"/>
          <p:cNvSpPr/>
          <p:nvPr/>
        </p:nvSpPr>
        <p:spPr>
          <a:xfrm>
            <a:off x="1104900" y="3543300"/>
            <a:ext cx="10081260" cy="190500"/>
          </a:xfrm>
          <a:prstGeom prst="rect">
            <a:avLst/>
          </a:prstGeom>
          <a:noFill/>
          <a:ln/>
        </p:spPr>
        <p:txBody>
          <a:bodyPr vert="horz" wrap="square" lIns="0" tIns="0" rIns="0" bIns="0" rtlCol="0" anchor="ctr"/>
          <a:lstStyle/>
          <a:p>
            <a:pPr marL="0" indent="0" algn="l">
              <a:lnSpc>
                <a:spcPts val="1500"/>
              </a:lnSpc>
              <a:buNone/>
            </a:pPr>
            <a:r>
              <a:rPr lang="en-US" sz="1050" dirty="0">
                <a:solidFill>
                  <a:srgbClr val="64748B"/>
                </a:solidFill>
                <a:latin typeface="Inter" pitchFamily="34" charset="0"/>
                <a:ea typeface="Inter" pitchFamily="34" charset="-122"/>
                <a:cs typeface="Inter" pitchFamily="34" charset="-120"/>
              </a:rPr>
              <a:t>Permite al paciente y familia explorar alternativas de cuidado.</a:t>
            </a:r>
            <a:endParaRPr lang="en-US" sz="1050" dirty="0"/>
          </a:p>
        </p:txBody>
      </p:sp>
      <p:sp>
        <p:nvSpPr>
          <p:cNvPr id="34" name="Text 7"/>
          <p:cNvSpPr/>
          <p:nvPr/>
        </p:nvSpPr>
        <p:spPr>
          <a:xfrm>
            <a:off x="7200900" y="2057400"/>
            <a:ext cx="6583680" cy="304800"/>
          </a:xfrm>
          <a:prstGeom prst="rect">
            <a:avLst/>
          </a:prstGeom>
          <a:noFill/>
          <a:ln/>
        </p:spPr>
        <p:txBody>
          <a:bodyPr vert="horz" wrap="square" lIns="0" tIns="0" rIns="0" bIns="0" rtlCol="0" anchor="ctr"/>
          <a:lstStyle/>
          <a:p>
            <a:pPr marL="0" indent="0">
              <a:lnSpc>
                <a:spcPts val="2400"/>
              </a:lnSpc>
              <a:buNone/>
            </a:pPr>
            <a:r>
              <a:rPr lang="en-US" sz="1800" b="1" dirty="0">
                <a:solidFill>
                  <a:srgbClr val="334155"/>
                </a:solidFill>
                <a:latin typeface="Inter" pitchFamily="34" charset="0"/>
                <a:ea typeface="Inter" pitchFamily="34" charset="-122"/>
                <a:cs typeface="Inter" pitchFamily="34" charset="-120"/>
              </a:rPr>
              <a:t>Desistimiento Voluntario</a:t>
            </a:r>
            <a:endParaRPr lang="en-US" sz="1800" dirty="0"/>
          </a:p>
        </p:txBody>
      </p:sp>
      <p:sp>
        <p:nvSpPr>
          <p:cNvPr id="35" name="Text 8"/>
          <p:cNvSpPr/>
          <p:nvPr/>
        </p:nvSpPr>
        <p:spPr>
          <a:xfrm>
            <a:off x="6591300" y="2590800"/>
            <a:ext cx="4686300" cy="495300"/>
          </a:xfrm>
          <a:prstGeom prst="rect">
            <a:avLst/>
          </a:prstGeom>
          <a:noFill/>
          <a:ln/>
        </p:spPr>
        <p:txBody>
          <a:bodyPr vert="horz" wrap="square" lIns="0" tIns="0" rIns="0" bIns="0" rtlCol="0" anchor="ctr"/>
          <a:lstStyle/>
          <a:p>
            <a:pPr marL="0" indent="0">
              <a:lnSpc>
                <a:spcPts val="1950"/>
              </a:lnSpc>
              <a:buNone/>
            </a:pPr>
            <a:r>
              <a:rPr lang="en-US" sz="1200" dirty="0">
                <a:solidFill>
                  <a:srgbClr val="475569"/>
                </a:solidFill>
                <a:latin typeface="Lora" pitchFamily="34" charset="0"/>
                <a:ea typeface="Lora" pitchFamily="34" charset="-122"/>
                <a:cs typeface="Lora" pitchFamily="34" charset="-120"/>
              </a:rPr>
              <a:t>Derecho a desistir de manera voluntaria y anticipada de tratamientos médicos innecesarios.</a:t>
            </a:r>
            <a:endParaRPr lang="en-US" sz="1200" dirty="0"/>
          </a:p>
        </p:txBody>
      </p:sp>
      <p:sp>
        <p:nvSpPr>
          <p:cNvPr id="36" name="Text 9"/>
          <p:cNvSpPr/>
          <p:nvPr/>
        </p:nvSpPr>
        <p:spPr>
          <a:xfrm>
            <a:off x="6781800" y="3238500"/>
            <a:ext cx="10561320" cy="190500"/>
          </a:xfrm>
          <a:prstGeom prst="rect">
            <a:avLst/>
          </a:prstGeom>
          <a:noFill/>
          <a:ln/>
        </p:spPr>
        <p:txBody>
          <a:bodyPr vert="horz" wrap="square" lIns="0" tIns="0" rIns="0" bIns="0" rtlCol="0" anchor="ctr"/>
          <a:lstStyle/>
          <a:p>
            <a:pPr marL="0" indent="0" algn="l">
              <a:lnSpc>
                <a:spcPts val="1500"/>
              </a:lnSpc>
              <a:buNone/>
            </a:pPr>
            <a:r>
              <a:rPr lang="en-US" sz="1050" dirty="0">
                <a:solidFill>
                  <a:srgbClr val="64748B"/>
                </a:solidFill>
                <a:latin typeface="Inter" pitchFamily="34" charset="0"/>
                <a:ea typeface="Inter" pitchFamily="34" charset="-122"/>
                <a:cs typeface="Inter" pitchFamily="34" charset="-120"/>
              </a:rPr>
              <a:t>Aplica cuando el tratamiento no ofrece beneficio real (futilidad).</a:t>
            </a:r>
            <a:endParaRPr lang="en-US" sz="1050" dirty="0"/>
          </a:p>
        </p:txBody>
      </p:sp>
      <p:sp>
        <p:nvSpPr>
          <p:cNvPr id="37" name="Text 10"/>
          <p:cNvSpPr/>
          <p:nvPr/>
        </p:nvSpPr>
        <p:spPr>
          <a:xfrm>
            <a:off x="6781800" y="3543300"/>
            <a:ext cx="8001000" cy="190500"/>
          </a:xfrm>
          <a:prstGeom prst="rect">
            <a:avLst/>
          </a:prstGeom>
          <a:noFill/>
          <a:ln/>
        </p:spPr>
        <p:txBody>
          <a:bodyPr vert="horz" wrap="square" lIns="0" tIns="0" rIns="0" bIns="0" rtlCol="0" anchor="ctr"/>
          <a:lstStyle/>
          <a:p>
            <a:pPr marL="0" indent="0" algn="l">
              <a:lnSpc>
                <a:spcPts val="1500"/>
              </a:lnSpc>
              <a:buNone/>
            </a:pPr>
            <a:r>
              <a:rPr lang="en-US" sz="1050" dirty="0">
                <a:solidFill>
                  <a:srgbClr val="64748B"/>
                </a:solidFill>
                <a:latin typeface="Inter" pitchFamily="34" charset="0"/>
                <a:ea typeface="Inter" pitchFamily="34" charset="-122"/>
                <a:cs typeface="Inter" pitchFamily="34" charset="-120"/>
              </a:rPr>
              <a:t>Basado en la voluntad del paciente y su autonomía.</a:t>
            </a:r>
            <a:endParaRPr lang="en-US" sz="1050" dirty="0"/>
          </a:p>
        </p:txBody>
      </p:sp>
      <p:sp>
        <p:nvSpPr>
          <p:cNvPr id="38" name="Text 11"/>
          <p:cNvSpPr/>
          <p:nvPr/>
        </p:nvSpPr>
        <p:spPr>
          <a:xfrm>
            <a:off x="1113443" y="5029200"/>
            <a:ext cx="2560320" cy="190500"/>
          </a:xfrm>
          <a:prstGeom prst="rect">
            <a:avLst/>
          </a:prstGeom>
          <a:noFill/>
          <a:ln/>
        </p:spPr>
        <p:txBody>
          <a:bodyPr vert="horz" wrap="square" lIns="0" tIns="0" rIns="0" bIns="0" rtlCol="0" anchor="ctr"/>
          <a:lstStyle/>
          <a:p>
            <a:pPr marL="0" indent="0" algn="ctr">
              <a:lnSpc>
                <a:spcPts val="1500"/>
              </a:lnSpc>
              <a:buNone/>
            </a:pPr>
            <a:r>
              <a:rPr lang="en-US" sz="1050" b="1" kern="0" spc="42" dirty="0">
                <a:solidFill>
                  <a:srgbClr val="334155"/>
                </a:solidFill>
                <a:latin typeface="Inter" pitchFamily="34" charset="0"/>
                <a:ea typeface="Inter" pitchFamily="34" charset="-122"/>
                <a:cs typeface="Inter" pitchFamily="34" charset="-120"/>
              </a:rPr>
              <a:t>PROPORCIONALIDAD</a:t>
            </a:r>
            <a:endParaRPr lang="en-US" sz="1050" dirty="0"/>
          </a:p>
        </p:txBody>
      </p:sp>
      <p:sp>
        <p:nvSpPr>
          <p:cNvPr id="39" name="Text 12"/>
          <p:cNvSpPr/>
          <p:nvPr/>
        </p:nvSpPr>
        <p:spPr>
          <a:xfrm>
            <a:off x="-761077" y="5257800"/>
            <a:ext cx="6309360" cy="152400"/>
          </a:xfrm>
          <a:prstGeom prst="rect">
            <a:avLst/>
          </a:prstGeom>
          <a:noFill/>
          <a:ln/>
        </p:spPr>
        <p:txBody>
          <a:bodyPr vert="horz" wrap="square" lIns="0" tIns="0" rIns="0" bIns="0" rtlCol="0" anchor="ctr"/>
          <a:lstStyle/>
          <a:p>
            <a:pPr marL="0" indent="0" algn="ctr">
              <a:lnSpc>
                <a:spcPts val="1200"/>
              </a:lnSpc>
              <a:buNone/>
            </a:pPr>
            <a:r>
              <a:rPr lang="en-US" sz="900" i="1" dirty="0">
                <a:solidFill>
                  <a:srgbClr val="64748B"/>
                </a:solidFill>
                <a:latin typeface="Inter" pitchFamily="34" charset="0"/>
                <a:ea typeface="Inter" pitchFamily="34" charset="-122"/>
                <a:cs typeface="Inter" pitchFamily="34" charset="-120"/>
              </a:rPr>
              <a:t>Equilibrio entre medios y resultados esperados</a:t>
            </a:r>
            <a:endParaRPr lang="en-US" sz="900" dirty="0"/>
          </a:p>
        </p:txBody>
      </p:sp>
      <p:sp>
        <p:nvSpPr>
          <p:cNvPr id="40" name="Text 13"/>
          <p:cNvSpPr/>
          <p:nvPr/>
        </p:nvSpPr>
        <p:spPr>
          <a:xfrm>
            <a:off x="4562326" y="5029200"/>
            <a:ext cx="2914650" cy="190500"/>
          </a:xfrm>
          <a:prstGeom prst="rect">
            <a:avLst/>
          </a:prstGeom>
          <a:noFill/>
          <a:ln/>
        </p:spPr>
        <p:txBody>
          <a:bodyPr vert="horz" wrap="square" lIns="0" tIns="0" rIns="0" bIns="0" rtlCol="0" anchor="ctr"/>
          <a:lstStyle/>
          <a:p>
            <a:pPr marL="0" indent="0" algn="ctr">
              <a:lnSpc>
                <a:spcPts val="1500"/>
              </a:lnSpc>
              <a:buNone/>
            </a:pPr>
            <a:r>
              <a:rPr lang="en-US" sz="1050" b="1" kern="0" spc="42" dirty="0">
                <a:solidFill>
                  <a:srgbClr val="334155"/>
                </a:solidFill>
                <a:latin typeface="Inter" pitchFamily="34" charset="0"/>
                <a:ea typeface="Inter" pitchFamily="34" charset="-122"/>
                <a:cs typeface="Inter" pitchFamily="34" charset="-120"/>
              </a:rPr>
              <a:t>VIDA DIGNA</a:t>
            </a:r>
            <a:endParaRPr lang="en-US" sz="1050" dirty="0"/>
          </a:p>
        </p:txBody>
      </p:sp>
      <p:sp>
        <p:nvSpPr>
          <p:cNvPr id="41" name="Text 14"/>
          <p:cNvSpPr/>
          <p:nvPr/>
        </p:nvSpPr>
        <p:spPr>
          <a:xfrm>
            <a:off x="2316331" y="5257800"/>
            <a:ext cx="7406640" cy="152400"/>
          </a:xfrm>
          <a:prstGeom prst="rect">
            <a:avLst/>
          </a:prstGeom>
          <a:noFill/>
          <a:ln/>
        </p:spPr>
        <p:txBody>
          <a:bodyPr vert="horz" wrap="square" lIns="0" tIns="0" rIns="0" bIns="0" rtlCol="0" anchor="ctr"/>
          <a:lstStyle/>
          <a:p>
            <a:pPr marL="0" indent="0" algn="ctr">
              <a:lnSpc>
                <a:spcPts val="1200"/>
              </a:lnSpc>
              <a:buNone/>
            </a:pPr>
            <a:r>
              <a:rPr lang="en-US" sz="900" i="1" dirty="0">
                <a:solidFill>
                  <a:srgbClr val="64748B"/>
                </a:solidFill>
                <a:latin typeface="Inter" pitchFamily="34" charset="0"/>
                <a:ea typeface="Inter" pitchFamily="34" charset="-122"/>
                <a:cs typeface="Inter" pitchFamily="34" charset="-120"/>
              </a:rPr>
              <a:t>Respeto a la calidad de vida por encima de la cantidad</a:t>
            </a:r>
            <a:endParaRPr lang="en-US" sz="900" dirty="0"/>
          </a:p>
        </p:txBody>
      </p:sp>
      <p:sp>
        <p:nvSpPr>
          <p:cNvPr id="42" name="Text 15"/>
          <p:cNvSpPr/>
          <p:nvPr/>
        </p:nvSpPr>
        <p:spPr>
          <a:xfrm>
            <a:off x="8393162" y="5029200"/>
            <a:ext cx="2657475" cy="190500"/>
          </a:xfrm>
          <a:prstGeom prst="rect">
            <a:avLst/>
          </a:prstGeom>
          <a:noFill/>
          <a:ln/>
        </p:spPr>
        <p:txBody>
          <a:bodyPr vert="horz" wrap="square" lIns="0" tIns="0" rIns="0" bIns="0" rtlCol="0" anchor="ctr"/>
          <a:lstStyle/>
          <a:p>
            <a:pPr marL="0" indent="0" algn="ctr">
              <a:lnSpc>
                <a:spcPts val="1500"/>
              </a:lnSpc>
              <a:buNone/>
            </a:pPr>
            <a:r>
              <a:rPr lang="en-US" sz="1050" b="1" kern="0" spc="42" dirty="0">
                <a:solidFill>
                  <a:srgbClr val="334155"/>
                </a:solidFill>
                <a:latin typeface="Inter" pitchFamily="34" charset="0"/>
                <a:ea typeface="Inter" pitchFamily="34" charset="-122"/>
                <a:cs typeface="Inter" pitchFamily="34" charset="-120"/>
              </a:rPr>
              <a:t>NO OBSTINACIÓN</a:t>
            </a:r>
            <a:endParaRPr lang="en-US" sz="1050" dirty="0"/>
          </a:p>
        </p:txBody>
      </p:sp>
      <p:sp>
        <p:nvSpPr>
          <p:cNvPr id="43" name="Text 16"/>
          <p:cNvSpPr/>
          <p:nvPr/>
        </p:nvSpPr>
        <p:spPr>
          <a:xfrm>
            <a:off x="6361480" y="5257800"/>
            <a:ext cx="6720840" cy="152400"/>
          </a:xfrm>
          <a:prstGeom prst="rect">
            <a:avLst/>
          </a:prstGeom>
          <a:noFill/>
          <a:ln/>
        </p:spPr>
        <p:txBody>
          <a:bodyPr vert="horz" wrap="square" lIns="0" tIns="0" rIns="0" bIns="0" rtlCol="0" anchor="ctr"/>
          <a:lstStyle/>
          <a:p>
            <a:pPr marL="0" indent="0" algn="ctr">
              <a:lnSpc>
                <a:spcPts val="1200"/>
              </a:lnSpc>
              <a:buNone/>
            </a:pPr>
            <a:r>
              <a:rPr lang="en-US" sz="900" i="1" dirty="0">
                <a:solidFill>
                  <a:srgbClr val="64748B"/>
                </a:solidFill>
                <a:latin typeface="Inter" pitchFamily="34" charset="0"/>
                <a:ea typeface="Inter" pitchFamily="34" charset="-122"/>
                <a:cs typeface="Inter" pitchFamily="34" charset="-120"/>
              </a:rPr>
              <a:t>Evitar tratamientos que prolonguen el sufrimiento</a:t>
            </a:r>
            <a:endParaRPr lang="en-US" sz="900" dirty="0"/>
          </a:p>
        </p:txBody>
      </p:sp>
      <p:sp>
        <p:nvSpPr>
          <p:cNvPr id="44" name="Text 17"/>
          <p:cNvSpPr/>
          <p:nvPr/>
        </p:nvSpPr>
        <p:spPr>
          <a:xfrm>
            <a:off x="800100" y="6477000"/>
            <a:ext cx="7269480" cy="152400"/>
          </a:xfrm>
          <a:prstGeom prst="rect">
            <a:avLst/>
          </a:prstGeom>
          <a:noFill/>
          <a:ln/>
        </p:spPr>
        <p:txBody>
          <a:bodyPr vert="horz" wrap="square" lIns="0" tIns="0" rIns="0" bIns="0" rtlCol="0" anchor="ctr"/>
          <a:lstStyle/>
          <a:p>
            <a:pPr marL="0" indent="0">
              <a:lnSpc>
                <a:spcPts val="1200"/>
              </a:lnSpc>
              <a:buNone/>
            </a:pPr>
            <a:r>
              <a:rPr lang="en-US" sz="900" kern="0" spc="72" dirty="0">
                <a:solidFill>
                  <a:srgbClr val="94A3B8"/>
                </a:solidFill>
                <a:latin typeface="Inter" pitchFamily="34" charset="0"/>
                <a:ea typeface="Inter" pitchFamily="34" charset="-122"/>
                <a:cs typeface="Inter" pitchFamily="34" charset="-120"/>
              </a:rPr>
              <a:t>FUNDAMENTOS DE LOS CUIDADOS PALIATIVOS Y NORMATIVIDAD</a:t>
            </a:r>
            <a:endParaRPr lang="en-US" sz="9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943725"/>
          </a:xfrm>
          <a:prstGeom prst="rect">
            <a:avLst/>
          </a:prstGeom>
        </p:spPr>
      </p:pic>
      <p:pic>
        <p:nvPicPr>
          <p:cNvPr id="3" name="Image 1" descr="preencoded.png"/>
          <p:cNvPicPr>
            <a:picLocks noChangeAspect="1"/>
          </p:cNvPicPr>
          <p:nvPr/>
        </p:nvPicPr>
        <p:blipFill>
          <a:blip r:embed="rId4"/>
          <a:stretch>
            <a:fillRect/>
          </a:stretch>
        </p:blipFill>
        <p:spPr>
          <a:xfrm>
            <a:off x="0" y="0"/>
            <a:ext cx="12192000" cy="6943725"/>
          </a:xfrm>
          <a:prstGeom prst="rect">
            <a:avLst/>
          </a:prstGeom>
        </p:spPr>
      </p:pic>
      <p:pic>
        <p:nvPicPr>
          <p:cNvPr id="4" name="Image 2" descr="preencoded.png"/>
          <p:cNvPicPr>
            <a:picLocks noChangeAspect="1"/>
          </p:cNvPicPr>
          <p:nvPr/>
        </p:nvPicPr>
        <p:blipFill>
          <a:blip r:embed="rId5"/>
          <a:stretch>
            <a:fillRect/>
          </a:stretch>
        </p:blipFill>
        <p:spPr>
          <a:xfrm>
            <a:off x="0" y="0"/>
            <a:ext cx="12192000" cy="76200"/>
          </a:xfrm>
          <a:prstGeom prst="rect">
            <a:avLst/>
          </a:prstGeom>
        </p:spPr>
      </p:pic>
      <p:pic>
        <p:nvPicPr>
          <p:cNvPr id="5" name="Image 3" descr="preencoded.png"/>
          <p:cNvPicPr>
            <a:picLocks noChangeAspect="1"/>
          </p:cNvPicPr>
          <p:nvPr/>
        </p:nvPicPr>
        <p:blipFill>
          <a:blip r:embed="rId6"/>
          <a:stretch>
            <a:fillRect/>
          </a:stretch>
        </p:blipFill>
        <p:spPr>
          <a:xfrm>
            <a:off x="609600" y="1752600"/>
            <a:ext cx="10972800" cy="419100"/>
          </a:xfrm>
          <a:prstGeom prst="rect">
            <a:avLst/>
          </a:prstGeom>
        </p:spPr>
      </p:pic>
      <p:pic>
        <p:nvPicPr>
          <p:cNvPr id="6" name="Image 4" descr="preencoded.png"/>
          <p:cNvPicPr>
            <a:picLocks noChangeAspect="1"/>
          </p:cNvPicPr>
          <p:nvPr/>
        </p:nvPicPr>
        <p:blipFill>
          <a:blip r:embed="rId7"/>
          <a:stretch>
            <a:fillRect/>
          </a:stretch>
        </p:blipFill>
        <p:spPr>
          <a:xfrm>
            <a:off x="609600" y="2552700"/>
            <a:ext cx="5295900" cy="4010025"/>
          </a:xfrm>
          <a:prstGeom prst="rect">
            <a:avLst/>
          </a:prstGeom>
        </p:spPr>
      </p:pic>
      <p:pic>
        <p:nvPicPr>
          <p:cNvPr id="7" name="Image 5" descr="preencoded.png"/>
          <p:cNvPicPr>
            <a:picLocks noChangeAspect="1"/>
          </p:cNvPicPr>
          <p:nvPr/>
        </p:nvPicPr>
        <p:blipFill>
          <a:blip r:embed="rId8"/>
          <a:stretch>
            <a:fillRect/>
          </a:stretch>
        </p:blipFill>
        <p:spPr>
          <a:xfrm>
            <a:off x="914400" y="2857500"/>
            <a:ext cx="533400" cy="533400"/>
          </a:xfrm>
          <a:prstGeom prst="rect">
            <a:avLst/>
          </a:prstGeom>
        </p:spPr>
      </p:pic>
      <p:pic>
        <p:nvPicPr>
          <p:cNvPr id="8" name="Image 6" descr="preencoded.png"/>
          <p:cNvPicPr>
            <a:picLocks noChangeAspect="1"/>
          </p:cNvPicPr>
          <p:nvPr/>
        </p:nvPicPr>
        <p:blipFill>
          <a:blip r:embed="rId9"/>
          <a:stretch>
            <a:fillRect/>
          </a:stretch>
        </p:blipFill>
        <p:spPr>
          <a:xfrm>
            <a:off x="1038225" y="3009900"/>
            <a:ext cx="285750" cy="228600"/>
          </a:xfrm>
          <a:prstGeom prst="rect">
            <a:avLst/>
          </a:prstGeom>
        </p:spPr>
      </p:pic>
      <p:pic>
        <p:nvPicPr>
          <p:cNvPr id="9" name="Image 7" descr="preencoded.png"/>
          <p:cNvPicPr>
            <a:picLocks noChangeAspect="1"/>
          </p:cNvPicPr>
          <p:nvPr/>
        </p:nvPicPr>
        <p:blipFill>
          <a:blip r:embed="rId10"/>
          <a:stretch>
            <a:fillRect/>
          </a:stretch>
        </p:blipFill>
        <p:spPr>
          <a:xfrm>
            <a:off x="914400" y="4924425"/>
            <a:ext cx="114300" cy="133350"/>
          </a:xfrm>
          <a:prstGeom prst="rect">
            <a:avLst/>
          </a:prstGeom>
        </p:spPr>
      </p:pic>
      <p:pic>
        <p:nvPicPr>
          <p:cNvPr id="10" name="Image 8" descr="preencoded.png"/>
          <p:cNvPicPr>
            <a:picLocks noChangeAspect="1"/>
          </p:cNvPicPr>
          <p:nvPr/>
        </p:nvPicPr>
        <p:blipFill>
          <a:blip r:embed="rId10"/>
          <a:stretch>
            <a:fillRect/>
          </a:stretch>
        </p:blipFill>
        <p:spPr>
          <a:xfrm>
            <a:off x="914400" y="5191125"/>
            <a:ext cx="114300" cy="133350"/>
          </a:xfrm>
          <a:prstGeom prst="rect">
            <a:avLst/>
          </a:prstGeom>
        </p:spPr>
      </p:pic>
      <p:pic>
        <p:nvPicPr>
          <p:cNvPr id="11" name="Image 9" descr="preencoded.png"/>
          <p:cNvPicPr>
            <a:picLocks noChangeAspect="1"/>
          </p:cNvPicPr>
          <p:nvPr/>
        </p:nvPicPr>
        <p:blipFill>
          <a:blip r:embed="rId11"/>
          <a:stretch>
            <a:fillRect/>
          </a:stretch>
        </p:blipFill>
        <p:spPr>
          <a:xfrm>
            <a:off x="914400" y="5572125"/>
            <a:ext cx="4686300" cy="685800"/>
          </a:xfrm>
          <a:prstGeom prst="rect">
            <a:avLst/>
          </a:prstGeom>
        </p:spPr>
      </p:pic>
      <p:pic>
        <p:nvPicPr>
          <p:cNvPr id="12" name="Image 10" descr="preencoded.png"/>
          <p:cNvPicPr>
            <a:picLocks noChangeAspect="1"/>
          </p:cNvPicPr>
          <p:nvPr/>
        </p:nvPicPr>
        <p:blipFill>
          <a:blip r:embed="rId12"/>
          <a:stretch>
            <a:fillRect/>
          </a:stretch>
        </p:blipFill>
        <p:spPr>
          <a:xfrm>
            <a:off x="6286500" y="2552700"/>
            <a:ext cx="5295900" cy="4010025"/>
          </a:xfrm>
          <a:prstGeom prst="rect">
            <a:avLst/>
          </a:prstGeom>
        </p:spPr>
      </p:pic>
      <p:pic>
        <p:nvPicPr>
          <p:cNvPr id="13" name="Image 11" descr="preencoded.png"/>
          <p:cNvPicPr>
            <a:picLocks noChangeAspect="1"/>
          </p:cNvPicPr>
          <p:nvPr/>
        </p:nvPicPr>
        <p:blipFill>
          <a:blip r:embed="rId13"/>
          <a:stretch>
            <a:fillRect/>
          </a:stretch>
        </p:blipFill>
        <p:spPr>
          <a:xfrm>
            <a:off x="6591300" y="2857500"/>
            <a:ext cx="533400" cy="533400"/>
          </a:xfrm>
          <a:prstGeom prst="rect">
            <a:avLst/>
          </a:prstGeom>
        </p:spPr>
      </p:pic>
      <p:pic>
        <p:nvPicPr>
          <p:cNvPr id="14" name="Image 12" descr="preencoded.png"/>
          <p:cNvPicPr>
            <a:picLocks noChangeAspect="1"/>
          </p:cNvPicPr>
          <p:nvPr/>
        </p:nvPicPr>
        <p:blipFill>
          <a:blip r:embed="rId14"/>
          <a:stretch>
            <a:fillRect/>
          </a:stretch>
        </p:blipFill>
        <p:spPr>
          <a:xfrm>
            <a:off x="6729413" y="3009900"/>
            <a:ext cx="257175" cy="228600"/>
          </a:xfrm>
          <a:prstGeom prst="rect">
            <a:avLst/>
          </a:prstGeom>
        </p:spPr>
      </p:pic>
      <p:pic>
        <p:nvPicPr>
          <p:cNvPr id="15" name="Image 13" descr="preencoded.png"/>
          <p:cNvPicPr>
            <a:picLocks noChangeAspect="1"/>
          </p:cNvPicPr>
          <p:nvPr/>
        </p:nvPicPr>
        <p:blipFill>
          <a:blip r:embed="rId15"/>
          <a:stretch>
            <a:fillRect/>
          </a:stretch>
        </p:blipFill>
        <p:spPr>
          <a:xfrm>
            <a:off x="6591300" y="4924425"/>
            <a:ext cx="114300" cy="133350"/>
          </a:xfrm>
          <a:prstGeom prst="rect">
            <a:avLst/>
          </a:prstGeom>
        </p:spPr>
      </p:pic>
      <p:pic>
        <p:nvPicPr>
          <p:cNvPr id="16" name="Image 14" descr="preencoded.png"/>
          <p:cNvPicPr>
            <a:picLocks noChangeAspect="1"/>
          </p:cNvPicPr>
          <p:nvPr/>
        </p:nvPicPr>
        <p:blipFill>
          <a:blip r:embed="rId15"/>
          <a:stretch>
            <a:fillRect/>
          </a:stretch>
        </p:blipFill>
        <p:spPr>
          <a:xfrm>
            <a:off x="6591300" y="5191125"/>
            <a:ext cx="114300" cy="133350"/>
          </a:xfrm>
          <a:prstGeom prst="rect">
            <a:avLst/>
          </a:prstGeom>
        </p:spPr>
      </p:pic>
      <p:pic>
        <p:nvPicPr>
          <p:cNvPr id="17" name="Image 15" descr="preencoded.png"/>
          <p:cNvPicPr>
            <a:picLocks noChangeAspect="1"/>
          </p:cNvPicPr>
          <p:nvPr/>
        </p:nvPicPr>
        <p:blipFill>
          <a:blip r:embed="rId16"/>
          <a:stretch>
            <a:fillRect/>
          </a:stretch>
        </p:blipFill>
        <p:spPr>
          <a:xfrm>
            <a:off x="6591300" y="5572125"/>
            <a:ext cx="4686300" cy="685800"/>
          </a:xfrm>
          <a:prstGeom prst="rect">
            <a:avLst/>
          </a:prstGeom>
        </p:spPr>
      </p:pic>
      <p:pic>
        <p:nvPicPr>
          <p:cNvPr id="18" name="Image 16" descr="preencoded.png"/>
          <p:cNvPicPr>
            <a:picLocks noChangeAspect="1"/>
          </p:cNvPicPr>
          <p:nvPr/>
        </p:nvPicPr>
        <p:blipFill>
          <a:blip r:embed="rId17"/>
          <a:stretch>
            <a:fillRect/>
          </a:stretch>
        </p:blipFill>
        <p:spPr>
          <a:xfrm>
            <a:off x="0" y="6334125"/>
            <a:ext cx="12192000" cy="609600"/>
          </a:xfrm>
          <a:prstGeom prst="rect">
            <a:avLst/>
          </a:prstGeom>
        </p:spPr>
      </p:pic>
      <p:pic>
        <p:nvPicPr>
          <p:cNvPr id="19" name="Image 17" descr="preencoded.png"/>
          <p:cNvPicPr>
            <a:picLocks noChangeAspect="1"/>
          </p:cNvPicPr>
          <p:nvPr/>
        </p:nvPicPr>
        <p:blipFill>
          <a:blip r:embed="rId18"/>
          <a:stretch>
            <a:fillRect/>
          </a:stretch>
        </p:blipFill>
        <p:spPr>
          <a:xfrm>
            <a:off x="10877550" y="6610350"/>
            <a:ext cx="57150" cy="57150"/>
          </a:xfrm>
          <a:prstGeom prst="rect">
            <a:avLst/>
          </a:prstGeom>
        </p:spPr>
      </p:pic>
      <p:pic>
        <p:nvPicPr>
          <p:cNvPr id="20" name="Image 18" descr="preencoded.png"/>
          <p:cNvPicPr>
            <a:picLocks noChangeAspect="1"/>
          </p:cNvPicPr>
          <p:nvPr/>
        </p:nvPicPr>
        <p:blipFill>
          <a:blip r:embed="rId19"/>
          <a:stretch>
            <a:fillRect/>
          </a:stretch>
        </p:blipFill>
        <p:spPr>
          <a:xfrm>
            <a:off x="11010900" y="6610350"/>
            <a:ext cx="57150" cy="57150"/>
          </a:xfrm>
          <a:prstGeom prst="rect">
            <a:avLst/>
          </a:prstGeom>
        </p:spPr>
      </p:pic>
      <p:pic>
        <p:nvPicPr>
          <p:cNvPr id="21" name="Image 19" descr="preencoded.png"/>
          <p:cNvPicPr>
            <a:picLocks noChangeAspect="1"/>
          </p:cNvPicPr>
          <p:nvPr/>
        </p:nvPicPr>
        <p:blipFill>
          <a:blip r:embed="rId20"/>
          <a:stretch>
            <a:fillRect/>
          </a:stretch>
        </p:blipFill>
        <p:spPr>
          <a:xfrm>
            <a:off x="11144250" y="6610350"/>
            <a:ext cx="304800" cy="57150"/>
          </a:xfrm>
          <a:prstGeom prst="rect">
            <a:avLst/>
          </a:prstGeom>
        </p:spPr>
      </p:pic>
      <p:pic>
        <p:nvPicPr>
          <p:cNvPr id="22" name="Image 20" descr="preencoded.png"/>
          <p:cNvPicPr>
            <a:picLocks noChangeAspect="1"/>
          </p:cNvPicPr>
          <p:nvPr/>
        </p:nvPicPr>
        <p:blipFill>
          <a:blip r:embed="rId18"/>
          <a:stretch>
            <a:fillRect/>
          </a:stretch>
        </p:blipFill>
        <p:spPr>
          <a:xfrm>
            <a:off x="11525250" y="6610350"/>
            <a:ext cx="57150" cy="57150"/>
          </a:xfrm>
          <a:prstGeom prst="rect">
            <a:avLst/>
          </a:prstGeom>
        </p:spPr>
      </p:pic>
      <p:sp>
        <p:nvSpPr>
          <p:cNvPr id="23" name="Text 0"/>
          <p:cNvSpPr/>
          <p:nvPr/>
        </p:nvSpPr>
        <p:spPr>
          <a:xfrm>
            <a:off x="609600" y="457200"/>
            <a:ext cx="10972800" cy="190500"/>
          </a:xfrm>
          <a:prstGeom prst="rect">
            <a:avLst/>
          </a:prstGeom>
          <a:noFill/>
          <a:ln/>
        </p:spPr>
        <p:txBody>
          <a:bodyPr vert="horz" wrap="square" lIns="0" tIns="0" rIns="0" bIns="0" rtlCol="0" anchor="ctr"/>
          <a:lstStyle/>
          <a:p>
            <a:pPr marL="0" indent="0">
              <a:lnSpc>
                <a:spcPts val="1500"/>
              </a:lnSpc>
              <a:buNone/>
            </a:pPr>
            <a:r>
              <a:rPr lang="en-US" sz="1050" b="1" kern="0" spc="84" dirty="0">
                <a:solidFill>
                  <a:srgbClr val="059669"/>
                </a:solidFill>
                <a:latin typeface="Inter" pitchFamily="34" charset="0"/>
                <a:ea typeface="Inter" pitchFamily="34" charset="-122"/>
                <a:cs typeface="Inter" pitchFamily="34" charset="-120"/>
              </a:rPr>
              <a:t>ÉTICA Y BIOÉTICA</a:t>
            </a:r>
            <a:endParaRPr lang="en-US" sz="1050" dirty="0"/>
          </a:p>
        </p:txBody>
      </p:sp>
      <p:sp>
        <p:nvSpPr>
          <p:cNvPr id="24" name="Text 1"/>
          <p:cNvSpPr/>
          <p:nvPr/>
        </p:nvSpPr>
        <p:spPr>
          <a:xfrm>
            <a:off x="609600" y="685800"/>
            <a:ext cx="13167360" cy="571500"/>
          </a:xfrm>
          <a:prstGeom prst="rect">
            <a:avLst/>
          </a:prstGeom>
          <a:noFill/>
          <a:ln/>
        </p:spPr>
        <p:txBody>
          <a:bodyPr vert="horz" wrap="square" lIns="0" tIns="0" rIns="0" bIns="0" rtlCol="0" anchor="ctr"/>
          <a:lstStyle/>
          <a:p>
            <a:pPr marL="0" indent="0">
              <a:lnSpc>
                <a:spcPts val="4500"/>
              </a:lnSpc>
              <a:buNone/>
            </a:pPr>
            <a:r>
              <a:rPr lang="en-US" sz="3600" b="1" dirty="0">
                <a:solidFill>
                  <a:srgbClr val="1E293B"/>
                </a:solidFill>
                <a:latin typeface="Inter" pitchFamily="34" charset="0"/>
                <a:ea typeface="Inter" pitchFamily="34" charset="-122"/>
                <a:cs typeface="Inter" pitchFamily="34" charset="-120"/>
              </a:rPr>
              <a:t>Autonomía y Beneficencia</a:t>
            </a:r>
            <a:endParaRPr lang="en-US" sz="3600" dirty="0"/>
          </a:p>
        </p:txBody>
      </p:sp>
      <p:sp>
        <p:nvSpPr>
          <p:cNvPr id="25" name="Text 2"/>
          <p:cNvSpPr/>
          <p:nvPr/>
        </p:nvSpPr>
        <p:spPr>
          <a:xfrm>
            <a:off x="609600" y="1333500"/>
            <a:ext cx="23926800" cy="266700"/>
          </a:xfrm>
          <a:prstGeom prst="rect">
            <a:avLst/>
          </a:prstGeom>
          <a:noFill/>
          <a:ln/>
        </p:spPr>
        <p:txBody>
          <a:bodyPr vert="horz" wrap="square" lIns="0" tIns="0" rIns="0" bIns="0" rtlCol="0" anchor="ctr"/>
          <a:lstStyle/>
          <a:p>
            <a:pPr marL="0" indent="0">
              <a:lnSpc>
                <a:spcPts val="2100"/>
              </a:lnSpc>
              <a:buNone/>
            </a:pPr>
            <a:r>
              <a:rPr lang="en-US" sz="1500" dirty="0">
                <a:solidFill>
                  <a:srgbClr val="64748B"/>
                </a:solidFill>
                <a:latin typeface="Inter" pitchFamily="34" charset="0"/>
                <a:ea typeface="Inter" pitchFamily="34" charset="-122"/>
                <a:cs typeface="Inter" pitchFamily="34" charset="-120"/>
              </a:rPr>
              <a:t>Principios rectores para la toma de decisiones al final de la vida según Beauchamp &amp; Childress (2019).</a:t>
            </a:r>
            <a:endParaRPr lang="en-US" sz="1500" dirty="0"/>
          </a:p>
        </p:txBody>
      </p:sp>
      <p:sp>
        <p:nvSpPr>
          <p:cNvPr id="26" name="Text 3"/>
          <p:cNvSpPr/>
          <p:nvPr/>
        </p:nvSpPr>
        <p:spPr>
          <a:xfrm>
            <a:off x="723900" y="1866900"/>
            <a:ext cx="19149060" cy="190500"/>
          </a:xfrm>
          <a:prstGeom prst="rect">
            <a:avLst/>
          </a:prstGeom>
          <a:noFill/>
          <a:ln/>
        </p:spPr>
        <p:txBody>
          <a:bodyPr vert="horz" wrap="square" lIns="0" tIns="0" rIns="0" bIns="0" rtlCol="0" anchor="ctr"/>
          <a:lstStyle/>
          <a:p>
            <a:pPr marL="0" indent="0">
              <a:lnSpc>
                <a:spcPts val="1500"/>
              </a:lnSpc>
              <a:buNone/>
            </a:pPr>
            <a:r>
              <a:rPr lang="en-US" sz="1050" b="1" dirty="0">
                <a:solidFill>
                  <a:srgbClr val="475569"/>
                </a:solidFill>
                <a:latin typeface="Inter" pitchFamily="34" charset="0"/>
                <a:ea typeface="Inter" pitchFamily="34" charset="-122"/>
                <a:cs typeface="Inter" pitchFamily="34" charset="-120"/>
              </a:rPr>
              <a:t>Marco teórico:</a:t>
            </a:r>
            <a:r>
              <a:rPr lang="en-US" sz="1050" dirty="0">
                <a:solidFill>
                  <a:srgbClr val="475569"/>
                </a:solidFill>
                <a:latin typeface="Inter" pitchFamily="34" charset="0"/>
                <a:ea typeface="Inter" pitchFamily="34" charset="-122"/>
                <a:cs typeface="Inter" pitchFamily="34" charset="-120"/>
              </a:rPr>
              <a:t> Los "Principios de Ética Biomédica" constituyen el paradigma dominante en bioética clínica desde 1979.</a:t>
            </a:r>
            <a:endParaRPr lang="en-US" sz="1050" dirty="0"/>
          </a:p>
        </p:txBody>
      </p:sp>
      <p:sp>
        <p:nvSpPr>
          <p:cNvPr id="27" name="Text 4"/>
          <p:cNvSpPr/>
          <p:nvPr/>
        </p:nvSpPr>
        <p:spPr>
          <a:xfrm>
            <a:off x="1600200" y="2952750"/>
            <a:ext cx="3086100" cy="342900"/>
          </a:xfrm>
          <a:prstGeom prst="rect">
            <a:avLst/>
          </a:prstGeom>
          <a:noFill/>
          <a:ln/>
        </p:spPr>
        <p:txBody>
          <a:bodyPr vert="horz" wrap="square" lIns="0" tIns="0" rIns="0" bIns="0" rtlCol="0" anchor="ctr"/>
          <a:lstStyle/>
          <a:p>
            <a:pPr marL="0" indent="0">
              <a:lnSpc>
                <a:spcPts val="2700"/>
              </a:lnSpc>
              <a:buNone/>
            </a:pPr>
            <a:r>
              <a:rPr lang="en-US" sz="2250" b="1" kern="0" spc="-45" dirty="0">
                <a:solidFill>
                  <a:srgbClr val="1E293B"/>
                </a:solidFill>
                <a:latin typeface="Inter" pitchFamily="34" charset="0"/>
                <a:ea typeface="Inter" pitchFamily="34" charset="-122"/>
                <a:cs typeface="Inter" pitchFamily="34" charset="-120"/>
              </a:rPr>
              <a:t>Autonomía</a:t>
            </a:r>
            <a:endParaRPr lang="en-US" sz="2250" dirty="0"/>
          </a:p>
        </p:txBody>
      </p:sp>
      <p:sp>
        <p:nvSpPr>
          <p:cNvPr id="28" name="Text 5"/>
          <p:cNvSpPr/>
          <p:nvPr/>
        </p:nvSpPr>
        <p:spPr>
          <a:xfrm>
            <a:off x="914400" y="3619500"/>
            <a:ext cx="4686300" cy="1114425"/>
          </a:xfrm>
          <a:prstGeom prst="rect">
            <a:avLst/>
          </a:prstGeom>
          <a:noFill/>
          <a:ln/>
        </p:spPr>
        <p:txBody>
          <a:bodyPr vert="horz" wrap="square" lIns="0" tIns="0" rIns="0" bIns="0" rtlCol="0" anchor="ctr"/>
          <a:lstStyle/>
          <a:p>
            <a:pPr marL="0" indent="0">
              <a:lnSpc>
                <a:spcPts val="2194"/>
              </a:lnSpc>
              <a:buNone/>
            </a:pPr>
            <a:r>
              <a:rPr lang="en-US" sz="1350" dirty="0">
                <a:solidFill>
                  <a:srgbClr val="475569"/>
                </a:solidFill>
                <a:latin typeface="Inter" pitchFamily="34" charset="0"/>
                <a:ea typeface="Inter" pitchFamily="34" charset="-122"/>
                <a:cs typeface="Inter" pitchFamily="34" charset="-120"/>
              </a:rPr>
              <a:t>"Respeto por las personas como agentes autónomos" implica el derecho del paciente a tomar decisiones </a:t>
            </a:r>
            <a:r>
              <a:rPr lang="en-US" sz="1350" b="1" dirty="0">
                <a:solidFill>
                  <a:srgbClr val="047857"/>
                </a:solidFill>
                <a:latin typeface="Inter" pitchFamily="34" charset="0"/>
                <a:ea typeface="Inter" pitchFamily="34" charset="-122"/>
                <a:cs typeface="Inter" pitchFamily="34" charset="-120"/>
              </a:rPr>
              <a:t>libres e informadas</a:t>
            </a:r>
            <a:r>
              <a:rPr lang="en-US" sz="1350" dirty="0">
                <a:solidFill>
                  <a:srgbClr val="475569"/>
                </a:solidFill>
                <a:latin typeface="Inter" pitchFamily="34" charset="0"/>
                <a:ea typeface="Inter" pitchFamily="34" charset="-122"/>
                <a:cs typeface="Inter" pitchFamily="34" charset="-120"/>
              </a:rPr>
              <a:t> sobre su propio cuerpo y tratamiento (Beauchamp &amp; Childress, 2019, p. 101).</a:t>
            </a:r>
            <a:endParaRPr lang="en-US" sz="1350" dirty="0"/>
          </a:p>
        </p:txBody>
      </p:sp>
      <p:sp>
        <p:nvSpPr>
          <p:cNvPr id="29" name="Text 6"/>
          <p:cNvSpPr/>
          <p:nvPr/>
        </p:nvSpPr>
        <p:spPr>
          <a:xfrm>
            <a:off x="1104900" y="4886325"/>
            <a:ext cx="6400800" cy="190500"/>
          </a:xfrm>
          <a:prstGeom prst="rect">
            <a:avLst/>
          </a:prstGeom>
          <a:noFill/>
          <a:ln/>
        </p:spPr>
        <p:txBody>
          <a:bodyPr vert="horz" wrap="square" lIns="0" tIns="0" rIns="0" bIns="0" rtlCol="0" anchor="ctr"/>
          <a:lstStyle/>
          <a:p>
            <a:pPr marL="0" indent="0" algn="l">
              <a:lnSpc>
                <a:spcPts val="1500"/>
              </a:lnSpc>
              <a:buNone/>
            </a:pPr>
            <a:r>
              <a:rPr lang="en-US" sz="1050" dirty="0">
                <a:solidFill>
                  <a:srgbClr val="64748B"/>
                </a:solidFill>
                <a:latin typeface="Inter" pitchFamily="34" charset="0"/>
                <a:ea typeface="Inter" pitchFamily="34" charset="-122"/>
                <a:cs typeface="Inter" pitchFamily="34" charset="-120"/>
              </a:rPr>
              <a:t>Respeto a las preferencias individuales.</a:t>
            </a:r>
            <a:endParaRPr lang="en-US" sz="1050" dirty="0"/>
          </a:p>
        </p:txBody>
      </p:sp>
      <p:sp>
        <p:nvSpPr>
          <p:cNvPr id="30" name="Text 7"/>
          <p:cNvSpPr/>
          <p:nvPr/>
        </p:nvSpPr>
        <p:spPr>
          <a:xfrm>
            <a:off x="1104900" y="5153025"/>
            <a:ext cx="7360920" cy="190500"/>
          </a:xfrm>
          <a:prstGeom prst="rect">
            <a:avLst/>
          </a:prstGeom>
          <a:noFill/>
          <a:ln/>
        </p:spPr>
        <p:txBody>
          <a:bodyPr vert="horz" wrap="square" lIns="0" tIns="0" rIns="0" bIns="0" rtlCol="0" anchor="ctr"/>
          <a:lstStyle/>
          <a:p>
            <a:pPr marL="0" indent="0" algn="l">
              <a:lnSpc>
                <a:spcPts val="1500"/>
              </a:lnSpc>
              <a:buNone/>
            </a:pPr>
            <a:r>
              <a:rPr lang="en-US" sz="1050" dirty="0">
                <a:solidFill>
                  <a:srgbClr val="64748B"/>
                </a:solidFill>
                <a:latin typeface="Inter" pitchFamily="34" charset="0"/>
                <a:ea typeface="Inter" pitchFamily="34" charset="-122"/>
                <a:cs typeface="Inter" pitchFamily="34" charset="-120"/>
              </a:rPr>
              <a:t>Coherencia con valores y creencias personales.</a:t>
            </a:r>
            <a:endParaRPr lang="en-US" sz="1050" dirty="0"/>
          </a:p>
        </p:txBody>
      </p:sp>
      <p:sp>
        <p:nvSpPr>
          <p:cNvPr id="31" name="Text 8"/>
          <p:cNvSpPr/>
          <p:nvPr/>
        </p:nvSpPr>
        <p:spPr>
          <a:xfrm>
            <a:off x="1066800" y="5724525"/>
            <a:ext cx="4381500" cy="381000"/>
          </a:xfrm>
          <a:prstGeom prst="rect">
            <a:avLst/>
          </a:prstGeom>
          <a:noFill/>
          <a:ln/>
        </p:spPr>
        <p:txBody>
          <a:bodyPr vert="horz" wrap="square" lIns="0" tIns="0" rIns="0" bIns="0" rtlCol="0" anchor="ctr"/>
          <a:lstStyle/>
          <a:p>
            <a:pPr marL="0" indent="0">
              <a:lnSpc>
                <a:spcPts val="1500"/>
              </a:lnSpc>
              <a:buNone/>
            </a:pPr>
            <a:r>
              <a:rPr lang="en-US" sz="1050" b="1" i="1" dirty="0">
                <a:solidFill>
                  <a:srgbClr val="475569"/>
                </a:solidFill>
                <a:latin typeface="Lora" pitchFamily="34" charset="0"/>
                <a:ea typeface="Lora" pitchFamily="34" charset="-122"/>
                <a:cs typeface="Lora" pitchFamily="34" charset="-120"/>
              </a:rPr>
              <a:t>Ejemplo:</a:t>
            </a:r>
            <a:r>
              <a:rPr lang="en-US" sz="1050" i="1" dirty="0">
                <a:solidFill>
                  <a:srgbClr val="475569"/>
                </a:solidFill>
                <a:latin typeface="Lora" pitchFamily="34" charset="0"/>
                <a:ea typeface="Lora" pitchFamily="34" charset="-122"/>
                <a:cs typeface="Lora" pitchFamily="34" charset="-120"/>
              </a:rPr>
              <a:t> Un paciente decide no someterse a tratamientos agresivos, optando por cuidados que prioricen su confort y dignidad.</a:t>
            </a:r>
            <a:endParaRPr lang="en-US" sz="1050" dirty="0"/>
          </a:p>
        </p:txBody>
      </p:sp>
      <p:sp>
        <p:nvSpPr>
          <p:cNvPr id="32" name="Text 9"/>
          <p:cNvSpPr/>
          <p:nvPr/>
        </p:nvSpPr>
        <p:spPr>
          <a:xfrm>
            <a:off x="7277100" y="2952750"/>
            <a:ext cx="4114800" cy="342900"/>
          </a:xfrm>
          <a:prstGeom prst="rect">
            <a:avLst/>
          </a:prstGeom>
          <a:noFill/>
          <a:ln/>
        </p:spPr>
        <p:txBody>
          <a:bodyPr vert="horz" wrap="square" lIns="0" tIns="0" rIns="0" bIns="0" rtlCol="0" anchor="ctr"/>
          <a:lstStyle/>
          <a:p>
            <a:pPr marL="0" indent="0">
              <a:lnSpc>
                <a:spcPts val="2700"/>
              </a:lnSpc>
              <a:buNone/>
            </a:pPr>
            <a:r>
              <a:rPr lang="en-US" sz="2250" b="1" kern="0" spc="-45" dirty="0">
                <a:solidFill>
                  <a:srgbClr val="1E293B"/>
                </a:solidFill>
                <a:latin typeface="Inter" pitchFamily="34" charset="0"/>
                <a:ea typeface="Inter" pitchFamily="34" charset="-122"/>
                <a:cs typeface="Inter" pitchFamily="34" charset="-120"/>
              </a:rPr>
              <a:t>Beneficencia</a:t>
            </a:r>
            <a:endParaRPr lang="en-US" sz="2250" dirty="0"/>
          </a:p>
        </p:txBody>
      </p:sp>
      <p:sp>
        <p:nvSpPr>
          <p:cNvPr id="33" name="Text 10"/>
          <p:cNvSpPr/>
          <p:nvPr/>
        </p:nvSpPr>
        <p:spPr>
          <a:xfrm>
            <a:off x="6591300" y="3619500"/>
            <a:ext cx="4686300" cy="1114425"/>
          </a:xfrm>
          <a:prstGeom prst="rect">
            <a:avLst/>
          </a:prstGeom>
          <a:noFill/>
          <a:ln/>
        </p:spPr>
        <p:txBody>
          <a:bodyPr vert="horz" wrap="square" lIns="0" tIns="0" rIns="0" bIns="0" rtlCol="0" anchor="ctr"/>
          <a:lstStyle/>
          <a:p>
            <a:pPr marL="0" indent="0">
              <a:lnSpc>
                <a:spcPts val="2194"/>
              </a:lnSpc>
              <a:buNone/>
            </a:pPr>
            <a:r>
              <a:rPr lang="en-US" sz="1350" dirty="0">
                <a:solidFill>
                  <a:srgbClr val="475569"/>
                </a:solidFill>
                <a:latin typeface="Inter" pitchFamily="34" charset="0"/>
                <a:ea typeface="Inter" pitchFamily="34" charset="-122"/>
                <a:cs typeface="Inter" pitchFamily="34" charset="-120"/>
              </a:rPr>
              <a:t>"Obligación moral de actuar en beneficio de otros" implica el deber de actuar en el </a:t>
            </a:r>
            <a:r>
              <a:rPr lang="en-US" sz="1350" b="1" dirty="0">
                <a:solidFill>
                  <a:srgbClr val="1D4ED8"/>
                </a:solidFill>
                <a:latin typeface="Inter" pitchFamily="34" charset="0"/>
                <a:ea typeface="Inter" pitchFamily="34" charset="-122"/>
                <a:cs typeface="Inter" pitchFamily="34" charset="-120"/>
              </a:rPr>
              <a:t>mejor interés del paciente</a:t>
            </a:r>
            <a:r>
              <a:rPr lang="en-US" sz="1350" dirty="0">
                <a:solidFill>
                  <a:srgbClr val="475569"/>
                </a:solidFill>
                <a:latin typeface="Inter" pitchFamily="34" charset="0"/>
                <a:ea typeface="Inter" pitchFamily="34" charset="-122"/>
                <a:cs typeface="Inter" pitchFamily="34" charset="-120"/>
              </a:rPr>
              <a:t>, buscando su bienestar y alivio del sufrimiento (Beauchamp &amp; Childress, 2019, p. 202).</a:t>
            </a:r>
            <a:endParaRPr lang="en-US" sz="1350" dirty="0"/>
          </a:p>
        </p:txBody>
      </p:sp>
      <p:sp>
        <p:nvSpPr>
          <p:cNvPr id="34" name="Text 11"/>
          <p:cNvSpPr/>
          <p:nvPr/>
        </p:nvSpPr>
        <p:spPr>
          <a:xfrm>
            <a:off x="6781800" y="4886325"/>
            <a:ext cx="7840980" cy="190500"/>
          </a:xfrm>
          <a:prstGeom prst="rect">
            <a:avLst/>
          </a:prstGeom>
          <a:noFill/>
          <a:ln/>
        </p:spPr>
        <p:txBody>
          <a:bodyPr vert="horz" wrap="square" lIns="0" tIns="0" rIns="0" bIns="0" rtlCol="0" anchor="ctr"/>
          <a:lstStyle/>
          <a:p>
            <a:pPr marL="0" indent="0" algn="l">
              <a:lnSpc>
                <a:spcPts val="1500"/>
              </a:lnSpc>
              <a:buNone/>
            </a:pPr>
            <a:r>
              <a:rPr lang="en-US" sz="1050" dirty="0">
                <a:solidFill>
                  <a:srgbClr val="64748B"/>
                </a:solidFill>
                <a:latin typeface="Inter" pitchFamily="34" charset="0"/>
                <a:ea typeface="Inter" pitchFamily="34" charset="-122"/>
                <a:cs typeface="Inter" pitchFamily="34" charset="-120"/>
              </a:rPr>
              <a:t>Redefinición del "beneficio": de curar a aliviar.</a:t>
            </a:r>
            <a:endParaRPr lang="en-US" sz="1050" dirty="0"/>
          </a:p>
        </p:txBody>
      </p:sp>
      <p:sp>
        <p:nvSpPr>
          <p:cNvPr id="35" name="Text 12"/>
          <p:cNvSpPr/>
          <p:nvPr/>
        </p:nvSpPr>
        <p:spPr>
          <a:xfrm>
            <a:off x="6781800" y="5153025"/>
            <a:ext cx="7040880" cy="190500"/>
          </a:xfrm>
          <a:prstGeom prst="rect">
            <a:avLst/>
          </a:prstGeom>
          <a:noFill/>
          <a:ln/>
        </p:spPr>
        <p:txBody>
          <a:bodyPr vert="horz" wrap="square" lIns="0" tIns="0" rIns="0" bIns="0" rtlCol="0" anchor="ctr"/>
          <a:lstStyle/>
          <a:p>
            <a:pPr marL="0" indent="0" algn="l">
              <a:lnSpc>
                <a:spcPts val="1500"/>
              </a:lnSpc>
              <a:buNone/>
            </a:pPr>
            <a:r>
              <a:rPr lang="en-US" sz="1050" dirty="0">
                <a:solidFill>
                  <a:srgbClr val="64748B"/>
                </a:solidFill>
                <a:latin typeface="Inter" pitchFamily="34" charset="0"/>
                <a:ea typeface="Inter" pitchFamily="34" charset="-122"/>
                <a:cs typeface="Inter" pitchFamily="34" charset="-120"/>
              </a:rPr>
              <a:t>Optimización de la calidad de vida restante.</a:t>
            </a:r>
            <a:endParaRPr lang="en-US" sz="1050" dirty="0"/>
          </a:p>
        </p:txBody>
      </p:sp>
      <p:sp>
        <p:nvSpPr>
          <p:cNvPr id="36" name="Text 13"/>
          <p:cNvSpPr/>
          <p:nvPr/>
        </p:nvSpPr>
        <p:spPr>
          <a:xfrm>
            <a:off x="6743700" y="5724525"/>
            <a:ext cx="4381500" cy="381000"/>
          </a:xfrm>
          <a:prstGeom prst="rect">
            <a:avLst/>
          </a:prstGeom>
          <a:noFill/>
          <a:ln/>
        </p:spPr>
        <p:txBody>
          <a:bodyPr vert="horz" wrap="square" lIns="0" tIns="0" rIns="0" bIns="0" rtlCol="0" anchor="ctr"/>
          <a:lstStyle/>
          <a:p>
            <a:pPr marL="0" indent="0">
              <a:lnSpc>
                <a:spcPts val="1500"/>
              </a:lnSpc>
              <a:buNone/>
            </a:pPr>
            <a:r>
              <a:rPr lang="en-US" sz="1050" b="1" i="1" dirty="0">
                <a:solidFill>
                  <a:srgbClr val="475569"/>
                </a:solidFill>
                <a:latin typeface="Lora" pitchFamily="34" charset="0"/>
                <a:ea typeface="Lora" pitchFamily="34" charset="-122"/>
                <a:cs typeface="Lora" pitchFamily="34" charset="-120"/>
              </a:rPr>
              <a:t>Ejemplo:</a:t>
            </a:r>
            <a:r>
              <a:rPr lang="en-US" sz="1050" i="1" dirty="0">
                <a:solidFill>
                  <a:srgbClr val="475569"/>
                </a:solidFill>
                <a:latin typeface="Lora" pitchFamily="34" charset="0"/>
                <a:ea typeface="Lora" pitchFamily="34" charset="-122"/>
                <a:cs typeface="Lora" pitchFamily="34" charset="-120"/>
              </a:rPr>
              <a:t> Administrar medicación para el dolor de manera anticipada para asegurar el máximo confort, asumiendo riesgos mínimos.</a:t>
            </a:r>
            <a:endParaRPr lang="en-US" sz="1050" dirty="0"/>
          </a:p>
        </p:txBody>
      </p:sp>
      <p:sp>
        <p:nvSpPr>
          <p:cNvPr id="37" name="Text 14"/>
          <p:cNvSpPr/>
          <p:nvPr/>
        </p:nvSpPr>
        <p:spPr>
          <a:xfrm>
            <a:off x="609600" y="6562725"/>
            <a:ext cx="7269480" cy="152400"/>
          </a:xfrm>
          <a:prstGeom prst="rect">
            <a:avLst/>
          </a:prstGeom>
          <a:noFill/>
          <a:ln/>
        </p:spPr>
        <p:txBody>
          <a:bodyPr vert="horz" wrap="square" lIns="0" tIns="0" rIns="0" bIns="0" rtlCol="0" anchor="ctr"/>
          <a:lstStyle/>
          <a:p>
            <a:pPr marL="0" indent="0">
              <a:lnSpc>
                <a:spcPts val="1200"/>
              </a:lnSpc>
              <a:buNone/>
            </a:pPr>
            <a:r>
              <a:rPr lang="en-US" sz="900" kern="0" spc="72" dirty="0">
                <a:solidFill>
                  <a:srgbClr val="94A3B8"/>
                </a:solidFill>
                <a:latin typeface="Inter" pitchFamily="34" charset="0"/>
                <a:ea typeface="Inter" pitchFamily="34" charset="-122"/>
                <a:cs typeface="Inter" pitchFamily="34" charset="-120"/>
              </a:rPr>
              <a:t>FUNDAMENTOS DE LOS CUIDADOS PALIATIVOS Y NORMATIVIDAD</a:t>
            </a:r>
            <a:endParaRPr lang="en-US" sz="9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1899"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1899" cy="6858000"/>
          </a:xfrm>
          <a:prstGeom prst="rect">
            <a:avLst/>
          </a:prstGeom>
        </p:spPr>
      </p:pic>
      <p:pic>
        <p:nvPicPr>
          <p:cNvPr id="4" name="Image 2" descr="preencoded.png"/>
          <p:cNvPicPr>
            <a:picLocks noChangeAspect="1"/>
          </p:cNvPicPr>
          <p:nvPr/>
        </p:nvPicPr>
        <p:blipFill>
          <a:blip r:embed="rId5"/>
          <a:stretch>
            <a:fillRect/>
          </a:stretch>
        </p:blipFill>
        <p:spPr>
          <a:xfrm>
            <a:off x="401444" y="1371600"/>
            <a:ext cx="11389011" cy="367990"/>
          </a:xfrm>
          <a:prstGeom prst="rect">
            <a:avLst/>
          </a:prstGeom>
        </p:spPr>
      </p:pic>
      <p:pic>
        <p:nvPicPr>
          <p:cNvPr id="5" name="Image 3" descr="preencoded.png"/>
          <p:cNvPicPr>
            <a:picLocks noChangeAspect="1"/>
          </p:cNvPicPr>
          <p:nvPr/>
        </p:nvPicPr>
        <p:blipFill>
          <a:blip r:embed="rId6"/>
          <a:stretch>
            <a:fillRect/>
          </a:stretch>
        </p:blipFill>
        <p:spPr>
          <a:xfrm>
            <a:off x="401444" y="2074127"/>
            <a:ext cx="5560756" cy="3764321"/>
          </a:xfrm>
          <a:prstGeom prst="rect">
            <a:avLst/>
          </a:prstGeom>
        </p:spPr>
      </p:pic>
      <p:pic>
        <p:nvPicPr>
          <p:cNvPr id="6" name="Image 4" descr="preencoded.png"/>
          <p:cNvPicPr>
            <a:picLocks noChangeAspect="1"/>
          </p:cNvPicPr>
          <p:nvPr/>
        </p:nvPicPr>
        <p:blipFill>
          <a:blip r:embed="rId7"/>
          <a:stretch>
            <a:fillRect/>
          </a:stretch>
        </p:blipFill>
        <p:spPr>
          <a:xfrm>
            <a:off x="669073" y="2341756"/>
            <a:ext cx="401444" cy="401444"/>
          </a:xfrm>
          <a:prstGeom prst="rect">
            <a:avLst/>
          </a:prstGeom>
        </p:spPr>
      </p:pic>
      <p:pic>
        <p:nvPicPr>
          <p:cNvPr id="7" name="Image 5" descr="preencoded.png"/>
          <p:cNvPicPr>
            <a:picLocks noChangeAspect="1"/>
          </p:cNvPicPr>
          <p:nvPr/>
        </p:nvPicPr>
        <p:blipFill>
          <a:blip r:embed="rId8"/>
          <a:stretch>
            <a:fillRect/>
          </a:stretch>
        </p:blipFill>
        <p:spPr>
          <a:xfrm>
            <a:off x="761071" y="2447213"/>
            <a:ext cx="217449" cy="190399"/>
          </a:xfrm>
          <a:prstGeom prst="rect">
            <a:avLst/>
          </a:prstGeom>
        </p:spPr>
      </p:pic>
      <p:pic>
        <p:nvPicPr>
          <p:cNvPr id="8" name="Image 6" descr="preencoded.png"/>
          <p:cNvPicPr>
            <a:picLocks noChangeAspect="1"/>
          </p:cNvPicPr>
          <p:nvPr/>
        </p:nvPicPr>
        <p:blipFill>
          <a:blip r:embed="rId9"/>
          <a:stretch>
            <a:fillRect/>
          </a:stretch>
        </p:blipFill>
        <p:spPr>
          <a:xfrm>
            <a:off x="669073" y="3853705"/>
            <a:ext cx="133815" cy="167268"/>
          </a:xfrm>
          <a:prstGeom prst="rect">
            <a:avLst/>
          </a:prstGeom>
        </p:spPr>
      </p:pic>
      <p:pic>
        <p:nvPicPr>
          <p:cNvPr id="9" name="Image 7" descr="preencoded.png"/>
          <p:cNvPicPr>
            <a:picLocks noChangeAspect="1"/>
          </p:cNvPicPr>
          <p:nvPr/>
        </p:nvPicPr>
        <p:blipFill>
          <a:blip r:embed="rId10"/>
          <a:stretch>
            <a:fillRect/>
          </a:stretch>
        </p:blipFill>
        <p:spPr>
          <a:xfrm>
            <a:off x="669073" y="4411178"/>
            <a:ext cx="133815" cy="167268"/>
          </a:xfrm>
          <a:prstGeom prst="rect">
            <a:avLst/>
          </a:prstGeom>
        </p:spPr>
      </p:pic>
      <p:pic>
        <p:nvPicPr>
          <p:cNvPr id="10" name="Image 8" descr="preencoded.png"/>
          <p:cNvPicPr>
            <a:picLocks noChangeAspect="1"/>
          </p:cNvPicPr>
          <p:nvPr/>
        </p:nvPicPr>
        <p:blipFill>
          <a:blip r:embed="rId11"/>
          <a:stretch>
            <a:fillRect/>
          </a:stretch>
        </p:blipFill>
        <p:spPr>
          <a:xfrm>
            <a:off x="669073" y="4968653"/>
            <a:ext cx="5025497" cy="602166"/>
          </a:xfrm>
          <a:prstGeom prst="rect">
            <a:avLst/>
          </a:prstGeom>
        </p:spPr>
      </p:pic>
      <p:pic>
        <p:nvPicPr>
          <p:cNvPr id="11" name="Image 9" descr="preencoded.png"/>
          <p:cNvPicPr>
            <a:picLocks noChangeAspect="1"/>
          </p:cNvPicPr>
          <p:nvPr/>
        </p:nvPicPr>
        <p:blipFill>
          <a:blip r:embed="rId12"/>
          <a:stretch>
            <a:fillRect/>
          </a:stretch>
        </p:blipFill>
        <p:spPr>
          <a:xfrm>
            <a:off x="6229829" y="2074127"/>
            <a:ext cx="5560756" cy="3764321"/>
          </a:xfrm>
          <a:prstGeom prst="rect">
            <a:avLst/>
          </a:prstGeom>
        </p:spPr>
      </p:pic>
      <p:pic>
        <p:nvPicPr>
          <p:cNvPr id="12" name="Image 10" descr="preencoded.png"/>
          <p:cNvPicPr>
            <a:picLocks noChangeAspect="1"/>
          </p:cNvPicPr>
          <p:nvPr/>
        </p:nvPicPr>
        <p:blipFill>
          <a:blip r:embed="rId13"/>
          <a:stretch>
            <a:fillRect/>
          </a:stretch>
        </p:blipFill>
        <p:spPr>
          <a:xfrm>
            <a:off x="6497459" y="2341756"/>
            <a:ext cx="401444" cy="401444"/>
          </a:xfrm>
          <a:prstGeom prst="rect">
            <a:avLst/>
          </a:prstGeom>
        </p:spPr>
      </p:pic>
      <p:pic>
        <p:nvPicPr>
          <p:cNvPr id="13" name="Image 11" descr="preencoded.png"/>
          <p:cNvPicPr>
            <a:picLocks noChangeAspect="1"/>
          </p:cNvPicPr>
          <p:nvPr/>
        </p:nvPicPr>
        <p:blipFill>
          <a:blip r:embed="rId14"/>
          <a:stretch>
            <a:fillRect/>
          </a:stretch>
        </p:blipFill>
        <p:spPr>
          <a:xfrm>
            <a:off x="6581092" y="2447213"/>
            <a:ext cx="234176" cy="190399"/>
          </a:xfrm>
          <a:prstGeom prst="rect">
            <a:avLst/>
          </a:prstGeom>
        </p:spPr>
      </p:pic>
      <p:pic>
        <p:nvPicPr>
          <p:cNvPr id="14" name="Image 12" descr="preencoded.png"/>
          <p:cNvPicPr>
            <a:picLocks noChangeAspect="1"/>
          </p:cNvPicPr>
          <p:nvPr/>
        </p:nvPicPr>
        <p:blipFill>
          <a:blip r:embed="rId15"/>
          <a:stretch>
            <a:fillRect/>
          </a:stretch>
        </p:blipFill>
        <p:spPr>
          <a:xfrm>
            <a:off x="6497459" y="3358695"/>
            <a:ext cx="133815" cy="167268"/>
          </a:xfrm>
          <a:prstGeom prst="rect">
            <a:avLst/>
          </a:prstGeom>
        </p:spPr>
      </p:pic>
      <p:pic>
        <p:nvPicPr>
          <p:cNvPr id="15" name="Image 13" descr="preencoded.png"/>
          <p:cNvPicPr>
            <a:picLocks noChangeAspect="1"/>
          </p:cNvPicPr>
          <p:nvPr/>
        </p:nvPicPr>
        <p:blipFill>
          <a:blip r:embed="rId15"/>
          <a:stretch>
            <a:fillRect/>
          </a:stretch>
        </p:blipFill>
        <p:spPr>
          <a:xfrm>
            <a:off x="6497459" y="3687612"/>
            <a:ext cx="133815" cy="167268"/>
          </a:xfrm>
          <a:prstGeom prst="rect">
            <a:avLst/>
          </a:prstGeom>
        </p:spPr>
      </p:pic>
      <p:pic>
        <p:nvPicPr>
          <p:cNvPr id="16" name="Image 14" descr="preencoded.png"/>
          <p:cNvPicPr>
            <a:picLocks noChangeAspect="1"/>
          </p:cNvPicPr>
          <p:nvPr/>
        </p:nvPicPr>
        <p:blipFill>
          <a:blip r:embed="rId16"/>
          <a:stretch>
            <a:fillRect/>
          </a:stretch>
        </p:blipFill>
        <p:spPr>
          <a:xfrm>
            <a:off x="6497459" y="4016530"/>
            <a:ext cx="5025497" cy="602166"/>
          </a:xfrm>
          <a:prstGeom prst="rect">
            <a:avLst/>
          </a:prstGeom>
        </p:spPr>
      </p:pic>
      <p:pic>
        <p:nvPicPr>
          <p:cNvPr id="17" name="Image 15" descr="preencoded.png"/>
          <p:cNvPicPr>
            <a:picLocks noChangeAspect="1"/>
          </p:cNvPicPr>
          <p:nvPr/>
        </p:nvPicPr>
        <p:blipFill>
          <a:blip r:embed="rId17"/>
          <a:stretch>
            <a:fillRect/>
          </a:stretch>
        </p:blipFill>
        <p:spPr>
          <a:xfrm>
            <a:off x="401444" y="6106077"/>
            <a:ext cx="11389011" cy="568712"/>
          </a:xfrm>
          <a:prstGeom prst="rect">
            <a:avLst/>
          </a:prstGeom>
        </p:spPr>
      </p:pic>
      <p:pic>
        <p:nvPicPr>
          <p:cNvPr id="18" name="Image 16" descr="preencoded.png"/>
          <p:cNvPicPr>
            <a:picLocks noChangeAspect="1"/>
          </p:cNvPicPr>
          <p:nvPr/>
        </p:nvPicPr>
        <p:blipFill>
          <a:blip r:embed="rId18"/>
          <a:stretch>
            <a:fillRect/>
          </a:stretch>
        </p:blipFill>
        <p:spPr>
          <a:xfrm>
            <a:off x="602166" y="6314247"/>
            <a:ext cx="150541" cy="152371"/>
          </a:xfrm>
          <a:prstGeom prst="rect">
            <a:avLst/>
          </a:prstGeom>
        </p:spPr>
      </p:pic>
      <p:pic>
        <p:nvPicPr>
          <p:cNvPr id="19" name="Image 17" descr="preencoded.png"/>
          <p:cNvPicPr>
            <a:picLocks noChangeAspect="1"/>
          </p:cNvPicPr>
          <p:nvPr/>
        </p:nvPicPr>
        <p:blipFill>
          <a:blip r:embed="rId19"/>
          <a:stretch>
            <a:fillRect/>
          </a:stretch>
        </p:blipFill>
        <p:spPr>
          <a:xfrm>
            <a:off x="0" y="6456556"/>
            <a:ext cx="12191899" cy="401444"/>
          </a:xfrm>
          <a:prstGeom prst="rect">
            <a:avLst/>
          </a:prstGeom>
        </p:spPr>
      </p:pic>
      <p:pic>
        <p:nvPicPr>
          <p:cNvPr id="20" name="Image 18" descr="preencoded.png"/>
          <p:cNvPicPr>
            <a:picLocks noChangeAspect="1"/>
          </p:cNvPicPr>
          <p:nvPr/>
        </p:nvPicPr>
        <p:blipFill>
          <a:blip r:embed="rId20"/>
          <a:stretch>
            <a:fillRect/>
          </a:stretch>
        </p:blipFill>
        <p:spPr>
          <a:xfrm>
            <a:off x="11238469" y="6632188"/>
            <a:ext cx="50181" cy="50181"/>
          </a:xfrm>
          <a:prstGeom prst="rect">
            <a:avLst/>
          </a:prstGeom>
        </p:spPr>
      </p:pic>
      <p:pic>
        <p:nvPicPr>
          <p:cNvPr id="21" name="Image 19" descr="preencoded.png"/>
          <p:cNvPicPr>
            <a:picLocks noChangeAspect="1"/>
          </p:cNvPicPr>
          <p:nvPr/>
        </p:nvPicPr>
        <p:blipFill>
          <a:blip r:embed="rId21"/>
          <a:stretch>
            <a:fillRect/>
          </a:stretch>
        </p:blipFill>
        <p:spPr>
          <a:xfrm>
            <a:off x="11355557" y="6632188"/>
            <a:ext cx="50181" cy="50181"/>
          </a:xfrm>
          <a:prstGeom prst="rect">
            <a:avLst/>
          </a:prstGeom>
        </p:spPr>
      </p:pic>
      <p:pic>
        <p:nvPicPr>
          <p:cNvPr id="22" name="Image 20" descr="preencoded.png"/>
          <p:cNvPicPr>
            <a:picLocks noChangeAspect="1"/>
          </p:cNvPicPr>
          <p:nvPr/>
        </p:nvPicPr>
        <p:blipFill>
          <a:blip r:embed="rId22"/>
          <a:stretch>
            <a:fillRect/>
          </a:stretch>
        </p:blipFill>
        <p:spPr>
          <a:xfrm>
            <a:off x="11472645" y="6632188"/>
            <a:ext cx="200721" cy="50181"/>
          </a:xfrm>
          <a:prstGeom prst="rect">
            <a:avLst/>
          </a:prstGeom>
        </p:spPr>
      </p:pic>
      <p:pic>
        <p:nvPicPr>
          <p:cNvPr id="23" name="Image 21" descr="preencoded.png"/>
          <p:cNvPicPr>
            <a:picLocks noChangeAspect="1"/>
          </p:cNvPicPr>
          <p:nvPr/>
        </p:nvPicPr>
        <p:blipFill>
          <a:blip r:embed="rId23"/>
          <a:stretch>
            <a:fillRect/>
          </a:stretch>
        </p:blipFill>
        <p:spPr>
          <a:xfrm>
            <a:off x="11740274" y="6632188"/>
            <a:ext cx="50181" cy="50181"/>
          </a:xfrm>
          <a:prstGeom prst="rect">
            <a:avLst/>
          </a:prstGeom>
        </p:spPr>
      </p:pic>
      <p:sp>
        <p:nvSpPr>
          <p:cNvPr id="24" name="Text 0"/>
          <p:cNvSpPr/>
          <p:nvPr/>
        </p:nvSpPr>
        <p:spPr>
          <a:xfrm>
            <a:off x="401444" y="401444"/>
            <a:ext cx="11389011" cy="167268"/>
          </a:xfrm>
          <a:prstGeom prst="rect">
            <a:avLst/>
          </a:prstGeom>
          <a:noFill/>
          <a:ln/>
        </p:spPr>
        <p:txBody>
          <a:bodyPr vert="horz" wrap="square" lIns="0" tIns="0" rIns="0" bIns="0" rtlCol="0" anchor="ctr"/>
          <a:lstStyle/>
          <a:p>
            <a:pPr marL="0" indent="0">
              <a:lnSpc>
                <a:spcPts val="1317"/>
              </a:lnSpc>
              <a:buNone/>
            </a:pPr>
            <a:r>
              <a:rPr lang="en-US" sz="1050" b="1" kern="0" spc="96" dirty="0">
                <a:solidFill>
                  <a:srgbClr val="2563EB"/>
                </a:solidFill>
                <a:latin typeface="Inter" pitchFamily="34" charset="0"/>
                <a:ea typeface="Inter" pitchFamily="34" charset="-122"/>
                <a:cs typeface="Inter" pitchFamily="34" charset="-120"/>
              </a:rPr>
              <a:t>ÉTICA Y BIOÉTICA</a:t>
            </a:r>
            <a:endParaRPr lang="en-US" sz="1050" dirty="0"/>
          </a:p>
        </p:txBody>
      </p:sp>
      <p:sp>
        <p:nvSpPr>
          <p:cNvPr id="25" name="Text 1"/>
          <p:cNvSpPr/>
          <p:nvPr/>
        </p:nvSpPr>
        <p:spPr>
          <a:xfrm>
            <a:off x="401444" y="602166"/>
            <a:ext cx="12184380" cy="334537"/>
          </a:xfrm>
          <a:prstGeom prst="rect">
            <a:avLst/>
          </a:prstGeom>
          <a:noFill/>
          <a:ln/>
        </p:spPr>
        <p:txBody>
          <a:bodyPr vert="horz" wrap="square" lIns="0" tIns="0" rIns="0" bIns="0" rtlCol="0" anchor="ctr"/>
          <a:lstStyle/>
          <a:p>
            <a:pPr marL="0" indent="0">
              <a:lnSpc>
                <a:spcPts val="2634"/>
              </a:lnSpc>
              <a:buNone/>
            </a:pPr>
            <a:r>
              <a:rPr lang="en-US" sz="2700" b="1" dirty="0">
                <a:solidFill>
                  <a:srgbClr val="1E293B"/>
                </a:solidFill>
                <a:latin typeface="Inter" pitchFamily="34" charset="0"/>
                <a:ea typeface="Inter" pitchFamily="34" charset="-122"/>
                <a:cs typeface="Inter" pitchFamily="34" charset="-120"/>
              </a:rPr>
              <a:t>No Maleficencia y Justicia</a:t>
            </a:r>
            <a:endParaRPr lang="en-US" sz="2700" dirty="0"/>
          </a:p>
        </p:txBody>
      </p:sp>
      <p:sp>
        <p:nvSpPr>
          <p:cNvPr id="26" name="Text 2"/>
          <p:cNvSpPr/>
          <p:nvPr/>
        </p:nvSpPr>
        <p:spPr>
          <a:xfrm>
            <a:off x="401444" y="1003610"/>
            <a:ext cx="26633805" cy="234176"/>
          </a:xfrm>
          <a:prstGeom prst="rect">
            <a:avLst/>
          </a:prstGeom>
          <a:noFill/>
          <a:ln/>
        </p:spPr>
        <p:txBody>
          <a:bodyPr vert="horz" wrap="square" lIns="0" tIns="0" rIns="0" bIns="0" rtlCol="0" anchor="ctr"/>
          <a:lstStyle/>
          <a:p>
            <a:pPr marL="0" indent="0">
              <a:lnSpc>
                <a:spcPts val="1844"/>
              </a:lnSpc>
              <a:buNone/>
            </a:pPr>
            <a:r>
              <a:rPr lang="en-US" sz="1350" dirty="0">
                <a:solidFill>
                  <a:srgbClr val="64748B"/>
                </a:solidFill>
                <a:latin typeface="Inter" pitchFamily="34" charset="0"/>
                <a:ea typeface="Inter" pitchFamily="34" charset="-122"/>
                <a:cs typeface="Inter" pitchFamily="34" charset="-120"/>
              </a:rPr>
              <a:t>Garantizando la integridad del paciente y la equidad en el sistema de salud según Beauchamp &amp; Childress (2019).</a:t>
            </a:r>
            <a:endParaRPr lang="en-US" sz="1350" dirty="0"/>
          </a:p>
        </p:txBody>
      </p:sp>
      <p:sp>
        <p:nvSpPr>
          <p:cNvPr id="27" name="Text 3"/>
          <p:cNvSpPr/>
          <p:nvPr/>
        </p:nvSpPr>
        <p:spPr>
          <a:xfrm>
            <a:off x="501805" y="1471961"/>
            <a:ext cx="21687095" cy="167268"/>
          </a:xfrm>
          <a:prstGeom prst="rect">
            <a:avLst/>
          </a:prstGeom>
          <a:noFill/>
          <a:ln/>
        </p:spPr>
        <p:txBody>
          <a:bodyPr vert="horz" wrap="square" lIns="0" tIns="0" rIns="0" bIns="0" rtlCol="0" anchor="ctr"/>
          <a:lstStyle/>
          <a:p>
            <a:pPr marL="0" indent="0">
              <a:lnSpc>
                <a:spcPts val="1317"/>
              </a:lnSpc>
              <a:buNone/>
            </a:pPr>
            <a:r>
              <a:rPr lang="en-US" sz="1050" b="1" dirty="0">
                <a:solidFill>
                  <a:srgbClr val="475569"/>
                </a:solidFill>
                <a:latin typeface="Inter" pitchFamily="34" charset="0"/>
                <a:ea typeface="Inter" pitchFamily="34" charset="-122"/>
                <a:cs typeface="Inter" pitchFamily="34" charset="-120"/>
              </a:rPr>
              <a:t>Marco conceptual:</a:t>
            </a:r>
            <a:r>
              <a:rPr lang="en-US" sz="1050" dirty="0">
                <a:solidFill>
                  <a:srgbClr val="475569"/>
                </a:solidFill>
                <a:latin typeface="Inter" pitchFamily="34" charset="0"/>
                <a:ea typeface="Inter" pitchFamily="34" charset="-122"/>
                <a:cs typeface="Inter" pitchFamily="34" charset="-120"/>
              </a:rPr>
              <a:t> Estos principios complementan autonomía y beneficencia en el paradigma principialista de la bioética.</a:t>
            </a:r>
            <a:endParaRPr lang="en-US" sz="1050" dirty="0"/>
          </a:p>
        </p:txBody>
      </p:sp>
      <p:sp>
        <p:nvSpPr>
          <p:cNvPr id="28" name="Text 4"/>
          <p:cNvSpPr/>
          <p:nvPr/>
        </p:nvSpPr>
        <p:spPr>
          <a:xfrm>
            <a:off x="1204332" y="2408663"/>
            <a:ext cx="4686294" cy="267629"/>
          </a:xfrm>
          <a:prstGeom prst="rect">
            <a:avLst/>
          </a:prstGeom>
          <a:noFill/>
          <a:ln/>
        </p:spPr>
        <p:txBody>
          <a:bodyPr vert="horz" wrap="square" lIns="0" tIns="0" rIns="0" bIns="0" rtlCol="0" anchor="ctr"/>
          <a:lstStyle/>
          <a:p>
            <a:pPr marL="0" indent="0">
              <a:lnSpc>
                <a:spcPts val="2107"/>
              </a:lnSpc>
              <a:buNone/>
            </a:pPr>
            <a:r>
              <a:rPr lang="en-US" sz="1800" b="1" kern="0" spc="-41" dirty="0">
                <a:solidFill>
                  <a:srgbClr val="064E3B"/>
                </a:solidFill>
                <a:latin typeface="Inter" pitchFamily="34" charset="0"/>
                <a:ea typeface="Inter" pitchFamily="34" charset="-122"/>
                <a:cs typeface="Inter" pitchFamily="34" charset="-120"/>
              </a:rPr>
              <a:t>No Maleficencia</a:t>
            </a:r>
            <a:endParaRPr lang="en-US" sz="1800" dirty="0"/>
          </a:p>
        </p:txBody>
      </p:sp>
      <p:sp>
        <p:nvSpPr>
          <p:cNvPr id="29" name="Text 5"/>
          <p:cNvSpPr/>
          <p:nvPr/>
        </p:nvSpPr>
        <p:spPr>
          <a:xfrm>
            <a:off x="669073" y="2943922"/>
            <a:ext cx="5025497" cy="742514"/>
          </a:xfrm>
          <a:prstGeom prst="rect">
            <a:avLst/>
          </a:prstGeom>
          <a:noFill/>
          <a:ln/>
        </p:spPr>
        <p:txBody>
          <a:bodyPr vert="horz" wrap="square" lIns="0" tIns="0" rIns="0" bIns="0" rtlCol="0" anchor="ctr"/>
          <a:lstStyle/>
          <a:p>
            <a:pPr marL="0" indent="0">
              <a:lnSpc>
                <a:spcPts val="1950"/>
              </a:lnSpc>
              <a:buNone/>
            </a:pPr>
            <a:r>
              <a:rPr lang="en-US" sz="1200" dirty="0">
                <a:solidFill>
                  <a:srgbClr val="065F46"/>
                </a:solidFill>
                <a:latin typeface="Inter" pitchFamily="34" charset="0"/>
                <a:ea typeface="Inter" pitchFamily="34" charset="-122"/>
                <a:cs typeface="Inter" pitchFamily="34" charset="-120"/>
              </a:rPr>
              <a:t>"Obligación de no infligir daño intencionalmente" implica el deber ético de </a:t>
            </a:r>
            <a:r>
              <a:rPr lang="en-US" sz="1200" u="sng" dirty="0">
                <a:solidFill>
                  <a:srgbClr val="065F46"/>
                </a:solidFill>
                <a:latin typeface="Inter" pitchFamily="34" charset="0"/>
                <a:ea typeface="Inter" pitchFamily="34" charset="-122"/>
                <a:cs typeface="Inter" pitchFamily="34" charset="-120"/>
              </a:rPr>
              <a:t>no causar daño</a:t>
            </a:r>
            <a:r>
              <a:rPr lang="en-US" sz="1200" dirty="0">
                <a:solidFill>
                  <a:srgbClr val="065F46"/>
                </a:solidFill>
                <a:latin typeface="Inter" pitchFamily="34" charset="0"/>
                <a:ea typeface="Inter" pitchFamily="34" charset="-122"/>
                <a:cs typeface="Inter" pitchFamily="34" charset="-120"/>
              </a:rPr>
              <a:t> deliberado al paciente (Beauchamp &amp; Childress, 2019, p. 150).</a:t>
            </a:r>
            <a:endParaRPr lang="en-US" sz="1200" dirty="0"/>
          </a:p>
        </p:txBody>
      </p:sp>
      <p:sp>
        <p:nvSpPr>
          <p:cNvPr id="30" name="Text 6"/>
          <p:cNvSpPr/>
          <p:nvPr/>
        </p:nvSpPr>
        <p:spPr>
          <a:xfrm>
            <a:off x="903249" y="3820251"/>
            <a:ext cx="4791321" cy="457113"/>
          </a:xfrm>
          <a:prstGeom prst="rect">
            <a:avLst/>
          </a:prstGeom>
          <a:noFill/>
          <a:ln/>
        </p:spPr>
        <p:txBody>
          <a:bodyPr vert="horz" wrap="square" lIns="0" tIns="0" rIns="0" bIns="0" rtlCol="0" anchor="ctr"/>
          <a:lstStyle/>
          <a:p>
            <a:pPr marL="0" indent="0" algn="l">
              <a:lnSpc>
                <a:spcPts val="1800"/>
              </a:lnSpc>
              <a:buNone/>
            </a:pPr>
            <a:r>
              <a:rPr lang="en-US" sz="1200" dirty="0">
                <a:solidFill>
                  <a:srgbClr val="047857"/>
                </a:solidFill>
                <a:latin typeface="Inter" pitchFamily="34" charset="0"/>
                <a:ea typeface="Inter" pitchFamily="34" charset="-122"/>
                <a:cs typeface="Inter" pitchFamily="34" charset="-120"/>
              </a:rPr>
              <a:t>Evitar tratamientos </a:t>
            </a:r>
            <a:r>
              <a:rPr lang="en-US" sz="1200" b="1" dirty="0">
                <a:solidFill>
                  <a:srgbClr val="047857"/>
                </a:solidFill>
                <a:latin typeface="Inter" pitchFamily="34" charset="0"/>
                <a:ea typeface="Inter" pitchFamily="34" charset="-122"/>
                <a:cs typeface="Inter" pitchFamily="34" charset="-120"/>
              </a:rPr>
              <a:t>fútiles o desproporcionados</a:t>
            </a:r>
            <a:r>
              <a:rPr lang="en-US" sz="1200" dirty="0">
                <a:solidFill>
                  <a:srgbClr val="047857"/>
                </a:solidFill>
                <a:latin typeface="Inter" pitchFamily="34" charset="0"/>
                <a:ea typeface="Inter" pitchFamily="34" charset="-122"/>
                <a:cs typeface="Inter" pitchFamily="34" charset="-120"/>
              </a:rPr>
              <a:t> (Obstinación Terapéutica).</a:t>
            </a:r>
            <a:endParaRPr lang="en-US" sz="1200" dirty="0"/>
          </a:p>
        </p:txBody>
      </p:sp>
      <p:sp>
        <p:nvSpPr>
          <p:cNvPr id="31" name="Text 7"/>
          <p:cNvSpPr/>
          <p:nvPr/>
        </p:nvSpPr>
        <p:spPr>
          <a:xfrm>
            <a:off x="903249" y="4377725"/>
            <a:ext cx="4791321" cy="457113"/>
          </a:xfrm>
          <a:prstGeom prst="rect">
            <a:avLst/>
          </a:prstGeom>
          <a:noFill/>
          <a:ln/>
        </p:spPr>
        <p:txBody>
          <a:bodyPr vert="horz" wrap="square" lIns="0" tIns="0" rIns="0" bIns="0" rtlCol="0" anchor="ctr"/>
          <a:lstStyle/>
          <a:p>
            <a:pPr marL="0" indent="0" algn="l">
              <a:lnSpc>
                <a:spcPts val="1800"/>
              </a:lnSpc>
              <a:buNone/>
            </a:pPr>
            <a:r>
              <a:rPr lang="en-US" sz="1200" dirty="0">
                <a:solidFill>
                  <a:srgbClr val="047857"/>
                </a:solidFill>
                <a:latin typeface="Inter" pitchFamily="34" charset="0"/>
                <a:ea typeface="Inter" pitchFamily="34" charset="-122"/>
                <a:cs typeface="Inter" pitchFamily="34" charset="-120"/>
              </a:rPr>
              <a:t>Retirar soportes vitales que no ofrecen beneficio real ni vida digna.</a:t>
            </a:r>
            <a:endParaRPr lang="en-US" sz="1200" dirty="0"/>
          </a:p>
        </p:txBody>
      </p:sp>
      <p:sp>
        <p:nvSpPr>
          <p:cNvPr id="32" name="Text 8"/>
          <p:cNvSpPr/>
          <p:nvPr/>
        </p:nvSpPr>
        <p:spPr>
          <a:xfrm>
            <a:off x="802888" y="4968653"/>
            <a:ext cx="4720697" cy="602166"/>
          </a:xfrm>
          <a:prstGeom prst="rect">
            <a:avLst/>
          </a:prstGeom>
          <a:noFill/>
          <a:ln/>
        </p:spPr>
        <p:txBody>
          <a:bodyPr vert="horz" wrap="square" lIns="0" tIns="0" rIns="0" bIns="0" rtlCol="0" anchor="ctr"/>
          <a:lstStyle/>
          <a:p>
            <a:pPr marL="0" indent="0">
              <a:lnSpc>
                <a:spcPts val="1317"/>
              </a:lnSpc>
              <a:buNone/>
            </a:pPr>
            <a:r>
              <a:rPr lang="en-US" sz="1050" b="1" i="1" dirty="0">
                <a:solidFill>
                  <a:srgbClr val="047857"/>
                </a:solidFill>
                <a:latin typeface="Lora" pitchFamily="34" charset="0"/>
                <a:ea typeface="Lora" pitchFamily="34" charset="-122"/>
                <a:cs typeface="Lora" pitchFamily="34" charset="-120"/>
              </a:rPr>
              <a:t>Ejemplo:</a:t>
            </a:r>
            <a:r>
              <a:rPr lang="en-US" sz="1050" i="1" dirty="0">
                <a:solidFill>
                  <a:srgbClr val="047857"/>
                </a:solidFill>
                <a:latin typeface="Lora" pitchFamily="34" charset="0"/>
                <a:ea typeface="Lora" pitchFamily="34" charset="-122"/>
                <a:cs typeface="Lora" pitchFamily="34" charset="-120"/>
              </a:rPr>
              <a:t> Cesar una intervención agresiva que prolonga el proceso de morir sin aliviar el sufrimiento.</a:t>
            </a:r>
            <a:endParaRPr lang="en-US" sz="1050" dirty="0"/>
          </a:p>
        </p:txBody>
      </p:sp>
      <p:sp>
        <p:nvSpPr>
          <p:cNvPr id="33" name="Text 9"/>
          <p:cNvSpPr/>
          <p:nvPr/>
        </p:nvSpPr>
        <p:spPr>
          <a:xfrm>
            <a:off x="7032717" y="2408663"/>
            <a:ext cx="2499357" cy="267629"/>
          </a:xfrm>
          <a:prstGeom prst="rect">
            <a:avLst/>
          </a:prstGeom>
          <a:noFill/>
          <a:ln/>
        </p:spPr>
        <p:txBody>
          <a:bodyPr vert="horz" wrap="square" lIns="0" tIns="0" rIns="0" bIns="0" rtlCol="0" anchor="ctr"/>
          <a:lstStyle/>
          <a:p>
            <a:pPr marL="0" indent="0">
              <a:lnSpc>
                <a:spcPts val="2107"/>
              </a:lnSpc>
              <a:buNone/>
            </a:pPr>
            <a:r>
              <a:rPr lang="en-US" sz="1800" b="1" kern="0" spc="-41" dirty="0">
                <a:solidFill>
                  <a:srgbClr val="1E3A8A"/>
                </a:solidFill>
                <a:latin typeface="Inter" pitchFamily="34" charset="0"/>
                <a:ea typeface="Inter" pitchFamily="34" charset="-122"/>
                <a:cs typeface="Inter" pitchFamily="34" charset="-120"/>
              </a:rPr>
              <a:t>Justicia</a:t>
            </a:r>
            <a:endParaRPr lang="en-US" sz="1800" dirty="0"/>
          </a:p>
        </p:txBody>
      </p:sp>
      <p:sp>
        <p:nvSpPr>
          <p:cNvPr id="34" name="Text 10"/>
          <p:cNvSpPr/>
          <p:nvPr/>
        </p:nvSpPr>
        <p:spPr>
          <a:xfrm>
            <a:off x="6497459" y="2943922"/>
            <a:ext cx="13121624" cy="247505"/>
          </a:xfrm>
          <a:prstGeom prst="rect">
            <a:avLst/>
          </a:prstGeom>
          <a:noFill/>
          <a:ln/>
        </p:spPr>
        <p:txBody>
          <a:bodyPr vert="horz" wrap="square" lIns="0" tIns="0" rIns="0" bIns="0" rtlCol="0" anchor="ctr"/>
          <a:lstStyle/>
          <a:p>
            <a:pPr marL="0" indent="0">
              <a:lnSpc>
                <a:spcPts val="1950"/>
              </a:lnSpc>
              <a:buNone/>
            </a:pPr>
            <a:r>
              <a:rPr lang="en-US" sz="1200" dirty="0">
                <a:solidFill>
                  <a:srgbClr val="1E40AF"/>
                </a:solidFill>
                <a:latin typeface="Inter" pitchFamily="34" charset="0"/>
                <a:ea typeface="Inter" pitchFamily="34" charset="-122"/>
                <a:cs typeface="Inter" pitchFamily="34" charset="-120"/>
              </a:rPr>
              <a:t>Distribución </a:t>
            </a:r>
            <a:r>
              <a:rPr lang="en-US" sz="1200" u="sng" dirty="0">
                <a:solidFill>
                  <a:srgbClr val="1E40AF"/>
                </a:solidFill>
                <a:latin typeface="Inter" pitchFamily="34" charset="0"/>
                <a:ea typeface="Inter" pitchFamily="34" charset="-122"/>
                <a:cs typeface="Inter" pitchFamily="34" charset="-120"/>
              </a:rPr>
              <a:t>equitativa y universal</a:t>
            </a:r>
            <a:r>
              <a:rPr lang="en-US" sz="1200" dirty="0">
                <a:solidFill>
                  <a:srgbClr val="1E40AF"/>
                </a:solidFill>
                <a:latin typeface="Inter" pitchFamily="34" charset="0"/>
                <a:ea typeface="Inter" pitchFamily="34" charset="-122"/>
                <a:cs typeface="Inter" pitchFamily="34" charset="-120"/>
              </a:rPr>
              <a:t> de los recursos sanitarios.</a:t>
            </a:r>
            <a:endParaRPr lang="en-US" sz="1200" dirty="0"/>
          </a:p>
        </p:txBody>
      </p:sp>
      <p:sp>
        <p:nvSpPr>
          <p:cNvPr id="35" name="Text 11"/>
          <p:cNvSpPr/>
          <p:nvPr/>
        </p:nvSpPr>
        <p:spPr>
          <a:xfrm>
            <a:off x="6731634" y="3325242"/>
            <a:ext cx="12496785" cy="228556"/>
          </a:xfrm>
          <a:prstGeom prst="rect">
            <a:avLst/>
          </a:prstGeom>
          <a:noFill/>
          <a:ln/>
        </p:spPr>
        <p:txBody>
          <a:bodyPr vert="horz" wrap="square" lIns="0" tIns="0" rIns="0" bIns="0" rtlCol="0" anchor="ctr"/>
          <a:lstStyle/>
          <a:p>
            <a:pPr marL="0" indent="0" algn="l">
              <a:lnSpc>
                <a:spcPts val="1800"/>
              </a:lnSpc>
              <a:buNone/>
            </a:pPr>
            <a:r>
              <a:rPr lang="en-US" sz="1200" dirty="0">
                <a:solidFill>
                  <a:srgbClr val="1D4ED8"/>
                </a:solidFill>
                <a:latin typeface="Inter" pitchFamily="34" charset="0"/>
                <a:ea typeface="Inter" pitchFamily="34" charset="-122"/>
                <a:cs typeface="Inter" pitchFamily="34" charset="-120"/>
              </a:rPr>
              <a:t>Acceso sin distinción de nivel socioeconómico, raza o credo.</a:t>
            </a:r>
            <a:endParaRPr lang="en-US" sz="1200" dirty="0"/>
          </a:p>
        </p:txBody>
      </p:sp>
      <p:sp>
        <p:nvSpPr>
          <p:cNvPr id="36" name="Text 12"/>
          <p:cNvSpPr/>
          <p:nvPr/>
        </p:nvSpPr>
        <p:spPr>
          <a:xfrm>
            <a:off x="6731634" y="3654159"/>
            <a:ext cx="12913344" cy="228556"/>
          </a:xfrm>
          <a:prstGeom prst="rect">
            <a:avLst/>
          </a:prstGeom>
          <a:noFill/>
          <a:ln/>
        </p:spPr>
        <p:txBody>
          <a:bodyPr vert="horz" wrap="square" lIns="0" tIns="0" rIns="0" bIns="0" rtlCol="0" anchor="ctr"/>
          <a:lstStyle/>
          <a:p>
            <a:pPr marL="0" indent="0" algn="l">
              <a:lnSpc>
                <a:spcPts val="1800"/>
              </a:lnSpc>
              <a:buNone/>
            </a:pPr>
            <a:r>
              <a:rPr lang="en-US" sz="1200" dirty="0">
                <a:solidFill>
                  <a:srgbClr val="1D4ED8"/>
                </a:solidFill>
                <a:latin typeface="Inter" pitchFamily="34" charset="0"/>
                <a:ea typeface="Inter" pitchFamily="34" charset="-122"/>
                <a:cs typeface="Inter" pitchFamily="34" charset="-120"/>
              </a:rPr>
              <a:t>Priorizar la atención paliativa en zonas rurales y marginadas.</a:t>
            </a:r>
            <a:endParaRPr lang="en-US" sz="1200" dirty="0"/>
          </a:p>
        </p:txBody>
      </p:sp>
      <p:sp>
        <p:nvSpPr>
          <p:cNvPr id="37" name="Text 13"/>
          <p:cNvSpPr/>
          <p:nvPr/>
        </p:nvSpPr>
        <p:spPr>
          <a:xfrm>
            <a:off x="6631273" y="4016530"/>
            <a:ext cx="4720697" cy="602166"/>
          </a:xfrm>
          <a:prstGeom prst="rect">
            <a:avLst/>
          </a:prstGeom>
          <a:noFill/>
          <a:ln/>
        </p:spPr>
        <p:txBody>
          <a:bodyPr vert="horz" wrap="square" lIns="0" tIns="0" rIns="0" bIns="0" rtlCol="0" anchor="ctr"/>
          <a:lstStyle/>
          <a:p>
            <a:pPr marL="0" indent="0">
              <a:lnSpc>
                <a:spcPts val="1317"/>
              </a:lnSpc>
              <a:buNone/>
            </a:pPr>
            <a:r>
              <a:rPr lang="en-US" sz="1050" b="1" i="1" dirty="0">
                <a:solidFill>
                  <a:srgbClr val="1D4ED8"/>
                </a:solidFill>
                <a:latin typeface="Lora" pitchFamily="34" charset="0"/>
                <a:ea typeface="Lora" pitchFamily="34" charset="-122"/>
                <a:cs typeface="Lora" pitchFamily="34" charset="-120"/>
              </a:rPr>
              <a:t>Ejemplo:</a:t>
            </a:r>
            <a:r>
              <a:rPr lang="en-US" sz="1050" i="1" dirty="0">
                <a:solidFill>
                  <a:srgbClr val="1D4ED8"/>
                </a:solidFill>
                <a:latin typeface="Lora" pitchFamily="34" charset="0"/>
                <a:ea typeface="Lora" pitchFamily="34" charset="-122"/>
                <a:cs typeface="Lora" pitchFamily="34" charset="-120"/>
              </a:rPr>
              <a:t> Implementar programas de soporte paliativo domiciliario en municipios apartados de Colombia.</a:t>
            </a:r>
            <a:endParaRPr lang="en-US" sz="1050" dirty="0"/>
          </a:p>
        </p:txBody>
      </p:sp>
      <p:sp>
        <p:nvSpPr>
          <p:cNvPr id="38" name="Text 14"/>
          <p:cNvSpPr/>
          <p:nvPr/>
        </p:nvSpPr>
        <p:spPr>
          <a:xfrm>
            <a:off x="853068" y="6306799"/>
            <a:ext cx="16948738" cy="167268"/>
          </a:xfrm>
          <a:prstGeom prst="rect">
            <a:avLst/>
          </a:prstGeom>
          <a:noFill/>
          <a:ln/>
        </p:spPr>
        <p:txBody>
          <a:bodyPr vert="horz" wrap="square" lIns="0" tIns="0" rIns="0" bIns="0" rtlCol="0" anchor="ctr"/>
          <a:lstStyle/>
          <a:p>
            <a:pPr marL="0" indent="0">
              <a:lnSpc>
                <a:spcPts val="1317"/>
              </a:lnSpc>
              <a:buNone/>
            </a:pPr>
            <a:r>
              <a:rPr lang="en-US" sz="1050" dirty="0">
                <a:solidFill>
                  <a:srgbClr val="475569"/>
                </a:solidFill>
                <a:latin typeface="Inter" pitchFamily="34" charset="0"/>
                <a:ea typeface="Inter" pitchFamily="34" charset="-122"/>
                <a:cs typeface="Inter" pitchFamily="34" charset="-120"/>
              </a:rPr>
              <a:t>Ambos principios buscan el equilibrio entre el </a:t>
            </a:r>
            <a:r>
              <a:rPr lang="en-US" sz="1050" dirty="0">
                <a:solidFill>
                  <a:srgbClr val="047857"/>
                </a:solidFill>
                <a:latin typeface="Inter" pitchFamily="34" charset="0"/>
                <a:ea typeface="Inter" pitchFamily="34" charset="-122"/>
                <a:cs typeface="Inter" pitchFamily="34" charset="-120"/>
              </a:rPr>
              <a:t>respeto a la vida</a:t>
            </a:r>
            <a:r>
              <a:rPr lang="en-US" sz="1050" dirty="0">
                <a:solidFill>
                  <a:srgbClr val="475569"/>
                </a:solidFill>
                <a:latin typeface="Inter" pitchFamily="34" charset="0"/>
                <a:ea typeface="Inter" pitchFamily="34" charset="-122"/>
                <a:cs typeface="Inter" pitchFamily="34" charset="-120"/>
              </a:rPr>
              <a:t> y la </a:t>
            </a:r>
            <a:r>
              <a:rPr lang="en-US" sz="1050" dirty="0">
                <a:solidFill>
                  <a:srgbClr val="1D4ED8"/>
                </a:solidFill>
                <a:latin typeface="Inter" pitchFamily="34" charset="0"/>
                <a:ea typeface="Inter" pitchFamily="34" charset="-122"/>
                <a:cs typeface="Inter" pitchFamily="34" charset="-120"/>
              </a:rPr>
              <a:t>responsabilidad social</a:t>
            </a:r>
            <a:r>
              <a:rPr lang="en-US" sz="1050" dirty="0">
                <a:solidFill>
                  <a:srgbClr val="475569"/>
                </a:solidFill>
                <a:latin typeface="Inter" pitchFamily="34" charset="0"/>
                <a:ea typeface="Inter" pitchFamily="34" charset="-122"/>
                <a:cs typeface="Inter" pitchFamily="34" charset="-120"/>
              </a:rPr>
              <a:t>.</a:t>
            </a:r>
            <a:endParaRPr lang="en-US" sz="1050" dirty="0"/>
          </a:p>
        </p:txBody>
      </p:sp>
      <p:sp>
        <p:nvSpPr>
          <p:cNvPr id="39" name="Text 15"/>
          <p:cNvSpPr/>
          <p:nvPr/>
        </p:nvSpPr>
        <p:spPr>
          <a:xfrm>
            <a:off x="9830802" y="6323526"/>
            <a:ext cx="3436628" cy="133815"/>
          </a:xfrm>
          <a:prstGeom prst="rect">
            <a:avLst/>
          </a:prstGeom>
          <a:noFill/>
          <a:ln/>
        </p:spPr>
        <p:txBody>
          <a:bodyPr vert="horz" wrap="square" lIns="0" tIns="0" rIns="0" bIns="0" rtlCol="0" anchor="ctr"/>
          <a:lstStyle/>
          <a:p>
            <a:pPr marL="0" indent="0">
              <a:lnSpc>
                <a:spcPts val="1054"/>
              </a:lnSpc>
              <a:buNone/>
            </a:pPr>
            <a:r>
              <a:rPr lang="en-US" sz="900" kern="0" spc="82" dirty="0">
                <a:solidFill>
                  <a:srgbClr val="CBD5E1"/>
                </a:solidFill>
                <a:latin typeface="ui-sans-serif" pitchFamily="34" charset="0"/>
                <a:ea typeface="ui-sans-serif" pitchFamily="34" charset="-122"/>
                <a:cs typeface="ui-sans-serif" pitchFamily="34" charset="-120"/>
              </a:rPr>
              <a:t>UNIDAD DE ÉTICA MÉDICA</a:t>
            </a:r>
            <a:endParaRPr lang="en-US" sz="900" dirty="0"/>
          </a:p>
        </p:txBody>
      </p:sp>
      <p:sp>
        <p:nvSpPr>
          <p:cNvPr id="40" name="Text 16"/>
          <p:cNvSpPr/>
          <p:nvPr/>
        </p:nvSpPr>
        <p:spPr>
          <a:xfrm>
            <a:off x="401444" y="6590371"/>
            <a:ext cx="8279150" cy="133815"/>
          </a:xfrm>
          <a:prstGeom prst="rect">
            <a:avLst/>
          </a:prstGeom>
          <a:noFill/>
          <a:ln/>
        </p:spPr>
        <p:txBody>
          <a:bodyPr vert="horz" wrap="square" lIns="0" tIns="0" rIns="0" bIns="0" rtlCol="0" anchor="ctr"/>
          <a:lstStyle/>
          <a:p>
            <a:pPr marL="0" indent="0">
              <a:lnSpc>
                <a:spcPts val="1054"/>
              </a:lnSpc>
              <a:buNone/>
            </a:pPr>
            <a:r>
              <a:rPr lang="en-US" sz="900" kern="0" spc="82" dirty="0">
                <a:solidFill>
                  <a:srgbClr val="94A3B8"/>
                </a:solidFill>
                <a:latin typeface="Inter" pitchFamily="34" charset="0"/>
                <a:ea typeface="Inter" pitchFamily="34" charset="-122"/>
                <a:cs typeface="Inter" pitchFamily="34" charset="-120"/>
              </a:rPr>
              <a:t>FUNDAMENTOS DE LOS CUIDADOS PALIATIVOS Y NORMATIVIDAD</a:t>
            </a:r>
            <a:endParaRPr lang="en-US" sz="9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443345" y="1025236"/>
            <a:ext cx="665018" cy="27709"/>
          </a:xfrm>
          <a:prstGeom prst="rect">
            <a:avLst/>
          </a:prstGeom>
        </p:spPr>
      </p:pic>
      <p:pic>
        <p:nvPicPr>
          <p:cNvPr id="4" name="Image 2" descr="preencoded.png"/>
          <p:cNvPicPr>
            <a:picLocks noChangeAspect="1"/>
          </p:cNvPicPr>
          <p:nvPr/>
        </p:nvPicPr>
        <p:blipFill>
          <a:blip r:embed="rId5"/>
          <a:stretch>
            <a:fillRect/>
          </a:stretch>
        </p:blipFill>
        <p:spPr>
          <a:xfrm>
            <a:off x="443345" y="1330036"/>
            <a:ext cx="5541818" cy="1936606"/>
          </a:xfrm>
          <a:prstGeom prst="rect">
            <a:avLst/>
          </a:prstGeom>
        </p:spPr>
      </p:pic>
      <p:pic>
        <p:nvPicPr>
          <p:cNvPr id="5" name="Image 3" descr="preencoded.png"/>
          <p:cNvPicPr>
            <a:picLocks noChangeAspect="1"/>
          </p:cNvPicPr>
          <p:nvPr/>
        </p:nvPicPr>
        <p:blipFill>
          <a:blip r:embed="rId6"/>
          <a:stretch>
            <a:fillRect/>
          </a:stretch>
        </p:blipFill>
        <p:spPr>
          <a:xfrm>
            <a:off x="665018" y="1551709"/>
            <a:ext cx="360218" cy="394855"/>
          </a:xfrm>
          <a:prstGeom prst="rect">
            <a:avLst/>
          </a:prstGeom>
        </p:spPr>
      </p:pic>
      <p:pic>
        <p:nvPicPr>
          <p:cNvPr id="6" name="Image 4" descr="preencoded.png"/>
          <p:cNvPicPr>
            <a:picLocks noChangeAspect="1"/>
          </p:cNvPicPr>
          <p:nvPr/>
        </p:nvPicPr>
        <p:blipFill>
          <a:blip r:embed="rId7"/>
          <a:stretch>
            <a:fillRect/>
          </a:stretch>
        </p:blipFill>
        <p:spPr>
          <a:xfrm>
            <a:off x="748145" y="1634836"/>
            <a:ext cx="193964" cy="193964"/>
          </a:xfrm>
          <a:prstGeom prst="rect">
            <a:avLst/>
          </a:prstGeom>
        </p:spPr>
      </p:pic>
      <p:pic>
        <p:nvPicPr>
          <p:cNvPr id="7" name="Image 5" descr="preencoded.png"/>
          <p:cNvPicPr>
            <a:picLocks noChangeAspect="1"/>
          </p:cNvPicPr>
          <p:nvPr/>
        </p:nvPicPr>
        <p:blipFill>
          <a:blip r:embed="rId8"/>
          <a:stretch>
            <a:fillRect/>
          </a:stretch>
        </p:blipFill>
        <p:spPr>
          <a:xfrm>
            <a:off x="665018" y="2638858"/>
            <a:ext cx="55418" cy="57150"/>
          </a:xfrm>
          <a:prstGeom prst="rect">
            <a:avLst/>
          </a:prstGeom>
        </p:spPr>
      </p:pic>
      <p:pic>
        <p:nvPicPr>
          <p:cNvPr id="8" name="Image 6" descr="preencoded.png"/>
          <p:cNvPicPr>
            <a:picLocks noChangeAspect="1"/>
          </p:cNvPicPr>
          <p:nvPr/>
        </p:nvPicPr>
        <p:blipFill>
          <a:blip r:embed="rId9"/>
          <a:stretch>
            <a:fillRect/>
          </a:stretch>
        </p:blipFill>
        <p:spPr>
          <a:xfrm>
            <a:off x="665018" y="2805113"/>
            <a:ext cx="55418" cy="57150"/>
          </a:xfrm>
          <a:prstGeom prst="rect">
            <a:avLst/>
          </a:prstGeom>
        </p:spPr>
      </p:pic>
      <p:pic>
        <p:nvPicPr>
          <p:cNvPr id="9" name="Image 7" descr="preencoded.png"/>
          <p:cNvPicPr>
            <a:picLocks noChangeAspect="1"/>
          </p:cNvPicPr>
          <p:nvPr/>
        </p:nvPicPr>
        <p:blipFill>
          <a:blip r:embed="rId9"/>
          <a:stretch>
            <a:fillRect/>
          </a:stretch>
        </p:blipFill>
        <p:spPr>
          <a:xfrm>
            <a:off x="665018" y="2971367"/>
            <a:ext cx="55418" cy="57150"/>
          </a:xfrm>
          <a:prstGeom prst="rect">
            <a:avLst/>
          </a:prstGeom>
        </p:spPr>
      </p:pic>
      <p:pic>
        <p:nvPicPr>
          <p:cNvPr id="10" name="Image 8" descr="preencoded.png"/>
          <p:cNvPicPr>
            <a:picLocks noChangeAspect="1"/>
          </p:cNvPicPr>
          <p:nvPr/>
        </p:nvPicPr>
        <p:blipFill>
          <a:blip r:embed="rId10"/>
          <a:stretch>
            <a:fillRect/>
          </a:stretch>
        </p:blipFill>
        <p:spPr>
          <a:xfrm>
            <a:off x="6206836" y="1330036"/>
            <a:ext cx="5541819" cy="1936606"/>
          </a:xfrm>
          <a:prstGeom prst="rect">
            <a:avLst/>
          </a:prstGeom>
        </p:spPr>
      </p:pic>
      <p:pic>
        <p:nvPicPr>
          <p:cNvPr id="11" name="Image 9" descr="preencoded.png"/>
          <p:cNvPicPr>
            <a:picLocks noChangeAspect="1"/>
          </p:cNvPicPr>
          <p:nvPr/>
        </p:nvPicPr>
        <p:blipFill>
          <a:blip r:embed="rId11"/>
          <a:stretch>
            <a:fillRect/>
          </a:stretch>
        </p:blipFill>
        <p:spPr>
          <a:xfrm>
            <a:off x="6428509" y="1551709"/>
            <a:ext cx="401782" cy="394855"/>
          </a:xfrm>
          <a:prstGeom prst="rect">
            <a:avLst/>
          </a:prstGeom>
        </p:spPr>
      </p:pic>
      <p:pic>
        <p:nvPicPr>
          <p:cNvPr id="12" name="Image 10" descr="preencoded.png"/>
          <p:cNvPicPr>
            <a:picLocks noChangeAspect="1"/>
          </p:cNvPicPr>
          <p:nvPr/>
        </p:nvPicPr>
        <p:blipFill>
          <a:blip r:embed="rId12"/>
          <a:stretch>
            <a:fillRect/>
          </a:stretch>
        </p:blipFill>
        <p:spPr>
          <a:xfrm>
            <a:off x="6511637" y="1634836"/>
            <a:ext cx="235527" cy="193964"/>
          </a:xfrm>
          <a:prstGeom prst="rect">
            <a:avLst/>
          </a:prstGeom>
        </p:spPr>
      </p:pic>
      <p:pic>
        <p:nvPicPr>
          <p:cNvPr id="13" name="Image 11" descr="preencoded.png"/>
          <p:cNvPicPr>
            <a:picLocks noChangeAspect="1"/>
          </p:cNvPicPr>
          <p:nvPr/>
        </p:nvPicPr>
        <p:blipFill>
          <a:blip r:embed="rId8"/>
          <a:stretch>
            <a:fillRect/>
          </a:stretch>
        </p:blipFill>
        <p:spPr>
          <a:xfrm>
            <a:off x="6428509" y="2638858"/>
            <a:ext cx="55418" cy="57150"/>
          </a:xfrm>
          <a:prstGeom prst="rect">
            <a:avLst/>
          </a:prstGeom>
        </p:spPr>
      </p:pic>
      <p:pic>
        <p:nvPicPr>
          <p:cNvPr id="14" name="Image 12" descr="preencoded.png"/>
          <p:cNvPicPr>
            <a:picLocks noChangeAspect="1"/>
          </p:cNvPicPr>
          <p:nvPr/>
        </p:nvPicPr>
        <p:blipFill>
          <a:blip r:embed="rId9"/>
          <a:stretch>
            <a:fillRect/>
          </a:stretch>
        </p:blipFill>
        <p:spPr>
          <a:xfrm>
            <a:off x="6428509" y="2805113"/>
            <a:ext cx="55418" cy="57150"/>
          </a:xfrm>
          <a:prstGeom prst="rect">
            <a:avLst/>
          </a:prstGeom>
        </p:spPr>
      </p:pic>
      <p:pic>
        <p:nvPicPr>
          <p:cNvPr id="15" name="Image 13" descr="preencoded.png"/>
          <p:cNvPicPr>
            <a:picLocks noChangeAspect="1"/>
          </p:cNvPicPr>
          <p:nvPr/>
        </p:nvPicPr>
        <p:blipFill>
          <a:blip r:embed="rId9"/>
          <a:stretch>
            <a:fillRect/>
          </a:stretch>
        </p:blipFill>
        <p:spPr>
          <a:xfrm>
            <a:off x="6428509" y="2971367"/>
            <a:ext cx="55418" cy="57150"/>
          </a:xfrm>
          <a:prstGeom prst="rect">
            <a:avLst/>
          </a:prstGeom>
        </p:spPr>
      </p:pic>
      <p:pic>
        <p:nvPicPr>
          <p:cNvPr id="16" name="Image 14" descr="preencoded.png"/>
          <p:cNvPicPr>
            <a:picLocks noChangeAspect="1"/>
          </p:cNvPicPr>
          <p:nvPr/>
        </p:nvPicPr>
        <p:blipFill>
          <a:blip r:embed="rId13"/>
          <a:stretch>
            <a:fillRect/>
          </a:stretch>
        </p:blipFill>
        <p:spPr>
          <a:xfrm>
            <a:off x="443345" y="3599151"/>
            <a:ext cx="11305310" cy="1745673"/>
          </a:xfrm>
          <a:prstGeom prst="rect">
            <a:avLst/>
          </a:prstGeom>
        </p:spPr>
      </p:pic>
      <p:pic>
        <p:nvPicPr>
          <p:cNvPr id="17" name="Image 15" descr="preencoded.png"/>
          <p:cNvPicPr>
            <a:picLocks noChangeAspect="1"/>
          </p:cNvPicPr>
          <p:nvPr/>
        </p:nvPicPr>
        <p:blipFill>
          <a:blip r:embed="rId14"/>
          <a:stretch>
            <a:fillRect/>
          </a:stretch>
        </p:blipFill>
        <p:spPr>
          <a:xfrm>
            <a:off x="5874219" y="3820824"/>
            <a:ext cx="443346" cy="443345"/>
          </a:xfrm>
          <a:prstGeom prst="rect">
            <a:avLst/>
          </a:prstGeom>
        </p:spPr>
      </p:pic>
      <p:pic>
        <p:nvPicPr>
          <p:cNvPr id="18" name="Image 16" descr="preencoded.png"/>
          <p:cNvPicPr>
            <a:picLocks noChangeAspect="1"/>
          </p:cNvPicPr>
          <p:nvPr/>
        </p:nvPicPr>
        <p:blipFill>
          <a:blip r:embed="rId15"/>
          <a:stretch>
            <a:fillRect/>
          </a:stretch>
        </p:blipFill>
        <p:spPr>
          <a:xfrm>
            <a:off x="5953883" y="3931660"/>
            <a:ext cx="284018" cy="221673"/>
          </a:xfrm>
          <a:prstGeom prst="rect">
            <a:avLst/>
          </a:prstGeom>
        </p:spPr>
      </p:pic>
      <p:pic>
        <p:nvPicPr>
          <p:cNvPr id="19" name="Image 17" descr="preencoded.png"/>
          <p:cNvPicPr>
            <a:picLocks noChangeAspect="1"/>
          </p:cNvPicPr>
          <p:nvPr/>
        </p:nvPicPr>
        <p:blipFill>
          <a:blip r:embed="rId16"/>
          <a:stretch>
            <a:fillRect/>
          </a:stretch>
        </p:blipFill>
        <p:spPr>
          <a:xfrm>
            <a:off x="665018" y="4624388"/>
            <a:ext cx="10861964" cy="498764"/>
          </a:xfrm>
          <a:prstGeom prst="rect">
            <a:avLst/>
          </a:prstGeom>
        </p:spPr>
      </p:pic>
      <p:pic>
        <p:nvPicPr>
          <p:cNvPr id="20" name="Image 18" descr="preencoded.png"/>
          <p:cNvPicPr>
            <a:picLocks noChangeAspect="1"/>
          </p:cNvPicPr>
          <p:nvPr/>
        </p:nvPicPr>
        <p:blipFill>
          <a:blip r:embed="rId17"/>
          <a:stretch>
            <a:fillRect/>
          </a:stretch>
        </p:blipFill>
        <p:spPr>
          <a:xfrm>
            <a:off x="443345" y="6134100"/>
            <a:ext cx="11305310" cy="280555"/>
          </a:xfrm>
          <a:prstGeom prst="rect">
            <a:avLst/>
          </a:prstGeom>
        </p:spPr>
      </p:pic>
      <p:pic>
        <p:nvPicPr>
          <p:cNvPr id="21" name="Image 19" descr="preencoded.png"/>
          <p:cNvPicPr>
            <a:picLocks noChangeAspect="1"/>
          </p:cNvPicPr>
          <p:nvPr/>
        </p:nvPicPr>
        <p:blipFill>
          <a:blip r:embed="rId18"/>
          <a:stretch>
            <a:fillRect/>
          </a:stretch>
        </p:blipFill>
        <p:spPr>
          <a:xfrm>
            <a:off x="443345" y="6300355"/>
            <a:ext cx="129129" cy="114300"/>
          </a:xfrm>
          <a:prstGeom prst="rect">
            <a:avLst/>
          </a:prstGeom>
        </p:spPr>
      </p:pic>
      <p:pic>
        <p:nvPicPr>
          <p:cNvPr id="22" name="Image 20" descr="preencoded.png"/>
          <p:cNvPicPr>
            <a:picLocks noChangeAspect="1"/>
          </p:cNvPicPr>
          <p:nvPr/>
        </p:nvPicPr>
        <p:blipFill>
          <a:blip r:embed="rId19"/>
          <a:stretch>
            <a:fillRect/>
          </a:stretch>
        </p:blipFill>
        <p:spPr>
          <a:xfrm>
            <a:off x="11305310" y="6336723"/>
            <a:ext cx="55418" cy="41564"/>
          </a:xfrm>
          <a:prstGeom prst="rect">
            <a:avLst/>
          </a:prstGeom>
        </p:spPr>
      </p:pic>
      <p:pic>
        <p:nvPicPr>
          <p:cNvPr id="23" name="Image 21" descr="preencoded.png"/>
          <p:cNvPicPr>
            <a:picLocks noChangeAspect="1"/>
          </p:cNvPicPr>
          <p:nvPr/>
        </p:nvPicPr>
        <p:blipFill>
          <a:blip r:embed="rId20"/>
          <a:stretch>
            <a:fillRect/>
          </a:stretch>
        </p:blipFill>
        <p:spPr>
          <a:xfrm>
            <a:off x="11416146" y="6336723"/>
            <a:ext cx="55418" cy="41564"/>
          </a:xfrm>
          <a:prstGeom prst="rect">
            <a:avLst/>
          </a:prstGeom>
        </p:spPr>
      </p:pic>
      <p:pic>
        <p:nvPicPr>
          <p:cNvPr id="24" name="Image 22" descr="preencoded.png"/>
          <p:cNvPicPr>
            <a:picLocks noChangeAspect="1"/>
          </p:cNvPicPr>
          <p:nvPr/>
        </p:nvPicPr>
        <p:blipFill>
          <a:blip r:embed="rId21"/>
          <a:stretch>
            <a:fillRect/>
          </a:stretch>
        </p:blipFill>
        <p:spPr>
          <a:xfrm>
            <a:off x="11526982" y="6336723"/>
            <a:ext cx="221673" cy="41564"/>
          </a:xfrm>
          <a:prstGeom prst="rect">
            <a:avLst/>
          </a:prstGeom>
        </p:spPr>
      </p:pic>
      <p:sp>
        <p:nvSpPr>
          <p:cNvPr id="25" name="Text 0"/>
          <p:cNvSpPr/>
          <p:nvPr/>
        </p:nvSpPr>
        <p:spPr>
          <a:xfrm>
            <a:off x="443345" y="443345"/>
            <a:ext cx="11305310" cy="138545"/>
          </a:xfrm>
          <a:prstGeom prst="rect">
            <a:avLst/>
          </a:prstGeom>
          <a:noFill/>
          <a:ln/>
        </p:spPr>
        <p:txBody>
          <a:bodyPr vert="horz" wrap="square" lIns="0" tIns="0" rIns="0" bIns="0" rtlCol="0" anchor="ctr"/>
          <a:lstStyle/>
          <a:p>
            <a:pPr marL="0" indent="0">
              <a:lnSpc>
                <a:spcPts val="1091"/>
              </a:lnSpc>
              <a:buNone/>
            </a:pPr>
            <a:r>
              <a:rPr lang="en-US" sz="1050" b="1" kern="0" spc="116" dirty="0">
                <a:solidFill>
                  <a:srgbClr val="059669"/>
                </a:solidFill>
                <a:latin typeface="Inter" pitchFamily="34" charset="0"/>
                <a:ea typeface="Inter" pitchFamily="34" charset="-122"/>
                <a:cs typeface="Inter" pitchFamily="34" charset="-120"/>
              </a:rPr>
              <a:t>ENFOQUE ÉTICO Y BIOÉTICO</a:t>
            </a:r>
            <a:endParaRPr lang="en-US" sz="1050" dirty="0"/>
          </a:p>
        </p:txBody>
      </p:sp>
      <p:sp>
        <p:nvSpPr>
          <p:cNvPr id="26" name="Text 1"/>
          <p:cNvSpPr/>
          <p:nvPr/>
        </p:nvSpPr>
        <p:spPr>
          <a:xfrm>
            <a:off x="443345" y="637309"/>
            <a:ext cx="22631400" cy="277091"/>
          </a:xfrm>
          <a:prstGeom prst="rect">
            <a:avLst/>
          </a:prstGeom>
          <a:noFill/>
          <a:ln/>
        </p:spPr>
        <p:txBody>
          <a:bodyPr vert="horz" wrap="square" lIns="0" tIns="0" rIns="0" bIns="0" rtlCol="0" anchor="ctr"/>
          <a:lstStyle/>
          <a:p>
            <a:pPr marL="0" indent="0">
              <a:lnSpc>
                <a:spcPts val="2182"/>
              </a:lnSpc>
              <a:buNone/>
            </a:pPr>
            <a:r>
              <a:rPr lang="en-US" sz="2700" b="1" dirty="0">
                <a:solidFill>
                  <a:srgbClr val="1E293B"/>
                </a:solidFill>
                <a:latin typeface="Inter" pitchFamily="34" charset="0"/>
                <a:ea typeface="Inter" pitchFamily="34" charset="-122"/>
                <a:cs typeface="Inter" pitchFamily="34" charset="-120"/>
              </a:rPr>
              <a:t>Dilemas Éticos: </a:t>
            </a:r>
            <a:r>
              <a:rPr lang="en-US" sz="2700" b="1" dirty="0">
                <a:solidFill>
                  <a:srgbClr val="64748B"/>
                </a:solidFill>
                <a:latin typeface="Inter" pitchFamily="34" charset="0"/>
                <a:ea typeface="Inter" pitchFamily="34" charset="-122"/>
                <a:cs typeface="Inter" pitchFamily="34" charset="-120"/>
              </a:rPr>
              <a:t>Obstinación vs. Abandono</a:t>
            </a:r>
            <a:endParaRPr lang="en-US" sz="2700" dirty="0"/>
          </a:p>
        </p:txBody>
      </p:sp>
      <p:sp>
        <p:nvSpPr>
          <p:cNvPr id="27" name="Text 2"/>
          <p:cNvSpPr/>
          <p:nvPr/>
        </p:nvSpPr>
        <p:spPr>
          <a:xfrm>
            <a:off x="1136073" y="1652155"/>
            <a:ext cx="7229475" cy="193964"/>
          </a:xfrm>
          <a:prstGeom prst="rect">
            <a:avLst/>
          </a:prstGeom>
          <a:noFill/>
          <a:ln/>
        </p:spPr>
        <p:txBody>
          <a:bodyPr vert="horz" wrap="square" lIns="0" tIns="0" rIns="0" bIns="0" rtlCol="0" anchor="ctr"/>
          <a:lstStyle/>
          <a:p>
            <a:pPr marL="0" indent="0">
              <a:lnSpc>
                <a:spcPts val="1527"/>
              </a:lnSpc>
              <a:buNone/>
            </a:pPr>
            <a:r>
              <a:rPr lang="en-US" sz="1500" b="1" kern="0" spc="-41" dirty="0">
                <a:solidFill>
                  <a:srgbClr val="1E293B"/>
                </a:solidFill>
                <a:latin typeface="Inter" pitchFamily="34" charset="0"/>
                <a:ea typeface="Inter" pitchFamily="34" charset="-122"/>
                <a:cs typeface="Inter" pitchFamily="34" charset="-120"/>
              </a:rPr>
              <a:t>OBSTINACIÓN TERAPÉUTICA</a:t>
            </a:r>
            <a:endParaRPr lang="en-US" sz="1500" dirty="0"/>
          </a:p>
        </p:txBody>
      </p:sp>
      <p:sp>
        <p:nvSpPr>
          <p:cNvPr id="28" name="Text 3"/>
          <p:cNvSpPr/>
          <p:nvPr/>
        </p:nvSpPr>
        <p:spPr>
          <a:xfrm>
            <a:off x="665018" y="2057400"/>
            <a:ext cx="5098473" cy="433388"/>
          </a:xfrm>
          <a:prstGeom prst="rect">
            <a:avLst/>
          </a:prstGeom>
          <a:noFill/>
          <a:ln/>
        </p:spPr>
        <p:txBody>
          <a:bodyPr vert="horz" wrap="square" lIns="0" tIns="0" rIns="0" bIns="0" rtlCol="0" anchor="ctr"/>
          <a:lstStyle/>
          <a:p>
            <a:pPr marL="0" indent="0">
              <a:lnSpc>
                <a:spcPts val="1706"/>
              </a:lnSpc>
              <a:buNone/>
            </a:pPr>
            <a:r>
              <a:rPr lang="en-US" sz="1050" dirty="0">
                <a:solidFill>
                  <a:srgbClr val="475569"/>
                </a:solidFill>
                <a:latin typeface="Inter" pitchFamily="34" charset="0"/>
                <a:ea typeface="Inter" pitchFamily="34" charset="-122"/>
                <a:cs typeface="Inter" pitchFamily="34" charset="-120"/>
              </a:rPr>
              <a:t>Uso de tratamientos médicos </a:t>
            </a:r>
            <a:r>
              <a:rPr lang="en-US" sz="1050" b="1" dirty="0">
                <a:solidFill>
                  <a:srgbClr val="475569"/>
                </a:solidFill>
                <a:latin typeface="Inter" pitchFamily="34" charset="0"/>
                <a:ea typeface="Inter" pitchFamily="34" charset="-122"/>
                <a:cs typeface="Inter" pitchFamily="34" charset="-120"/>
              </a:rPr>
              <a:t>inútiles, gravosos o desproporcionados</a:t>
            </a:r>
            <a:r>
              <a:rPr lang="en-US" sz="1050" dirty="0">
                <a:solidFill>
                  <a:srgbClr val="475569"/>
                </a:solidFill>
                <a:latin typeface="Inter" pitchFamily="34" charset="0"/>
                <a:ea typeface="Inter" pitchFamily="34" charset="-122"/>
                <a:cs typeface="Inter" pitchFamily="34" charset="-120"/>
              </a:rPr>
              <a:t> sin esperanza real de beneficio.</a:t>
            </a:r>
            <a:endParaRPr lang="en-US" sz="1050" dirty="0"/>
          </a:p>
        </p:txBody>
      </p:sp>
      <p:sp>
        <p:nvSpPr>
          <p:cNvPr id="29" name="Text 4"/>
          <p:cNvSpPr/>
          <p:nvPr/>
        </p:nvSpPr>
        <p:spPr>
          <a:xfrm>
            <a:off x="775855" y="2601624"/>
            <a:ext cx="8675370" cy="110836"/>
          </a:xfrm>
          <a:prstGeom prst="rect">
            <a:avLst/>
          </a:prstGeom>
          <a:noFill/>
          <a:ln/>
        </p:spPr>
        <p:txBody>
          <a:bodyPr vert="horz" wrap="square" lIns="0" tIns="0" rIns="0" bIns="0" rtlCol="0" anchor="ctr"/>
          <a:lstStyle/>
          <a:p>
            <a:pPr marL="0" indent="0" algn="l">
              <a:lnSpc>
                <a:spcPts val="873"/>
              </a:lnSpc>
              <a:buNone/>
            </a:pPr>
            <a:r>
              <a:rPr lang="en-US" sz="900" i="1" dirty="0">
                <a:solidFill>
                  <a:srgbClr val="64748B"/>
                </a:solidFill>
                <a:latin typeface="Inter" pitchFamily="34" charset="0"/>
                <a:ea typeface="Inter" pitchFamily="34" charset="-122"/>
                <a:cs typeface="Inter" pitchFamily="34" charset="-120"/>
              </a:rPr>
              <a:t> Prolongación artificial del proceso de morir.</a:t>
            </a:r>
            <a:endParaRPr lang="en-US" sz="900" dirty="0"/>
          </a:p>
        </p:txBody>
      </p:sp>
      <p:sp>
        <p:nvSpPr>
          <p:cNvPr id="30" name="Text 5"/>
          <p:cNvSpPr/>
          <p:nvPr/>
        </p:nvSpPr>
        <p:spPr>
          <a:xfrm>
            <a:off x="775855" y="2767878"/>
            <a:ext cx="10561320" cy="110837"/>
          </a:xfrm>
          <a:prstGeom prst="rect">
            <a:avLst/>
          </a:prstGeom>
          <a:noFill/>
          <a:ln/>
        </p:spPr>
        <p:txBody>
          <a:bodyPr vert="horz" wrap="square" lIns="0" tIns="0" rIns="0" bIns="0" rtlCol="0" anchor="ctr"/>
          <a:lstStyle/>
          <a:p>
            <a:pPr marL="0" indent="0" algn="l">
              <a:lnSpc>
                <a:spcPts val="873"/>
              </a:lnSpc>
              <a:buNone/>
            </a:pPr>
            <a:r>
              <a:rPr lang="en-US" sz="900" i="1" dirty="0">
                <a:solidFill>
                  <a:srgbClr val="64748B"/>
                </a:solidFill>
                <a:latin typeface="Inter" pitchFamily="34" charset="0"/>
                <a:ea typeface="Inter" pitchFamily="34" charset="-122"/>
                <a:cs typeface="Inter" pitchFamily="34" charset="-120"/>
              </a:rPr>
              <a:t> Aumento innecesario del sufrimiento físico y emocional.</a:t>
            </a:r>
            <a:endParaRPr lang="en-US" sz="900" dirty="0"/>
          </a:p>
        </p:txBody>
      </p:sp>
      <p:sp>
        <p:nvSpPr>
          <p:cNvPr id="31" name="Text 6"/>
          <p:cNvSpPr/>
          <p:nvPr/>
        </p:nvSpPr>
        <p:spPr>
          <a:xfrm>
            <a:off x="775855" y="2934133"/>
            <a:ext cx="10121265" cy="110836"/>
          </a:xfrm>
          <a:prstGeom prst="rect">
            <a:avLst/>
          </a:prstGeom>
          <a:noFill/>
          <a:ln/>
        </p:spPr>
        <p:txBody>
          <a:bodyPr vert="horz" wrap="square" lIns="0" tIns="0" rIns="0" bIns="0" rtlCol="0" anchor="ctr"/>
          <a:lstStyle/>
          <a:p>
            <a:pPr marL="0" indent="0" algn="l">
              <a:lnSpc>
                <a:spcPts val="873"/>
              </a:lnSpc>
              <a:buNone/>
            </a:pPr>
            <a:r>
              <a:rPr lang="en-US" sz="900" i="1" dirty="0">
                <a:solidFill>
                  <a:srgbClr val="64748B"/>
                </a:solidFill>
                <a:latin typeface="Inter" pitchFamily="34" charset="0"/>
                <a:ea typeface="Inter" pitchFamily="34" charset="-122"/>
                <a:cs typeface="Inter" pitchFamily="34" charset="-120"/>
              </a:rPr>
              <a:t> Desatención a la voluntad del paciente (Ley 1733).</a:t>
            </a:r>
            <a:endParaRPr lang="en-US" sz="900" dirty="0"/>
          </a:p>
        </p:txBody>
      </p:sp>
      <p:sp>
        <p:nvSpPr>
          <p:cNvPr id="32" name="Text 7"/>
          <p:cNvSpPr/>
          <p:nvPr/>
        </p:nvSpPr>
        <p:spPr>
          <a:xfrm>
            <a:off x="6941127" y="1652155"/>
            <a:ext cx="6600825" cy="193964"/>
          </a:xfrm>
          <a:prstGeom prst="rect">
            <a:avLst/>
          </a:prstGeom>
          <a:noFill/>
          <a:ln/>
        </p:spPr>
        <p:txBody>
          <a:bodyPr vert="horz" wrap="square" lIns="0" tIns="0" rIns="0" bIns="0" rtlCol="0" anchor="ctr"/>
          <a:lstStyle/>
          <a:p>
            <a:pPr marL="0" indent="0">
              <a:lnSpc>
                <a:spcPts val="1527"/>
              </a:lnSpc>
              <a:buNone/>
            </a:pPr>
            <a:r>
              <a:rPr lang="en-US" sz="1500" b="1" kern="0" spc="-41" dirty="0">
                <a:solidFill>
                  <a:srgbClr val="1E293B"/>
                </a:solidFill>
                <a:latin typeface="Inter" pitchFamily="34" charset="0"/>
                <a:ea typeface="Inter" pitchFamily="34" charset="-122"/>
                <a:cs typeface="Inter" pitchFamily="34" charset="-120"/>
              </a:rPr>
              <a:t>ABANDONO DEL PACIENTE</a:t>
            </a:r>
            <a:endParaRPr lang="en-US" sz="1500" dirty="0"/>
          </a:p>
        </p:txBody>
      </p:sp>
      <p:sp>
        <p:nvSpPr>
          <p:cNvPr id="33" name="Text 8"/>
          <p:cNvSpPr/>
          <p:nvPr/>
        </p:nvSpPr>
        <p:spPr>
          <a:xfrm>
            <a:off x="6428509" y="2057400"/>
            <a:ext cx="5098473" cy="433388"/>
          </a:xfrm>
          <a:prstGeom prst="rect">
            <a:avLst/>
          </a:prstGeom>
          <a:noFill/>
          <a:ln/>
        </p:spPr>
        <p:txBody>
          <a:bodyPr vert="horz" wrap="square" lIns="0" tIns="0" rIns="0" bIns="0" rtlCol="0" anchor="ctr"/>
          <a:lstStyle/>
          <a:p>
            <a:pPr marL="0" indent="0">
              <a:lnSpc>
                <a:spcPts val="1706"/>
              </a:lnSpc>
              <a:buNone/>
            </a:pPr>
            <a:r>
              <a:rPr lang="en-US" sz="1050" dirty="0">
                <a:solidFill>
                  <a:srgbClr val="475569"/>
                </a:solidFill>
                <a:latin typeface="Inter" pitchFamily="34" charset="0"/>
                <a:ea typeface="Inter" pitchFamily="34" charset="-122"/>
                <a:cs typeface="Inter" pitchFamily="34" charset="-120"/>
              </a:rPr>
              <a:t>Negación o retiro de </a:t>
            </a:r>
            <a:r>
              <a:rPr lang="en-US" sz="1050" b="1" dirty="0">
                <a:solidFill>
                  <a:srgbClr val="475569"/>
                </a:solidFill>
                <a:latin typeface="Inter" pitchFamily="34" charset="0"/>
                <a:ea typeface="Inter" pitchFamily="34" charset="-122"/>
                <a:cs typeface="Inter" pitchFamily="34" charset="-120"/>
              </a:rPr>
              <a:t>cuidados básicos y necesarios</a:t>
            </a:r>
            <a:r>
              <a:rPr lang="en-US" sz="1050" dirty="0">
                <a:solidFill>
                  <a:srgbClr val="475569"/>
                </a:solidFill>
                <a:latin typeface="Inter" pitchFamily="34" charset="0"/>
                <a:ea typeface="Inter" pitchFamily="34" charset="-122"/>
                <a:cs typeface="Inter" pitchFamily="34" charset="-120"/>
              </a:rPr>
              <a:t> que mantienen la dignidad y alivian el dolor.</a:t>
            </a:r>
            <a:endParaRPr lang="en-US" sz="1050" dirty="0"/>
          </a:p>
        </p:txBody>
      </p:sp>
      <p:sp>
        <p:nvSpPr>
          <p:cNvPr id="34" name="Text 9"/>
          <p:cNvSpPr/>
          <p:nvPr/>
        </p:nvSpPr>
        <p:spPr>
          <a:xfrm>
            <a:off x="6539346" y="2601624"/>
            <a:ext cx="8109585" cy="110836"/>
          </a:xfrm>
          <a:prstGeom prst="rect">
            <a:avLst/>
          </a:prstGeom>
          <a:noFill/>
          <a:ln/>
        </p:spPr>
        <p:txBody>
          <a:bodyPr vert="horz" wrap="square" lIns="0" tIns="0" rIns="0" bIns="0" rtlCol="0" anchor="ctr"/>
          <a:lstStyle/>
          <a:p>
            <a:pPr marL="0" indent="0" algn="l">
              <a:lnSpc>
                <a:spcPts val="873"/>
              </a:lnSpc>
              <a:buNone/>
            </a:pPr>
            <a:r>
              <a:rPr lang="en-US" sz="900" i="1" dirty="0">
                <a:solidFill>
                  <a:srgbClr val="64748B"/>
                </a:solidFill>
                <a:latin typeface="Inter" pitchFamily="34" charset="0"/>
                <a:ea typeface="Inter" pitchFamily="34" charset="-122"/>
                <a:cs typeface="Inter" pitchFamily="34" charset="-120"/>
              </a:rPr>
              <a:t> Falta de control de síntomas refractarios.</a:t>
            </a:r>
            <a:endParaRPr lang="en-US" sz="900" dirty="0"/>
          </a:p>
        </p:txBody>
      </p:sp>
      <p:sp>
        <p:nvSpPr>
          <p:cNvPr id="35" name="Text 10"/>
          <p:cNvSpPr/>
          <p:nvPr/>
        </p:nvSpPr>
        <p:spPr>
          <a:xfrm>
            <a:off x="6539346" y="2767878"/>
            <a:ext cx="10184130" cy="110837"/>
          </a:xfrm>
          <a:prstGeom prst="rect">
            <a:avLst/>
          </a:prstGeom>
          <a:noFill/>
          <a:ln/>
        </p:spPr>
        <p:txBody>
          <a:bodyPr vert="horz" wrap="square" lIns="0" tIns="0" rIns="0" bIns="0" rtlCol="0" anchor="ctr"/>
          <a:lstStyle/>
          <a:p>
            <a:pPr marL="0" indent="0" algn="l">
              <a:lnSpc>
                <a:spcPts val="873"/>
              </a:lnSpc>
              <a:buNone/>
            </a:pPr>
            <a:r>
              <a:rPr lang="en-US" sz="900" i="1" dirty="0">
                <a:solidFill>
                  <a:srgbClr val="64748B"/>
                </a:solidFill>
                <a:latin typeface="Inter" pitchFamily="34" charset="0"/>
                <a:ea typeface="Inter" pitchFamily="34" charset="-122"/>
                <a:cs typeface="Inter" pitchFamily="34" charset="-120"/>
              </a:rPr>
              <a:t> Desatención a necesidades emocionales y espirituales.</a:t>
            </a:r>
            <a:endParaRPr lang="en-US" sz="900" dirty="0"/>
          </a:p>
        </p:txBody>
      </p:sp>
      <p:sp>
        <p:nvSpPr>
          <p:cNvPr id="36" name="Text 11"/>
          <p:cNvSpPr/>
          <p:nvPr/>
        </p:nvSpPr>
        <p:spPr>
          <a:xfrm>
            <a:off x="6539346" y="2934133"/>
            <a:ext cx="8486775" cy="110836"/>
          </a:xfrm>
          <a:prstGeom prst="rect">
            <a:avLst/>
          </a:prstGeom>
          <a:noFill/>
          <a:ln/>
        </p:spPr>
        <p:txBody>
          <a:bodyPr vert="horz" wrap="square" lIns="0" tIns="0" rIns="0" bIns="0" rtlCol="0" anchor="ctr"/>
          <a:lstStyle/>
          <a:p>
            <a:pPr marL="0" indent="0" algn="l">
              <a:lnSpc>
                <a:spcPts val="873"/>
              </a:lnSpc>
              <a:buNone/>
            </a:pPr>
            <a:r>
              <a:rPr lang="en-US" sz="900" i="1" dirty="0">
                <a:solidFill>
                  <a:srgbClr val="64748B"/>
                </a:solidFill>
                <a:latin typeface="Inter" pitchFamily="34" charset="0"/>
                <a:ea typeface="Inter" pitchFamily="34" charset="-122"/>
                <a:cs typeface="Inter" pitchFamily="34" charset="-120"/>
              </a:rPr>
              <a:t> Ausencia de acompañamiento en la fase final.</a:t>
            </a:r>
            <a:endParaRPr lang="en-US" sz="900" dirty="0"/>
          </a:p>
        </p:txBody>
      </p:sp>
      <p:sp>
        <p:nvSpPr>
          <p:cNvPr id="37" name="Text 12"/>
          <p:cNvSpPr/>
          <p:nvPr/>
        </p:nvSpPr>
        <p:spPr>
          <a:xfrm>
            <a:off x="-240679" y="3973224"/>
            <a:ext cx="4526280" cy="193963"/>
          </a:xfrm>
          <a:prstGeom prst="rect">
            <a:avLst/>
          </a:prstGeom>
          <a:noFill/>
          <a:ln/>
        </p:spPr>
        <p:txBody>
          <a:bodyPr vert="horz" wrap="square" lIns="0" tIns="0" rIns="0" bIns="0" rtlCol="0" anchor="ctr"/>
          <a:lstStyle/>
          <a:p>
            <a:pPr marL="0" indent="0" algn="r">
              <a:lnSpc>
                <a:spcPts val="1527"/>
              </a:lnSpc>
              <a:buNone/>
            </a:pPr>
            <a:r>
              <a:rPr lang="en-US" sz="1350" b="1" dirty="0">
                <a:solidFill>
                  <a:srgbClr val="065F46"/>
                </a:solidFill>
                <a:latin typeface="Inter" pitchFamily="34" charset="0"/>
                <a:ea typeface="Inter" pitchFamily="34" charset="-122"/>
                <a:cs typeface="Inter" pitchFamily="34" charset="-120"/>
              </a:rPr>
              <a:t>Proporcionalidad</a:t>
            </a:r>
            <a:endParaRPr lang="en-US" sz="1350" dirty="0"/>
          </a:p>
        </p:txBody>
      </p:sp>
      <p:sp>
        <p:nvSpPr>
          <p:cNvPr id="38" name="Text 13"/>
          <p:cNvSpPr/>
          <p:nvPr/>
        </p:nvSpPr>
        <p:spPr>
          <a:xfrm>
            <a:off x="-5521339" y="4194897"/>
            <a:ext cx="9806940" cy="110836"/>
          </a:xfrm>
          <a:prstGeom prst="rect">
            <a:avLst/>
          </a:prstGeom>
          <a:noFill/>
          <a:ln/>
        </p:spPr>
        <p:txBody>
          <a:bodyPr vert="horz" wrap="square" lIns="0" tIns="0" rIns="0" bIns="0" rtlCol="0" anchor="ctr"/>
          <a:lstStyle/>
          <a:p>
            <a:pPr marL="0" indent="0" algn="r">
              <a:lnSpc>
                <a:spcPts val="873"/>
              </a:lnSpc>
              <a:buNone/>
            </a:pPr>
            <a:r>
              <a:rPr lang="en-US" sz="900" dirty="0">
                <a:solidFill>
                  <a:srgbClr val="059669"/>
                </a:solidFill>
                <a:latin typeface="Inter" pitchFamily="34" charset="0"/>
                <a:ea typeface="Inter" pitchFamily="34" charset="-122"/>
                <a:cs typeface="Inter" pitchFamily="34" charset="-120"/>
              </a:rPr>
              <a:t>Evaluación riesgo/beneficio centrada en el paciente.</a:t>
            </a:r>
            <a:endParaRPr lang="en-US" sz="900" dirty="0"/>
          </a:p>
        </p:txBody>
      </p:sp>
      <p:sp>
        <p:nvSpPr>
          <p:cNvPr id="39" name="Text 14"/>
          <p:cNvSpPr/>
          <p:nvPr/>
        </p:nvSpPr>
        <p:spPr>
          <a:xfrm>
            <a:off x="5214180" y="4319588"/>
            <a:ext cx="4180523" cy="138546"/>
          </a:xfrm>
          <a:prstGeom prst="rect">
            <a:avLst/>
          </a:prstGeom>
          <a:noFill/>
          <a:ln/>
        </p:spPr>
        <p:txBody>
          <a:bodyPr vert="horz" wrap="square" lIns="0" tIns="0" rIns="0" bIns="0" rtlCol="0" anchor="ctr"/>
          <a:lstStyle/>
          <a:p>
            <a:pPr marL="0" indent="0">
              <a:lnSpc>
                <a:spcPts val="1091"/>
              </a:lnSpc>
              <a:buNone/>
            </a:pPr>
            <a:r>
              <a:rPr lang="en-US" sz="1050" b="1" kern="0" spc="116" dirty="0">
                <a:solidFill>
                  <a:srgbClr val="047857"/>
                </a:solidFill>
                <a:latin typeface="Inter" pitchFamily="34" charset="0"/>
                <a:ea typeface="Inter" pitchFamily="34" charset="-122"/>
                <a:cs typeface="Inter" pitchFamily="34" charset="-120"/>
              </a:rPr>
              <a:t>CUIDADOS PALIATIVOS</a:t>
            </a:r>
            <a:endParaRPr lang="en-US" sz="1050" dirty="0"/>
          </a:p>
        </p:txBody>
      </p:sp>
      <p:sp>
        <p:nvSpPr>
          <p:cNvPr id="40" name="Text 15"/>
          <p:cNvSpPr/>
          <p:nvPr/>
        </p:nvSpPr>
        <p:spPr>
          <a:xfrm>
            <a:off x="7906291" y="3973224"/>
            <a:ext cx="4243387" cy="193963"/>
          </a:xfrm>
          <a:prstGeom prst="rect">
            <a:avLst/>
          </a:prstGeom>
          <a:noFill/>
          <a:ln/>
        </p:spPr>
        <p:txBody>
          <a:bodyPr vert="horz" wrap="square" lIns="0" tIns="0" rIns="0" bIns="0" rtlCol="0" anchor="ctr"/>
          <a:lstStyle/>
          <a:p>
            <a:pPr marL="0" indent="0" algn="l">
              <a:lnSpc>
                <a:spcPts val="1527"/>
              </a:lnSpc>
              <a:buNone/>
            </a:pPr>
            <a:r>
              <a:rPr lang="en-US" sz="1350" b="1" dirty="0">
                <a:solidFill>
                  <a:srgbClr val="065F46"/>
                </a:solidFill>
                <a:latin typeface="Inter" pitchFamily="34" charset="0"/>
                <a:ea typeface="Inter" pitchFamily="34" charset="-122"/>
                <a:cs typeface="Inter" pitchFamily="34" charset="-120"/>
              </a:rPr>
              <a:t>Dignidad Humana</a:t>
            </a:r>
            <a:endParaRPr lang="en-US" sz="1350" dirty="0"/>
          </a:p>
        </p:txBody>
      </p:sp>
      <p:sp>
        <p:nvSpPr>
          <p:cNvPr id="41" name="Text 16"/>
          <p:cNvSpPr/>
          <p:nvPr/>
        </p:nvSpPr>
        <p:spPr>
          <a:xfrm>
            <a:off x="7906291" y="4194897"/>
            <a:ext cx="9052560" cy="110836"/>
          </a:xfrm>
          <a:prstGeom prst="rect">
            <a:avLst/>
          </a:prstGeom>
          <a:noFill/>
          <a:ln/>
        </p:spPr>
        <p:txBody>
          <a:bodyPr vert="horz" wrap="square" lIns="0" tIns="0" rIns="0" bIns="0" rtlCol="0" anchor="ctr"/>
          <a:lstStyle/>
          <a:p>
            <a:pPr marL="0" indent="0" algn="l">
              <a:lnSpc>
                <a:spcPts val="873"/>
              </a:lnSpc>
              <a:buNone/>
            </a:pPr>
            <a:r>
              <a:rPr lang="en-US" sz="900" dirty="0">
                <a:solidFill>
                  <a:srgbClr val="059669"/>
                </a:solidFill>
                <a:latin typeface="Inter" pitchFamily="34" charset="0"/>
                <a:ea typeface="Inter" pitchFamily="34" charset="-122"/>
                <a:cs typeface="Inter" pitchFamily="34" charset="-120"/>
              </a:rPr>
              <a:t>Alivio del sufrimiento como objetivo primordial.</a:t>
            </a:r>
            <a:endParaRPr lang="en-US" sz="900" dirty="0"/>
          </a:p>
        </p:txBody>
      </p:sp>
      <p:sp>
        <p:nvSpPr>
          <p:cNvPr id="42" name="Text 17"/>
          <p:cNvSpPr/>
          <p:nvPr/>
        </p:nvSpPr>
        <p:spPr>
          <a:xfrm>
            <a:off x="665018" y="4735224"/>
            <a:ext cx="10861964" cy="387927"/>
          </a:xfrm>
          <a:prstGeom prst="rect">
            <a:avLst/>
          </a:prstGeom>
          <a:noFill/>
          <a:ln/>
        </p:spPr>
        <p:txBody>
          <a:bodyPr vert="horz" wrap="square" lIns="0" tIns="0" rIns="0" bIns="0" rtlCol="0" anchor="ctr"/>
          <a:lstStyle/>
          <a:p>
            <a:pPr marL="0" indent="0" algn="ctr">
              <a:lnSpc>
                <a:spcPts val="1527"/>
              </a:lnSpc>
              <a:buNone/>
            </a:pPr>
            <a:r>
              <a:rPr lang="en-US" sz="1350" i="1" dirty="0">
                <a:solidFill>
                  <a:srgbClr val="334155"/>
                </a:solidFill>
                <a:latin typeface="Lora" pitchFamily="34" charset="0"/>
                <a:ea typeface="Lora" pitchFamily="34" charset="-122"/>
                <a:cs typeface="Lora" pitchFamily="34" charset="-120"/>
              </a:rPr>
              <a:t>"El objetivo es evitar ambos extremos, ofreciendo una atención equilibrada que afirme la vida y reconozca la muerte como un proceso natural."</a:t>
            </a:r>
            <a:endParaRPr lang="en-US" sz="1350" dirty="0"/>
          </a:p>
        </p:txBody>
      </p:sp>
      <p:sp>
        <p:nvSpPr>
          <p:cNvPr id="43" name="Text 18"/>
          <p:cNvSpPr/>
          <p:nvPr/>
        </p:nvSpPr>
        <p:spPr>
          <a:xfrm>
            <a:off x="627892" y="6302087"/>
            <a:ext cx="5846445" cy="110836"/>
          </a:xfrm>
          <a:prstGeom prst="rect">
            <a:avLst/>
          </a:prstGeom>
          <a:noFill/>
          <a:ln/>
        </p:spPr>
        <p:txBody>
          <a:bodyPr vert="horz" wrap="square" lIns="0" tIns="0" rIns="0" bIns="0" rtlCol="0" anchor="ctr"/>
          <a:lstStyle/>
          <a:p>
            <a:pPr marL="0" indent="0">
              <a:lnSpc>
                <a:spcPts val="873"/>
              </a:lnSpc>
              <a:buNone/>
            </a:pPr>
            <a:r>
              <a:rPr lang="en-US" sz="900" kern="0" spc="99" dirty="0">
                <a:solidFill>
                  <a:srgbClr val="94A3B8"/>
                </a:solidFill>
                <a:latin typeface="Inter" pitchFamily="34" charset="0"/>
                <a:ea typeface="Inter" pitchFamily="34" charset="-122"/>
                <a:cs typeface="Inter" pitchFamily="34" charset="-120"/>
              </a:rPr>
              <a:t>BIOÉTICA EN EL FINAL DE LA VIDA</a:t>
            </a:r>
            <a:endParaRPr lang="en-US" sz="9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0" y="0"/>
            <a:ext cx="12192000" cy="76200"/>
          </a:xfrm>
          <a:prstGeom prst="rect">
            <a:avLst/>
          </a:prstGeom>
        </p:spPr>
      </p:pic>
      <p:pic>
        <p:nvPicPr>
          <p:cNvPr id="5" name="Image 3" descr="preencoded.png"/>
          <p:cNvPicPr>
            <a:picLocks noChangeAspect="1"/>
          </p:cNvPicPr>
          <p:nvPr/>
        </p:nvPicPr>
        <p:blipFill>
          <a:blip r:embed="rId6"/>
          <a:stretch>
            <a:fillRect/>
          </a:stretch>
        </p:blipFill>
        <p:spPr>
          <a:xfrm>
            <a:off x="609600" y="1371600"/>
            <a:ext cx="5334000" cy="3276600"/>
          </a:xfrm>
          <a:prstGeom prst="rect">
            <a:avLst/>
          </a:prstGeom>
        </p:spPr>
      </p:pic>
      <p:pic>
        <p:nvPicPr>
          <p:cNvPr id="6" name="Image 4" descr="preencoded.png"/>
          <p:cNvPicPr>
            <a:picLocks noChangeAspect="1"/>
          </p:cNvPicPr>
          <p:nvPr/>
        </p:nvPicPr>
        <p:blipFill>
          <a:blip r:embed="rId7"/>
          <a:stretch>
            <a:fillRect/>
          </a:stretch>
        </p:blipFill>
        <p:spPr>
          <a:xfrm>
            <a:off x="914400" y="1676400"/>
            <a:ext cx="514350" cy="533400"/>
          </a:xfrm>
          <a:prstGeom prst="rect">
            <a:avLst/>
          </a:prstGeom>
        </p:spPr>
      </p:pic>
      <p:pic>
        <p:nvPicPr>
          <p:cNvPr id="7" name="Image 5" descr="preencoded.png"/>
          <p:cNvPicPr>
            <a:picLocks noChangeAspect="1"/>
          </p:cNvPicPr>
          <p:nvPr/>
        </p:nvPicPr>
        <p:blipFill>
          <a:blip r:embed="rId8"/>
          <a:stretch>
            <a:fillRect/>
          </a:stretch>
        </p:blipFill>
        <p:spPr>
          <a:xfrm>
            <a:off x="1028700" y="1790700"/>
            <a:ext cx="285750" cy="304800"/>
          </a:xfrm>
          <a:prstGeom prst="rect">
            <a:avLst/>
          </a:prstGeom>
        </p:spPr>
      </p:pic>
      <p:pic>
        <p:nvPicPr>
          <p:cNvPr id="8" name="Image 6" descr="preencoded.png"/>
          <p:cNvPicPr>
            <a:picLocks noChangeAspect="1"/>
          </p:cNvPicPr>
          <p:nvPr/>
        </p:nvPicPr>
        <p:blipFill>
          <a:blip r:embed="rId9"/>
          <a:stretch>
            <a:fillRect/>
          </a:stretch>
        </p:blipFill>
        <p:spPr>
          <a:xfrm>
            <a:off x="914400" y="2476500"/>
            <a:ext cx="152400" cy="381000"/>
          </a:xfrm>
          <a:prstGeom prst="rect">
            <a:avLst/>
          </a:prstGeom>
        </p:spPr>
      </p:pic>
      <p:pic>
        <p:nvPicPr>
          <p:cNvPr id="9" name="Image 7" descr="preencoded.png"/>
          <p:cNvPicPr>
            <a:picLocks noChangeAspect="1"/>
          </p:cNvPicPr>
          <p:nvPr/>
        </p:nvPicPr>
        <p:blipFill>
          <a:blip r:embed="rId10"/>
          <a:stretch>
            <a:fillRect/>
          </a:stretch>
        </p:blipFill>
        <p:spPr>
          <a:xfrm>
            <a:off x="914400" y="3124200"/>
            <a:ext cx="171450" cy="571500"/>
          </a:xfrm>
          <a:prstGeom prst="rect">
            <a:avLst/>
          </a:prstGeom>
        </p:spPr>
      </p:pic>
      <p:pic>
        <p:nvPicPr>
          <p:cNvPr id="10" name="Image 8" descr="preencoded.png"/>
          <p:cNvPicPr>
            <a:picLocks noChangeAspect="1"/>
          </p:cNvPicPr>
          <p:nvPr/>
        </p:nvPicPr>
        <p:blipFill>
          <a:blip r:embed="rId11"/>
          <a:stretch>
            <a:fillRect/>
          </a:stretch>
        </p:blipFill>
        <p:spPr>
          <a:xfrm>
            <a:off x="914400" y="3962400"/>
            <a:ext cx="152400" cy="381000"/>
          </a:xfrm>
          <a:prstGeom prst="rect">
            <a:avLst/>
          </a:prstGeom>
        </p:spPr>
      </p:pic>
      <p:pic>
        <p:nvPicPr>
          <p:cNvPr id="11" name="Image 9" descr="preencoded.png"/>
          <p:cNvPicPr>
            <a:picLocks noChangeAspect="1"/>
          </p:cNvPicPr>
          <p:nvPr/>
        </p:nvPicPr>
        <p:blipFill>
          <a:blip r:embed="rId12"/>
          <a:stretch>
            <a:fillRect/>
          </a:stretch>
        </p:blipFill>
        <p:spPr>
          <a:xfrm>
            <a:off x="6248400" y="1371600"/>
            <a:ext cx="5334000" cy="3276600"/>
          </a:xfrm>
          <a:prstGeom prst="rect">
            <a:avLst/>
          </a:prstGeom>
        </p:spPr>
      </p:pic>
      <p:pic>
        <p:nvPicPr>
          <p:cNvPr id="12" name="Image 10" descr="preencoded.png"/>
          <p:cNvPicPr>
            <a:picLocks noChangeAspect="1"/>
          </p:cNvPicPr>
          <p:nvPr/>
        </p:nvPicPr>
        <p:blipFill>
          <a:blip r:embed="rId13"/>
          <a:stretch>
            <a:fillRect/>
          </a:stretch>
        </p:blipFill>
        <p:spPr>
          <a:xfrm>
            <a:off x="6553200" y="1676400"/>
            <a:ext cx="428625" cy="533400"/>
          </a:xfrm>
          <a:prstGeom prst="rect">
            <a:avLst/>
          </a:prstGeom>
        </p:spPr>
      </p:pic>
      <p:pic>
        <p:nvPicPr>
          <p:cNvPr id="13" name="Image 11" descr="preencoded.png"/>
          <p:cNvPicPr>
            <a:picLocks noChangeAspect="1"/>
          </p:cNvPicPr>
          <p:nvPr/>
        </p:nvPicPr>
        <p:blipFill>
          <a:blip r:embed="rId14"/>
          <a:stretch>
            <a:fillRect/>
          </a:stretch>
        </p:blipFill>
        <p:spPr>
          <a:xfrm>
            <a:off x="6667500" y="1790700"/>
            <a:ext cx="200025" cy="304800"/>
          </a:xfrm>
          <a:prstGeom prst="rect">
            <a:avLst/>
          </a:prstGeom>
        </p:spPr>
      </p:pic>
      <p:pic>
        <p:nvPicPr>
          <p:cNvPr id="14" name="Image 12" descr="preencoded.png"/>
          <p:cNvPicPr>
            <a:picLocks noChangeAspect="1"/>
          </p:cNvPicPr>
          <p:nvPr/>
        </p:nvPicPr>
        <p:blipFill>
          <a:blip r:embed="rId15"/>
          <a:stretch>
            <a:fillRect/>
          </a:stretch>
        </p:blipFill>
        <p:spPr>
          <a:xfrm>
            <a:off x="6553200" y="2476500"/>
            <a:ext cx="152400" cy="381000"/>
          </a:xfrm>
          <a:prstGeom prst="rect">
            <a:avLst/>
          </a:prstGeom>
        </p:spPr>
      </p:pic>
      <p:pic>
        <p:nvPicPr>
          <p:cNvPr id="15" name="Image 13" descr="preencoded.png"/>
          <p:cNvPicPr>
            <a:picLocks noChangeAspect="1"/>
          </p:cNvPicPr>
          <p:nvPr/>
        </p:nvPicPr>
        <p:blipFill>
          <a:blip r:embed="rId16"/>
          <a:stretch>
            <a:fillRect/>
          </a:stretch>
        </p:blipFill>
        <p:spPr>
          <a:xfrm>
            <a:off x="6553200" y="3124200"/>
            <a:ext cx="152400" cy="381000"/>
          </a:xfrm>
          <a:prstGeom prst="rect">
            <a:avLst/>
          </a:prstGeom>
        </p:spPr>
      </p:pic>
      <p:pic>
        <p:nvPicPr>
          <p:cNvPr id="16" name="Image 14" descr="preencoded.png"/>
          <p:cNvPicPr>
            <a:picLocks noChangeAspect="1"/>
          </p:cNvPicPr>
          <p:nvPr/>
        </p:nvPicPr>
        <p:blipFill>
          <a:blip r:embed="rId17"/>
          <a:stretch>
            <a:fillRect/>
          </a:stretch>
        </p:blipFill>
        <p:spPr>
          <a:xfrm>
            <a:off x="6553200" y="3771900"/>
            <a:ext cx="152400" cy="381000"/>
          </a:xfrm>
          <a:prstGeom prst="rect">
            <a:avLst/>
          </a:prstGeom>
        </p:spPr>
      </p:pic>
      <p:pic>
        <p:nvPicPr>
          <p:cNvPr id="17" name="Image 15" descr="preencoded.png"/>
          <p:cNvPicPr>
            <a:picLocks noChangeAspect="1"/>
          </p:cNvPicPr>
          <p:nvPr/>
        </p:nvPicPr>
        <p:blipFill>
          <a:blip r:embed="rId18"/>
          <a:stretch>
            <a:fillRect/>
          </a:stretch>
        </p:blipFill>
        <p:spPr>
          <a:xfrm>
            <a:off x="609600" y="4953000"/>
            <a:ext cx="10972800" cy="1066800"/>
          </a:xfrm>
          <a:prstGeom prst="rect">
            <a:avLst/>
          </a:prstGeom>
        </p:spPr>
      </p:pic>
      <p:pic>
        <p:nvPicPr>
          <p:cNvPr id="18" name="Image 16" descr="preencoded.png"/>
          <p:cNvPicPr>
            <a:picLocks noChangeAspect="1"/>
          </p:cNvPicPr>
          <p:nvPr/>
        </p:nvPicPr>
        <p:blipFill>
          <a:blip r:embed="rId19"/>
          <a:stretch>
            <a:fillRect/>
          </a:stretch>
        </p:blipFill>
        <p:spPr>
          <a:xfrm>
            <a:off x="838200" y="5314950"/>
            <a:ext cx="285750" cy="342900"/>
          </a:xfrm>
          <a:prstGeom prst="rect">
            <a:avLst/>
          </a:prstGeom>
        </p:spPr>
      </p:pic>
      <p:pic>
        <p:nvPicPr>
          <p:cNvPr id="19" name="Image 17" descr="preencoded.png"/>
          <p:cNvPicPr>
            <a:picLocks noChangeAspect="1"/>
          </p:cNvPicPr>
          <p:nvPr/>
        </p:nvPicPr>
        <p:blipFill>
          <a:blip r:embed="rId20"/>
          <a:stretch>
            <a:fillRect/>
          </a:stretch>
        </p:blipFill>
        <p:spPr>
          <a:xfrm>
            <a:off x="0" y="6172200"/>
            <a:ext cx="12192000" cy="685800"/>
          </a:xfrm>
          <a:prstGeom prst="rect">
            <a:avLst/>
          </a:prstGeom>
        </p:spPr>
      </p:pic>
      <p:pic>
        <p:nvPicPr>
          <p:cNvPr id="20" name="Image 18" descr="preencoded.png"/>
          <p:cNvPicPr>
            <a:picLocks noChangeAspect="1"/>
          </p:cNvPicPr>
          <p:nvPr/>
        </p:nvPicPr>
        <p:blipFill>
          <a:blip r:embed="rId21"/>
          <a:stretch>
            <a:fillRect/>
          </a:stretch>
        </p:blipFill>
        <p:spPr>
          <a:xfrm>
            <a:off x="609600" y="6400800"/>
            <a:ext cx="880170" cy="228600"/>
          </a:xfrm>
          <a:prstGeom prst="rect">
            <a:avLst/>
          </a:prstGeom>
        </p:spPr>
      </p:pic>
      <p:pic>
        <p:nvPicPr>
          <p:cNvPr id="21" name="Image 19" descr="preencoded.png"/>
          <p:cNvPicPr>
            <a:picLocks noChangeAspect="1"/>
          </p:cNvPicPr>
          <p:nvPr/>
        </p:nvPicPr>
        <p:blipFill>
          <a:blip r:embed="rId22"/>
          <a:stretch>
            <a:fillRect/>
          </a:stretch>
        </p:blipFill>
        <p:spPr>
          <a:xfrm>
            <a:off x="10953750" y="6486525"/>
            <a:ext cx="57150" cy="57150"/>
          </a:xfrm>
          <a:prstGeom prst="rect">
            <a:avLst/>
          </a:prstGeom>
        </p:spPr>
      </p:pic>
      <p:pic>
        <p:nvPicPr>
          <p:cNvPr id="22" name="Image 20" descr="preencoded.png"/>
          <p:cNvPicPr>
            <a:picLocks noChangeAspect="1"/>
          </p:cNvPicPr>
          <p:nvPr/>
        </p:nvPicPr>
        <p:blipFill>
          <a:blip r:embed="rId22"/>
          <a:stretch>
            <a:fillRect/>
          </a:stretch>
        </p:blipFill>
        <p:spPr>
          <a:xfrm>
            <a:off x="11087100" y="6486525"/>
            <a:ext cx="57150" cy="57150"/>
          </a:xfrm>
          <a:prstGeom prst="rect">
            <a:avLst/>
          </a:prstGeom>
        </p:spPr>
      </p:pic>
      <p:pic>
        <p:nvPicPr>
          <p:cNvPr id="23" name="Image 21" descr="preencoded.png"/>
          <p:cNvPicPr>
            <a:picLocks noChangeAspect="1"/>
          </p:cNvPicPr>
          <p:nvPr/>
        </p:nvPicPr>
        <p:blipFill>
          <a:blip r:embed="rId23"/>
          <a:stretch>
            <a:fillRect/>
          </a:stretch>
        </p:blipFill>
        <p:spPr>
          <a:xfrm>
            <a:off x="11220450" y="6486525"/>
            <a:ext cx="228600" cy="57150"/>
          </a:xfrm>
          <a:prstGeom prst="rect">
            <a:avLst/>
          </a:prstGeom>
        </p:spPr>
      </p:pic>
      <p:pic>
        <p:nvPicPr>
          <p:cNvPr id="24" name="Image 22" descr="preencoded.png"/>
          <p:cNvPicPr>
            <a:picLocks noChangeAspect="1"/>
          </p:cNvPicPr>
          <p:nvPr/>
        </p:nvPicPr>
        <p:blipFill>
          <a:blip r:embed="rId22"/>
          <a:stretch>
            <a:fillRect/>
          </a:stretch>
        </p:blipFill>
        <p:spPr>
          <a:xfrm>
            <a:off x="11525250" y="6486525"/>
            <a:ext cx="57150" cy="57150"/>
          </a:xfrm>
          <a:prstGeom prst="rect">
            <a:avLst/>
          </a:prstGeom>
        </p:spPr>
      </p:pic>
      <p:sp>
        <p:nvSpPr>
          <p:cNvPr id="25" name="Text 0"/>
          <p:cNvSpPr/>
          <p:nvPr/>
        </p:nvSpPr>
        <p:spPr>
          <a:xfrm>
            <a:off x="609600" y="457200"/>
            <a:ext cx="10972800" cy="190500"/>
          </a:xfrm>
          <a:prstGeom prst="rect">
            <a:avLst/>
          </a:prstGeom>
          <a:noFill/>
          <a:ln/>
        </p:spPr>
        <p:txBody>
          <a:bodyPr vert="horz" wrap="square" lIns="0" tIns="0" rIns="0" bIns="0" rtlCol="0" anchor="ctr"/>
          <a:lstStyle/>
          <a:p>
            <a:pPr marL="0" indent="0">
              <a:lnSpc>
                <a:spcPts val="1500"/>
              </a:lnSpc>
              <a:buNone/>
            </a:pPr>
            <a:r>
              <a:rPr lang="en-US" sz="1050" b="1" kern="0" spc="84" dirty="0">
                <a:solidFill>
                  <a:srgbClr val="059669"/>
                </a:solidFill>
                <a:latin typeface="Inter" pitchFamily="34" charset="0"/>
                <a:ea typeface="Inter" pitchFamily="34" charset="-122"/>
                <a:cs typeface="Inter" pitchFamily="34" charset="-120"/>
              </a:rPr>
              <a:t>ÉTICA EN EL FINAL DE LA VIDA</a:t>
            </a:r>
            <a:endParaRPr lang="en-US" sz="1050" dirty="0"/>
          </a:p>
        </p:txBody>
      </p:sp>
      <p:sp>
        <p:nvSpPr>
          <p:cNvPr id="26" name="Text 1"/>
          <p:cNvSpPr/>
          <p:nvPr/>
        </p:nvSpPr>
        <p:spPr>
          <a:xfrm>
            <a:off x="609600" y="685800"/>
            <a:ext cx="20985480" cy="381000"/>
          </a:xfrm>
          <a:prstGeom prst="rect">
            <a:avLst/>
          </a:prstGeom>
          <a:noFill/>
          <a:ln/>
        </p:spPr>
        <p:txBody>
          <a:bodyPr vert="horz" wrap="square" lIns="0" tIns="0" rIns="0" bIns="0" rtlCol="0" anchor="ctr"/>
          <a:lstStyle/>
          <a:p>
            <a:pPr marL="0" indent="0">
              <a:lnSpc>
                <a:spcPts val="3000"/>
              </a:lnSpc>
              <a:buNone/>
            </a:pPr>
            <a:r>
              <a:rPr lang="en-US" sz="2700" b="1" dirty="0">
                <a:solidFill>
                  <a:srgbClr val="1E293B"/>
                </a:solidFill>
                <a:latin typeface="Inter" pitchFamily="34" charset="0"/>
                <a:ea typeface="Inter" pitchFamily="34" charset="-122"/>
                <a:cs typeface="Inter" pitchFamily="34" charset="-120"/>
              </a:rPr>
              <a:t>Sedación Paliativa vs. Eutanasia: </a:t>
            </a:r>
            <a:r>
              <a:rPr lang="en-US" sz="2700" b="1" dirty="0">
                <a:solidFill>
                  <a:srgbClr val="64748B"/>
                </a:solidFill>
                <a:latin typeface="Inter" pitchFamily="34" charset="0"/>
                <a:ea typeface="Inter" pitchFamily="34" charset="-122"/>
                <a:cs typeface="Inter" pitchFamily="34" charset="-120"/>
              </a:rPr>
              <a:t>Diferencias Clave</a:t>
            </a:r>
            <a:endParaRPr lang="en-US" sz="2700" dirty="0"/>
          </a:p>
        </p:txBody>
      </p:sp>
      <p:sp>
        <p:nvSpPr>
          <p:cNvPr id="27" name="Text 2"/>
          <p:cNvSpPr/>
          <p:nvPr/>
        </p:nvSpPr>
        <p:spPr>
          <a:xfrm>
            <a:off x="1581150" y="1790700"/>
            <a:ext cx="4937760" cy="304800"/>
          </a:xfrm>
          <a:prstGeom prst="rect">
            <a:avLst/>
          </a:prstGeom>
          <a:noFill/>
          <a:ln/>
        </p:spPr>
        <p:txBody>
          <a:bodyPr vert="horz" wrap="square" lIns="0" tIns="0" rIns="0" bIns="0" rtlCol="0" anchor="ctr"/>
          <a:lstStyle/>
          <a:p>
            <a:pPr marL="0" indent="0">
              <a:lnSpc>
                <a:spcPts val="2400"/>
              </a:lnSpc>
              <a:buNone/>
            </a:pPr>
            <a:r>
              <a:rPr lang="en-US" sz="1800" b="1" dirty="0">
                <a:solidFill>
                  <a:srgbClr val="065F46"/>
                </a:solidFill>
                <a:latin typeface="Inter" pitchFamily="34" charset="0"/>
                <a:ea typeface="Inter" pitchFamily="34" charset="-122"/>
                <a:cs typeface="Inter" pitchFamily="34" charset="-120"/>
              </a:rPr>
              <a:t>Sedación Paliativa</a:t>
            </a:r>
            <a:endParaRPr lang="en-US" sz="1800" dirty="0"/>
          </a:p>
        </p:txBody>
      </p:sp>
      <p:sp>
        <p:nvSpPr>
          <p:cNvPr id="28" name="Text 3"/>
          <p:cNvSpPr/>
          <p:nvPr/>
        </p:nvSpPr>
        <p:spPr>
          <a:xfrm>
            <a:off x="1219200" y="2438400"/>
            <a:ext cx="4257675"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064E3B"/>
                </a:solidFill>
                <a:latin typeface="Inter" pitchFamily="34" charset="0"/>
                <a:ea typeface="Inter" pitchFamily="34" charset="-122"/>
                <a:cs typeface="Inter" pitchFamily="34" charset="-120"/>
              </a:rPr>
              <a:t>Objetivo</a:t>
            </a:r>
            <a:endParaRPr lang="en-US" sz="1200" dirty="0"/>
          </a:p>
        </p:txBody>
      </p:sp>
      <p:sp>
        <p:nvSpPr>
          <p:cNvPr id="29" name="Text 4"/>
          <p:cNvSpPr/>
          <p:nvPr/>
        </p:nvSpPr>
        <p:spPr>
          <a:xfrm>
            <a:off x="1219200" y="2667000"/>
            <a:ext cx="11201400" cy="190500"/>
          </a:xfrm>
          <a:prstGeom prst="rect">
            <a:avLst/>
          </a:prstGeom>
          <a:noFill/>
          <a:ln/>
        </p:spPr>
        <p:txBody>
          <a:bodyPr vert="horz" wrap="square" lIns="0" tIns="0" rIns="0" bIns="0" rtlCol="0" anchor="ctr"/>
          <a:lstStyle/>
          <a:p>
            <a:pPr marL="0" indent="0" algn="l">
              <a:lnSpc>
                <a:spcPts val="1500"/>
              </a:lnSpc>
              <a:buNone/>
            </a:pPr>
            <a:r>
              <a:rPr lang="en-US" sz="1050" dirty="0">
                <a:solidFill>
                  <a:srgbClr val="475569"/>
                </a:solidFill>
                <a:latin typeface="Inter" pitchFamily="34" charset="0"/>
                <a:ea typeface="Inter" pitchFamily="34" charset="-122"/>
                <a:cs typeface="Inter" pitchFamily="34" charset="-120"/>
              </a:rPr>
              <a:t>Aliviar el sufrimiento insoportable causado por síntomas refractarios.</a:t>
            </a:r>
            <a:endParaRPr lang="en-US" sz="1050" dirty="0"/>
          </a:p>
        </p:txBody>
      </p:sp>
      <p:sp>
        <p:nvSpPr>
          <p:cNvPr id="30" name="Text 5"/>
          <p:cNvSpPr/>
          <p:nvPr/>
        </p:nvSpPr>
        <p:spPr>
          <a:xfrm>
            <a:off x="1238250" y="3086100"/>
            <a:ext cx="440055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064E3B"/>
                </a:solidFill>
                <a:latin typeface="Inter" pitchFamily="34" charset="0"/>
                <a:ea typeface="Inter" pitchFamily="34" charset="-122"/>
                <a:cs typeface="Inter" pitchFamily="34" charset="-120"/>
              </a:rPr>
              <a:t>Procedimiento</a:t>
            </a:r>
            <a:endParaRPr lang="en-US" sz="1200" dirty="0"/>
          </a:p>
        </p:txBody>
      </p:sp>
      <p:sp>
        <p:nvSpPr>
          <p:cNvPr id="31" name="Text 6"/>
          <p:cNvSpPr/>
          <p:nvPr/>
        </p:nvSpPr>
        <p:spPr>
          <a:xfrm>
            <a:off x="1238250" y="3314700"/>
            <a:ext cx="4400550" cy="381000"/>
          </a:xfrm>
          <a:prstGeom prst="rect">
            <a:avLst/>
          </a:prstGeom>
          <a:noFill/>
          <a:ln/>
        </p:spPr>
        <p:txBody>
          <a:bodyPr vert="horz" wrap="square" lIns="0" tIns="0" rIns="0" bIns="0" rtlCol="0" anchor="ctr"/>
          <a:lstStyle/>
          <a:p>
            <a:pPr marL="0" indent="0" algn="l">
              <a:lnSpc>
                <a:spcPts val="1500"/>
              </a:lnSpc>
              <a:buNone/>
            </a:pPr>
            <a:r>
              <a:rPr lang="en-US" sz="1050" dirty="0">
                <a:solidFill>
                  <a:srgbClr val="475569"/>
                </a:solidFill>
                <a:latin typeface="Inter" pitchFamily="34" charset="0"/>
                <a:ea typeface="Inter" pitchFamily="34" charset="-122"/>
                <a:cs typeface="Inter" pitchFamily="34" charset="-120"/>
              </a:rPr>
              <a:t>Disminución deliberada de la conciencia mediante fármacos ajustados al confort.</a:t>
            </a:r>
            <a:endParaRPr lang="en-US" sz="1050" dirty="0"/>
          </a:p>
        </p:txBody>
      </p:sp>
      <p:sp>
        <p:nvSpPr>
          <p:cNvPr id="32" name="Text 7"/>
          <p:cNvSpPr/>
          <p:nvPr/>
        </p:nvSpPr>
        <p:spPr>
          <a:xfrm>
            <a:off x="1219200" y="3924300"/>
            <a:ext cx="3762375"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064E3B"/>
                </a:solidFill>
                <a:latin typeface="Inter" pitchFamily="34" charset="0"/>
                <a:ea typeface="Inter" pitchFamily="34" charset="-122"/>
                <a:cs typeface="Inter" pitchFamily="34" charset="-120"/>
              </a:rPr>
              <a:t>Intención</a:t>
            </a:r>
            <a:endParaRPr lang="en-US" sz="1200" dirty="0"/>
          </a:p>
        </p:txBody>
      </p:sp>
      <p:sp>
        <p:nvSpPr>
          <p:cNvPr id="33" name="Text 8"/>
          <p:cNvSpPr/>
          <p:nvPr/>
        </p:nvSpPr>
        <p:spPr>
          <a:xfrm>
            <a:off x="1219200" y="4152900"/>
            <a:ext cx="9761220" cy="190500"/>
          </a:xfrm>
          <a:prstGeom prst="rect">
            <a:avLst/>
          </a:prstGeom>
          <a:noFill/>
          <a:ln/>
        </p:spPr>
        <p:txBody>
          <a:bodyPr vert="horz" wrap="square" lIns="0" tIns="0" rIns="0" bIns="0" rtlCol="0" anchor="ctr"/>
          <a:lstStyle/>
          <a:p>
            <a:pPr marL="0" indent="0" algn="l">
              <a:lnSpc>
                <a:spcPts val="1500"/>
              </a:lnSpc>
              <a:buNone/>
            </a:pPr>
            <a:r>
              <a:rPr lang="en-US" sz="1050" dirty="0">
                <a:solidFill>
                  <a:srgbClr val="475569"/>
                </a:solidFill>
                <a:latin typeface="Inter" pitchFamily="34" charset="0"/>
                <a:ea typeface="Inter" pitchFamily="34" charset="-122"/>
                <a:cs typeface="Inter" pitchFamily="34" charset="-120"/>
              </a:rPr>
              <a:t>Proporcionar alivio y bienestar. </a:t>
            </a:r>
            <a:r>
              <a:rPr lang="en-US" sz="1050" b="1" dirty="0">
                <a:solidFill>
                  <a:srgbClr val="475569"/>
                </a:solidFill>
                <a:latin typeface="Inter" pitchFamily="34" charset="0"/>
                <a:ea typeface="Inter" pitchFamily="34" charset="-122"/>
                <a:cs typeface="Inter" pitchFamily="34" charset="-120"/>
              </a:rPr>
              <a:t>No</a:t>
            </a:r>
            <a:r>
              <a:rPr lang="en-US" sz="1050" dirty="0">
                <a:solidFill>
                  <a:srgbClr val="475569"/>
                </a:solidFill>
                <a:latin typeface="Inter" pitchFamily="34" charset="0"/>
                <a:ea typeface="Inter" pitchFamily="34" charset="-122"/>
                <a:cs typeface="Inter" pitchFamily="34" charset="-120"/>
              </a:rPr>
              <a:t> busca acelerar la muerte.</a:t>
            </a:r>
            <a:endParaRPr lang="en-US" sz="1050" dirty="0"/>
          </a:p>
        </p:txBody>
      </p:sp>
      <p:sp>
        <p:nvSpPr>
          <p:cNvPr id="34" name="Text 9"/>
          <p:cNvSpPr/>
          <p:nvPr/>
        </p:nvSpPr>
        <p:spPr>
          <a:xfrm>
            <a:off x="7134225" y="1790700"/>
            <a:ext cx="2468880" cy="304800"/>
          </a:xfrm>
          <a:prstGeom prst="rect">
            <a:avLst/>
          </a:prstGeom>
          <a:noFill/>
          <a:ln/>
        </p:spPr>
        <p:txBody>
          <a:bodyPr vert="horz" wrap="square" lIns="0" tIns="0" rIns="0" bIns="0" rtlCol="0" anchor="ctr"/>
          <a:lstStyle/>
          <a:p>
            <a:pPr marL="0" indent="0">
              <a:lnSpc>
                <a:spcPts val="2400"/>
              </a:lnSpc>
              <a:buNone/>
            </a:pPr>
            <a:r>
              <a:rPr lang="en-US" sz="1800" b="1" dirty="0">
                <a:solidFill>
                  <a:srgbClr val="1E293B"/>
                </a:solidFill>
                <a:latin typeface="Inter" pitchFamily="34" charset="0"/>
                <a:ea typeface="Inter" pitchFamily="34" charset="-122"/>
                <a:cs typeface="Inter" pitchFamily="34" charset="-120"/>
              </a:rPr>
              <a:t>Eutanasia</a:t>
            </a:r>
            <a:endParaRPr lang="en-US" sz="1800" dirty="0"/>
          </a:p>
        </p:txBody>
      </p:sp>
      <p:sp>
        <p:nvSpPr>
          <p:cNvPr id="35" name="Text 10"/>
          <p:cNvSpPr/>
          <p:nvPr/>
        </p:nvSpPr>
        <p:spPr>
          <a:xfrm>
            <a:off x="6858000" y="2438400"/>
            <a:ext cx="3514725"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0F172A"/>
                </a:solidFill>
                <a:latin typeface="Inter" pitchFamily="34" charset="0"/>
                <a:ea typeface="Inter" pitchFamily="34" charset="-122"/>
                <a:cs typeface="Inter" pitchFamily="34" charset="-120"/>
              </a:rPr>
              <a:t>Objetivo</a:t>
            </a:r>
            <a:endParaRPr lang="en-US" sz="1200" dirty="0"/>
          </a:p>
        </p:txBody>
      </p:sp>
      <p:sp>
        <p:nvSpPr>
          <p:cNvPr id="36" name="Text 11"/>
          <p:cNvSpPr/>
          <p:nvPr/>
        </p:nvSpPr>
        <p:spPr>
          <a:xfrm>
            <a:off x="6858000" y="2667000"/>
            <a:ext cx="9441180" cy="190500"/>
          </a:xfrm>
          <a:prstGeom prst="rect">
            <a:avLst/>
          </a:prstGeom>
          <a:noFill/>
          <a:ln/>
        </p:spPr>
        <p:txBody>
          <a:bodyPr vert="horz" wrap="square" lIns="0" tIns="0" rIns="0" bIns="0" rtlCol="0" anchor="ctr"/>
          <a:lstStyle/>
          <a:p>
            <a:pPr marL="0" indent="0" algn="l">
              <a:lnSpc>
                <a:spcPts val="1500"/>
              </a:lnSpc>
              <a:buNone/>
            </a:pPr>
            <a:r>
              <a:rPr lang="en-US" sz="1050" dirty="0">
                <a:solidFill>
                  <a:srgbClr val="475569"/>
                </a:solidFill>
                <a:latin typeface="Inter" pitchFamily="34" charset="0"/>
                <a:ea typeface="Inter" pitchFamily="34" charset="-122"/>
                <a:cs typeface="Inter" pitchFamily="34" charset="-120"/>
              </a:rPr>
              <a:t>Evitar el sufrimiento poniendo fin a la vida de la persona.</a:t>
            </a:r>
            <a:endParaRPr lang="en-US" sz="1050" dirty="0"/>
          </a:p>
        </p:txBody>
      </p:sp>
      <p:sp>
        <p:nvSpPr>
          <p:cNvPr id="37" name="Text 12"/>
          <p:cNvSpPr/>
          <p:nvPr/>
        </p:nvSpPr>
        <p:spPr>
          <a:xfrm>
            <a:off x="6858000" y="3086100"/>
            <a:ext cx="3762375"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0F172A"/>
                </a:solidFill>
                <a:latin typeface="Inter" pitchFamily="34" charset="0"/>
                <a:ea typeface="Inter" pitchFamily="34" charset="-122"/>
                <a:cs typeface="Inter" pitchFamily="34" charset="-120"/>
              </a:rPr>
              <a:t>Procedimiento</a:t>
            </a:r>
            <a:endParaRPr lang="en-US" sz="1200" dirty="0"/>
          </a:p>
        </p:txBody>
      </p:sp>
      <p:sp>
        <p:nvSpPr>
          <p:cNvPr id="38" name="Text 13"/>
          <p:cNvSpPr/>
          <p:nvPr/>
        </p:nvSpPr>
        <p:spPr>
          <a:xfrm>
            <a:off x="6858000" y="3314700"/>
            <a:ext cx="9761220" cy="190500"/>
          </a:xfrm>
          <a:prstGeom prst="rect">
            <a:avLst/>
          </a:prstGeom>
          <a:noFill/>
          <a:ln/>
        </p:spPr>
        <p:txBody>
          <a:bodyPr vert="horz" wrap="square" lIns="0" tIns="0" rIns="0" bIns="0" rtlCol="0" anchor="ctr"/>
          <a:lstStyle/>
          <a:p>
            <a:pPr marL="0" indent="0" algn="l">
              <a:lnSpc>
                <a:spcPts val="1500"/>
              </a:lnSpc>
              <a:buNone/>
            </a:pPr>
            <a:r>
              <a:rPr lang="en-US" sz="1050" dirty="0">
                <a:solidFill>
                  <a:srgbClr val="475569"/>
                </a:solidFill>
                <a:latin typeface="Inter" pitchFamily="34" charset="0"/>
                <a:ea typeface="Inter" pitchFamily="34" charset="-122"/>
                <a:cs typeface="Inter" pitchFamily="34" charset="-120"/>
              </a:rPr>
              <a:t>Administración de una sustancia con la dosis letal necesaria.</a:t>
            </a:r>
            <a:endParaRPr lang="en-US" sz="1050" dirty="0"/>
          </a:p>
        </p:txBody>
      </p:sp>
      <p:sp>
        <p:nvSpPr>
          <p:cNvPr id="39" name="Text 14"/>
          <p:cNvSpPr/>
          <p:nvPr/>
        </p:nvSpPr>
        <p:spPr>
          <a:xfrm>
            <a:off x="6858000" y="3733800"/>
            <a:ext cx="3800475"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0F172A"/>
                </a:solidFill>
                <a:latin typeface="Inter" pitchFamily="34" charset="0"/>
                <a:ea typeface="Inter" pitchFamily="34" charset="-122"/>
                <a:cs typeface="Inter" pitchFamily="34" charset="-120"/>
              </a:rPr>
              <a:t>Intención</a:t>
            </a:r>
            <a:endParaRPr lang="en-US" sz="1200" dirty="0"/>
          </a:p>
        </p:txBody>
      </p:sp>
      <p:sp>
        <p:nvSpPr>
          <p:cNvPr id="40" name="Text 15"/>
          <p:cNvSpPr/>
          <p:nvPr/>
        </p:nvSpPr>
        <p:spPr>
          <a:xfrm>
            <a:off x="6858000" y="3962400"/>
            <a:ext cx="9761220" cy="190500"/>
          </a:xfrm>
          <a:prstGeom prst="rect">
            <a:avLst/>
          </a:prstGeom>
          <a:noFill/>
          <a:ln/>
        </p:spPr>
        <p:txBody>
          <a:bodyPr vert="horz" wrap="square" lIns="0" tIns="0" rIns="0" bIns="0" rtlCol="0" anchor="ctr"/>
          <a:lstStyle/>
          <a:p>
            <a:pPr marL="0" indent="0" algn="l">
              <a:lnSpc>
                <a:spcPts val="1500"/>
              </a:lnSpc>
              <a:buNone/>
            </a:pPr>
            <a:r>
              <a:rPr lang="en-US" sz="1050" dirty="0">
                <a:solidFill>
                  <a:srgbClr val="475569"/>
                </a:solidFill>
                <a:latin typeface="Inter" pitchFamily="34" charset="0"/>
                <a:ea typeface="Inter" pitchFamily="34" charset="-122"/>
                <a:cs typeface="Inter" pitchFamily="34" charset="-120"/>
              </a:rPr>
              <a:t>Acto deliberado con la intención directa de causar la muerte.</a:t>
            </a:r>
            <a:endParaRPr lang="en-US" sz="1050" dirty="0"/>
          </a:p>
        </p:txBody>
      </p:sp>
      <p:sp>
        <p:nvSpPr>
          <p:cNvPr id="41" name="Text 16"/>
          <p:cNvSpPr/>
          <p:nvPr/>
        </p:nvSpPr>
        <p:spPr>
          <a:xfrm>
            <a:off x="1352550" y="5181600"/>
            <a:ext cx="10001250" cy="190500"/>
          </a:xfrm>
          <a:prstGeom prst="rect">
            <a:avLst/>
          </a:prstGeom>
          <a:noFill/>
          <a:ln/>
        </p:spPr>
        <p:txBody>
          <a:bodyPr vert="horz" wrap="square" lIns="0" tIns="0" rIns="0" bIns="0" rtlCol="0" anchor="ctr"/>
          <a:lstStyle/>
          <a:p>
            <a:pPr marL="0" indent="0">
              <a:lnSpc>
                <a:spcPts val="1500"/>
              </a:lnSpc>
              <a:buNone/>
            </a:pPr>
            <a:r>
              <a:rPr lang="en-US" sz="1050" b="1" dirty="0">
                <a:solidFill>
                  <a:srgbClr val="1E293B"/>
                </a:solidFill>
                <a:latin typeface="Inter" pitchFamily="34" charset="0"/>
                <a:ea typeface="Inter" pitchFamily="34" charset="-122"/>
                <a:cs typeface="Inter" pitchFamily="34" charset="-120"/>
              </a:rPr>
              <a:t>Contexto Legal en Colombia (Ley 1733 de 2014)</a:t>
            </a:r>
            <a:endParaRPr lang="en-US" sz="1050" dirty="0"/>
          </a:p>
        </p:txBody>
      </p:sp>
      <p:sp>
        <p:nvSpPr>
          <p:cNvPr id="42" name="Text 17"/>
          <p:cNvSpPr/>
          <p:nvPr/>
        </p:nvSpPr>
        <p:spPr>
          <a:xfrm>
            <a:off x="1352550" y="5410200"/>
            <a:ext cx="10001250" cy="381000"/>
          </a:xfrm>
          <a:prstGeom prst="rect">
            <a:avLst/>
          </a:prstGeom>
          <a:noFill/>
          <a:ln/>
        </p:spPr>
        <p:txBody>
          <a:bodyPr vert="horz" wrap="square" lIns="0" tIns="0" rIns="0" bIns="0" rtlCol="0" anchor="ctr"/>
          <a:lstStyle/>
          <a:p>
            <a:pPr marL="0" indent="0">
              <a:lnSpc>
                <a:spcPts val="1500"/>
              </a:lnSpc>
              <a:buNone/>
            </a:pPr>
            <a:r>
              <a:rPr lang="en-US" sz="1050" dirty="0">
                <a:solidFill>
                  <a:srgbClr val="475569"/>
                </a:solidFill>
                <a:latin typeface="Inter" pitchFamily="34" charset="0"/>
                <a:ea typeface="Inter" pitchFamily="34" charset="-122"/>
                <a:cs typeface="Inter" pitchFamily="34" charset="-120"/>
              </a:rPr>
              <a:t>La normativa regula el acceso a cuidados paliativos y el derecho a desistir de tratamientos innecesarios. </a:t>
            </a:r>
            <a:r>
              <a:rPr lang="en-US" sz="1050" i="1" dirty="0">
                <a:solidFill>
                  <a:srgbClr val="475569"/>
                </a:solidFill>
                <a:latin typeface="Inter" pitchFamily="34" charset="0"/>
                <a:ea typeface="Inter" pitchFamily="34" charset="-122"/>
                <a:cs typeface="Inter" pitchFamily="34" charset="-120"/>
              </a:rPr>
              <a:t>Nota: La Ley 1733 no contempla la eutanasia como parte de los cuidados paliativos.</a:t>
            </a:r>
            <a:endParaRPr lang="en-US" sz="1050" dirty="0"/>
          </a:p>
        </p:txBody>
      </p:sp>
      <p:sp>
        <p:nvSpPr>
          <p:cNvPr id="43" name="Text 18"/>
          <p:cNvSpPr/>
          <p:nvPr/>
        </p:nvSpPr>
        <p:spPr>
          <a:xfrm>
            <a:off x="723900" y="6400800"/>
            <a:ext cx="1049210" cy="228600"/>
          </a:xfrm>
          <a:prstGeom prst="rect">
            <a:avLst/>
          </a:prstGeom>
          <a:noFill/>
          <a:ln/>
        </p:spPr>
        <p:txBody>
          <a:bodyPr vert="horz" wrap="square" lIns="0" tIns="0" rIns="0" bIns="0" rtlCol="0" anchor="ctr"/>
          <a:lstStyle/>
          <a:p>
            <a:pPr marL="0" indent="0">
              <a:lnSpc>
                <a:spcPts val="1200"/>
              </a:lnSpc>
              <a:buNone/>
            </a:pPr>
            <a:r>
              <a:rPr lang="en-US" sz="900" b="1" kern="0" spc="36" dirty="0">
                <a:solidFill>
                  <a:srgbClr val="047857"/>
                </a:solidFill>
                <a:latin typeface="Inter" pitchFamily="34" charset="0"/>
                <a:ea typeface="Inter" pitchFamily="34" charset="-122"/>
                <a:cs typeface="Inter" pitchFamily="34" charset="-120"/>
              </a:rPr>
              <a:t>PÁGINA 25</a:t>
            </a:r>
            <a:endParaRPr lang="en-US" sz="900" dirty="0"/>
          </a:p>
        </p:txBody>
      </p:sp>
      <p:sp>
        <p:nvSpPr>
          <p:cNvPr id="44" name="Text 19"/>
          <p:cNvSpPr/>
          <p:nvPr/>
        </p:nvSpPr>
        <p:spPr>
          <a:xfrm>
            <a:off x="1604070" y="6438900"/>
            <a:ext cx="3291840" cy="152400"/>
          </a:xfrm>
          <a:prstGeom prst="rect">
            <a:avLst/>
          </a:prstGeom>
          <a:noFill/>
          <a:ln/>
        </p:spPr>
        <p:txBody>
          <a:bodyPr vert="horz" wrap="square" lIns="0" tIns="0" rIns="0" bIns="0" rtlCol="0" anchor="ctr"/>
          <a:lstStyle/>
          <a:p>
            <a:pPr marL="0" indent="0">
              <a:lnSpc>
                <a:spcPts val="1200"/>
              </a:lnSpc>
              <a:buNone/>
            </a:pPr>
            <a:r>
              <a:rPr lang="en-US" sz="900" kern="0" spc="72" dirty="0">
                <a:solidFill>
                  <a:srgbClr val="94A3B8"/>
                </a:solidFill>
                <a:latin typeface="Inter" pitchFamily="34" charset="0"/>
                <a:ea typeface="Inter" pitchFamily="34" charset="-122"/>
                <a:cs typeface="Inter" pitchFamily="34" charset="-120"/>
              </a:rPr>
              <a:t>ENFOQUE ÉTICO Y BIOÉTICO</a:t>
            </a:r>
            <a:endParaRPr lang="en-US" sz="9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1921"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1921" cy="6858000"/>
          </a:xfrm>
          <a:prstGeom prst="rect">
            <a:avLst/>
          </a:prstGeom>
        </p:spPr>
      </p:pic>
      <p:pic>
        <p:nvPicPr>
          <p:cNvPr id="4" name="Image 2" descr="preencoded.png"/>
          <p:cNvPicPr>
            <a:picLocks noChangeAspect="1"/>
          </p:cNvPicPr>
          <p:nvPr/>
        </p:nvPicPr>
        <p:blipFill>
          <a:blip r:embed="rId5"/>
          <a:stretch>
            <a:fillRect/>
          </a:stretch>
        </p:blipFill>
        <p:spPr>
          <a:xfrm>
            <a:off x="0" y="0"/>
            <a:ext cx="12191921" cy="60567"/>
          </a:xfrm>
          <a:prstGeom prst="rect">
            <a:avLst/>
          </a:prstGeom>
        </p:spPr>
      </p:pic>
      <p:pic>
        <p:nvPicPr>
          <p:cNvPr id="5" name="Image 3" descr="preencoded.png"/>
          <p:cNvPicPr>
            <a:picLocks noChangeAspect="1"/>
          </p:cNvPicPr>
          <p:nvPr/>
        </p:nvPicPr>
        <p:blipFill>
          <a:blip r:embed="rId6"/>
          <a:stretch>
            <a:fillRect/>
          </a:stretch>
        </p:blipFill>
        <p:spPr>
          <a:xfrm>
            <a:off x="489311" y="437346"/>
            <a:ext cx="166289" cy="133318"/>
          </a:xfrm>
          <a:prstGeom prst="rect">
            <a:avLst/>
          </a:prstGeom>
        </p:spPr>
      </p:pic>
      <p:pic>
        <p:nvPicPr>
          <p:cNvPr id="6" name="Image 4" descr="preencoded.png"/>
          <p:cNvPicPr>
            <a:picLocks noChangeAspect="1"/>
          </p:cNvPicPr>
          <p:nvPr/>
        </p:nvPicPr>
        <p:blipFill>
          <a:blip r:embed="rId7"/>
          <a:stretch>
            <a:fillRect/>
          </a:stretch>
        </p:blipFill>
        <p:spPr>
          <a:xfrm>
            <a:off x="489311" y="1679856"/>
            <a:ext cx="11213299" cy="1693116"/>
          </a:xfrm>
          <a:prstGeom prst="rect">
            <a:avLst/>
          </a:prstGeom>
        </p:spPr>
      </p:pic>
      <p:pic>
        <p:nvPicPr>
          <p:cNvPr id="7" name="Image 5" descr="preencoded.png"/>
          <p:cNvPicPr>
            <a:picLocks noChangeAspect="1"/>
          </p:cNvPicPr>
          <p:nvPr/>
        </p:nvPicPr>
        <p:blipFill>
          <a:blip r:embed="rId8"/>
          <a:stretch>
            <a:fillRect/>
          </a:stretch>
        </p:blipFill>
        <p:spPr>
          <a:xfrm>
            <a:off x="733967" y="1945776"/>
            <a:ext cx="168201" cy="171426"/>
          </a:xfrm>
          <a:prstGeom prst="rect">
            <a:avLst/>
          </a:prstGeom>
        </p:spPr>
      </p:pic>
      <p:pic>
        <p:nvPicPr>
          <p:cNvPr id="8" name="Image 6" descr="preencoded.png"/>
          <p:cNvPicPr>
            <a:picLocks noChangeAspect="1"/>
          </p:cNvPicPr>
          <p:nvPr/>
        </p:nvPicPr>
        <p:blipFill>
          <a:blip r:embed="rId9"/>
          <a:stretch>
            <a:fillRect/>
          </a:stretch>
        </p:blipFill>
        <p:spPr>
          <a:xfrm>
            <a:off x="489311" y="3739956"/>
            <a:ext cx="3574623" cy="2200586"/>
          </a:xfrm>
          <a:prstGeom prst="rect">
            <a:avLst/>
          </a:prstGeom>
        </p:spPr>
      </p:pic>
      <p:pic>
        <p:nvPicPr>
          <p:cNvPr id="9" name="Image 7" descr="preencoded.png"/>
          <p:cNvPicPr>
            <a:picLocks noChangeAspect="1"/>
          </p:cNvPicPr>
          <p:nvPr/>
        </p:nvPicPr>
        <p:blipFill>
          <a:blip r:embed="rId10"/>
          <a:stretch>
            <a:fillRect/>
          </a:stretch>
        </p:blipFill>
        <p:spPr>
          <a:xfrm>
            <a:off x="2031907" y="3923448"/>
            <a:ext cx="489311" cy="489311"/>
          </a:xfrm>
          <a:prstGeom prst="rect">
            <a:avLst/>
          </a:prstGeom>
        </p:spPr>
      </p:pic>
      <p:pic>
        <p:nvPicPr>
          <p:cNvPr id="10" name="Image 8" descr="preencoded.png"/>
          <p:cNvPicPr>
            <a:picLocks noChangeAspect="1"/>
          </p:cNvPicPr>
          <p:nvPr/>
        </p:nvPicPr>
        <p:blipFill>
          <a:blip r:embed="rId11"/>
          <a:stretch>
            <a:fillRect/>
          </a:stretch>
        </p:blipFill>
        <p:spPr>
          <a:xfrm>
            <a:off x="2135121" y="4045776"/>
            <a:ext cx="282883" cy="244655"/>
          </a:xfrm>
          <a:prstGeom prst="rect">
            <a:avLst/>
          </a:prstGeom>
        </p:spPr>
      </p:pic>
      <p:pic>
        <p:nvPicPr>
          <p:cNvPr id="11" name="Image 9" descr="preencoded.png"/>
          <p:cNvPicPr>
            <a:picLocks noChangeAspect="1"/>
          </p:cNvPicPr>
          <p:nvPr/>
        </p:nvPicPr>
        <p:blipFill>
          <a:blip r:embed="rId12"/>
          <a:stretch>
            <a:fillRect/>
          </a:stretch>
        </p:blipFill>
        <p:spPr>
          <a:xfrm>
            <a:off x="4308589" y="3739956"/>
            <a:ext cx="3574623" cy="2200586"/>
          </a:xfrm>
          <a:prstGeom prst="rect">
            <a:avLst/>
          </a:prstGeom>
        </p:spPr>
      </p:pic>
      <p:pic>
        <p:nvPicPr>
          <p:cNvPr id="12" name="Image 10" descr="preencoded.png"/>
          <p:cNvPicPr>
            <a:picLocks noChangeAspect="1"/>
          </p:cNvPicPr>
          <p:nvPr/>
        </p:nvPicPr>
        <p:blipFill>
          <a:blip r:embed="rId13"/>
          <a:stretch>
            <a:fillRect/>
          </a:stretch>
        </p:blipFill>
        <p:spPr>
          <a:xfrm>
            <a:off x="5851185" y="3923448"/>
            <a:ext cx="489311" cy="489311"/>
          </a:xfrm>
          <a:prstGeom prst="rect">
            <a:avLst/>
          </a:prstGeom>
        </p:spPr>
      </p:pic>
      <p:pic>
        <p:nvPicPr>
          <p:cNvPr id="13" name="Image 11" descr="preencoded.png"/>
          <p:cNvPicPr>
            <a:picLocks noChangeAspect="1"/>
          </p:cNvPicPr>
          <p:nvPr/>
        </p:nvPicPr>
        <p:blipFill>
          <a:blip r:embed="rId14"/>
          <a:stretch>
            <a:fillRect/>
          </a:stretch>
        </p:blipFill>
        <p:spPr>
          <a:xfrm>
            <a:off x="5981159" y="4045776"/>
            <a:ext cx="229364" cy="244655"/>
          </a:xfrm>
          <a:prstGeom prst="rect">
            <a:avLst/>
          </a:prstGeom>
        </p:spPr>
      </p:pic>
      <p:pic>
        <p:nvPicPr>
          <p:cNvPr id="14" name="Image 12" descr="preencoded.png"/>
          <p:cNvPicPr>
            <a:picLocks noChangeAspect="1"/>
          </p:cNvPicPr>
          <p:nvPr/>
        </p:nvPicPr>
        <p:blipFill>
          <a:blip r:embed="rId15"/>
          <a:stretch>
            <a:fillRect/>
          </a:stretch>
        </p:blipFill>
        <p:spPr>
          <a:xfrm>
            <a:off x="8127867" y="3739956"/>
            <a:ext cx="3574743" cy="2200586"/>
          </a:xfrm>
          <a:prstGeom prst="rect">
            <a:avLst/>
          </a:prstGeom>
        </p:spPr>
      </p:pic>
      <p:pic>
        <p:nvPicPr>
          <p:cNvPr id="15" name="Image 13" descr="preencoded.png"/>
          <p:cNvPicPr>
            <a:picLocks noChangeAspect="1"/>
          </p:cNvPicPr>
          <p:nvPr/>
        </p:nvPicPr>
        <p:blipFill>
          <a:blip r:embed="rId16"/>
          <a:stretch>
            <a:fillRect/>
          </a:stretch>
        </p:blipFill>
        <p:spPr>
          <a:xfrm>
            <a:off x="9670583" y="3923448"/>
            <a:ext cx="489311" cy="489311"/>
          </a:xfrm>
          <a:prstGeom prst="rect">
            <a:avLst/>
          </a:prstGeom>
        </p:spPr>
      </p:pic>
      <p:pic>
        <p:nvPicPr>
          <p:cNvPr id="16" name="Image 14" descr="preencoded.png"/>
          <p:cNvPicPr>
            <a:picLocks noChangeAspect="1"/>
          </p:cNvPicPr>
          <p:nvPr/>
        </p:nvPicPr>
        <p:blipFill>
          <a:blip r:embed="rId17"/>
          <a:stretch>
            <a:fillRect/>
          </a:stretch>
        </p:blipFill>
        <p:spPr>
          <a:xfrm>
            <a:off x="9785266" y="4045776"/>
            <a:ext cx="259946" cy="244655"/>
          </a:xfrm>
          <a:prstGeom prst="rect">
            <a:avLst/>
          </a:prstGeom>
        </p:spPr>
      </p:pic>
      <p:pic>
        <p:nvPicPr>
          <p:cNvPr id="17" name="Image 15" descr="preencoded.png"/>
          <p:cNvPicPr>
            <a:picLocks noChangeAspect="1"/>
          </p:cNvPicPr>
          <p:nvPr/>
        </p:nvPicPr>
        <p:blipFill>
          <a:blip r:embed="rId18"/>
          <a:stretch>
            <a:fillRect/>
          </a:stretch>
        </p:blipFill>
        <p:spPr>
          <a:xfrm>
            <a:off x="489311" y="6185197"/>
            <a:ext cx="11213299" cy="305820"/>
          </a:xfrm>
          <a:prstGeom prst="rect">
            <a:avLst/>
          </a:prstGeom>
        </p:spPr>
      </p:pic>
      <p:pic>
        <p:nvPicPr>
          <p:cNvPr id="18" name="Image 16" descr="preencoded.png"/>
          <p:cNvPicPr>
            <a:picLocks noChangeAspect="1"/>
          </p:cNvPicPr>
          <p:nvPr/>
        </p:nvPicPr>
        <p:blipFill>
          <a:blip r:embed="rId19"/>
          <a:stretch>
            <a:fillRect/>
          </a:stretch>
        </p:blipFill>
        <p:spPr>
          <a:xfrm>
            <a:off x="11305045" y="6406916"/>
            <a:ext cx="45873" cy="45873"/>
          </a:xfrm>
          <a:prstGeom prst="rect">
            <a:avLst/>
          </a:prstGeom>
        </p:spPr>
      </p:pic>
      <p:pic>
        <p:nvPicPr>
          <p:cNvPr id="19" name="Image 17" descr="preencoded.png"/>
          <p:cNvPicPr>
            <a:picLocks noChangeAspect="1"/>
          </p:cNvPicPr>
          <p:nvPr/>
        </p:nvPicPr>
        <p:blipFill>
          <a:blip r:embed="rId20"/>
          <a:stretch>
            <a:fillRect/>
          </a:stretch>
        </p:blipFill>
        <p:spPr>
          <a:xfrm>
            <a:off x="11412081" y="6406916"/>
            <a:ext cx="183491" cy="45873"/>
          </a:xfrm>
          <a:prstGeom prst="rect">
            <a:avLst/>
          </a:prstGeom>
        </p:spPr>
      </p:pic>
      <p:pic>
        <p:nvPicPr>
          <p:cNvPr id="20" name="Image 18" descr="preencoded.png"/>
          <p:cNvPicPr>
            <a:picLocks noChangeAspect="1"/>
          </p:cNvPicPr>
          <p:nvPr/>
        </p:nvPicPr>
        <p:blipFill>
          <a:blip r:embed="rId21"/>
          <a:stretch>
            <a:fillRect/>
          </a:stretch>
        </p:blipFill>
        <p:spPr>
          <a:xfrm>
            <a:off x="11656736" y="6406916"/>
            <a:ext cx="45874" cy="45873"/>
          </a:xfrm>
          <a:prstGeom prst="rect">
            <a:avLst/>
          </a:prstGeom>
        </p:spPr>
      </p:pic>
      <p:sp>
        <p:nvSpPr>
          <p:cNvPr id="21" name="Text 0"/>
          <p:cNvSpPr/>
          <p:nvPr/>
        </p:nvSpPr>
        <p:spPr>
          <a:xfrm>
            <a:off x="747346" y="427550"/>
            <a:ext cx="3588455" cy="152910"/>
          </a:xfrm>
          <a:prstGeom prst="rect">
            <a:avLst/>
          </a:prstGeom>
          <a:noFill/>
          <a:ln/>
        </p:spPr>
        <p:txBody>
          <a:bodyPr vert="horz" wrap="square" lIns="0" tIns="0" rIns="0" bIns="0" rtlCol="0" anchor="ctr"/>
          <a:lstStyle/>
          <a:p>
            <a:pPr marL="0" indent="0">
              <a:lnSpc>
                <a:spcPts val="1204"/>
              </a:lnSpc>
              <a:buNone/>
            </a:pPr>
            <a:r>
              <a:rPr lang="en-US" sz="1050" b="1" kern="0" spc="105" dirty="0">
                <a:solidFill>
                  <a:srgbClr val="059669"/>
                </a:solidFill>
                <a:latin typeface="Inter" pitchFamily="34" charset="0"/>
                <a:ea typeface="Inter" pitchFamily="34" charset="-122"/>
                <a:cs typeface="Inter" pitchFamily="34" charset="-120"/>
              </a:rPr>
              <a:t>TOMA DE DECISIONES</a:t>
            </a:r>
            <a:endParaRPr lang="en-US" sz="1050" dirty="0"/>
          </a:p>
        </p:txBody>
      </p:sp>
      <p:sp>
        <p:nvSpPr>
          <p:cNvPr id="22" name="Text 1"/>
          <p:cNvSpPr/>
          <p:nvPr/>
        </p:nvSpPr>
        <p:spPr>
          <a:xfrm>
            <a:off x="489311" y="641623"/>
            <a:ext cx="25973532" cy="457176"/>
          </a:xfrm>
          <a:prstGeom prst="rect">
            <a:avLst/>
          </a:prstGeom>
          <a:noFill/>
          <a:ln/>
        </p:spPr>
        <p:txBody>
          <a:bodyPr vert="horz" wrap="square" lIns="0" tIns="0" rIns="0" bIns="0" rtlCol="0" anchor="ctr"/>
          <a:lstStyle/>
          <a:p>
            <a:pPr marL="0" indent="0">
              <a:lnSpc>
                <a:spcPts val="3600"/>
              </a:lnSpc>
              <a:buNone/>
            </a:pPr>
            <a:r>
              <a:rPr lang="en-US" sz="3600" b="1" dirty="0">
                <a:solidFill>
                  <a:srgbClr val="1E293B"/>
                </a:solidFill>
                <a:latin typeface="Inter" pitchFamily="34" charset="0"/>
                <a:ea typeface="Inter" pitchFamily="34" charset="-122"/>
                <a:cs typeface="Inter" pitchFamily="34" charset="-120"/>
              </a:rPr>
              <a:t>Documento de Voluntad Anticipada </a:t>
            </a:r>
            <a:r>
              <a:rPr lang="en-US" sz="3600" b="1" dirty="0">
                <a:solidFill>
                  <a:srgbClr val="059669"/>
                </a:solidFill>
                <a:latin typeface="Inter" pitchFamily="34" charset="0"/>
                <a:ea typeface="Inter" pitchFamily="34" charset="-122"/>
                <a:cs typeface="Inter" pitchFamily="34" charset="-120"/>
              </a:rPr>
              <a:t>(DVA)</a:t>
            </a:r>
            <a:endParaRPr lang="en-US" sz="3600" dirty="0"/>
          </a:p>
        </p:txBody>
      </p:sp>
      <p:sp>
        <p:nvSpPr>
          <p:cNvPr id="23" name="Text 2"/>
          <p:cNvSpPr/>
          <p:nvPr/>
        </p:nvSpPr>
        <p:spPr>
          <a:xfrm>
            <a:off x="489311" y="1159963"/>
            <a:ext cx="15094288" cy="214074"/>
          </a:xfrm>
          <a:prstGeom prst="rect">
            <a:avLst/>
          </a:prstGeom>
          <a:noFill/>
          <a:ln/>
        </p:spPr>
        <p:txBody>
          <a:bodyPr vert="horz" wrap="square" lIns="0" tIns="0" rIns="0" bIns="0" rtlCol="0" anchor="ctr"/>
          <a:lstStyle/>
          <a:p>
            <a:pPr marL="0" indent="0">
              <a:lnSpc>
                <a:spcPts val="1686"/>
              </a:lnSpc>
              <a:buNone/>
            </a:pPr>
            <a:r>
              <a:rPr lang="en-US" sz="1500" i="1" dirty="0">
                <a:solidFill>
                  <a:srgbClr val="64748B"/>
                </a:solidFill>
                <a:latin typeface="Lora" pitchFamily="34" charset="0"/>
                <a:ea typeface="Lora" pitchFamily="34" charset="-122"/>
                <a:cs typeface="Lora" pitchFamily="34" charset="-120"/>
              </a:rPr>
              <a:t>Garantía de autonomía y dignidad al final de la vida.</a:t>
            </a:r>
            <a:endParaRPr lang="en-US" sz="1500" dirty="0"/>
          </a:p>
        </p:txBody>
      </p:sp>
      <p:sp>
        <p:nvSpPr>
          <p:cNvPr id="24" name="Text 3"/>
          <p:cNvSpPr/>
          <p:nvPr/>
        </p:nvSpPr>
        <p:spPr>
          <a:xfrm>
            <a:off x="963331" y="1924512"/>
            <a:ext cx="12303252" cy="214074"/>
          </a:xfrm>
          <a:prstGeom prst="rect">
            <a:avLst/>
          </a:prstGeom>
          <a:noFill/>
          <a:ln/>
        </p:spPr>
        <p:txBody>
          <a:bodyPr vert="horz" wrap="square" lIns="0" tIns="0" rIns="0" bIns="0" rtlCol="0" anchor="ctr"/>
          <a:lstStyle/>
          <a:p>
            <a:pPr marL="0" indent="0">
              <a:lnSpc>
                <a:spcPts val="1686"/>
              </a:lnSpc>
              <a:buNone/>
            </a:pPr>
            <a:r>
              <a:rPr lang="en-US" sz="1350" b="1" dirty="0">
                <a:solidFill>
                  <a:srgbClr val="334155"/>
                </a:solidFill>
                <a:latin typeface="Inter" pitchFamily="34" charset="0"/>
                <a:ea typeface="Inter" pitchFamily="34" charset="-122"/>
                <a:cs typeface="Inter" pitchFamily="34" charset="-120"/>
              </a:rPr>
              <a:t>Marco Legal: Artículo 5 - Ley 1733 de 2014</a:t>
            </a:r>
            <a:endParaRPr lang="en-US" sz="1350" dirty="0"/>
          </a:p>
        </p:txBody>
      </p:sp>
      <p:sp>
        <p:nvSpPr>
          <p:cNvPr id="25" name="Text 4"/>
          <p:cNvSpPr/>
          <p:nvPr/>
        </p:nvSpPr>
        <p:spPr>
          <a:xfrm>
            <a:off x="733967" y="2199749"/>
            <a:ext cx="10723987" cy="928568"/>
          </a:xfrm>
          <a:prstGeom prst="rect">
            <a:avLst/>
          </a:prstGeom>
          <a:noFill/>
          <a:ln/>
        </p:spPr>
        <p:txBody>
          <a:bodyPr vert="horz" wrap="square" lIns="0" tIns="0" rIns="0" bIns="0" rtlCol="0" anchor="ctr"/>
          <a:lstStyle/>
          <a:p>
            <a:pPr marL="0" indent="0">
              <a:lnSpc>
                <a:spcPts val="2438"/>
              </a:lnSpc>
              <a:buNone/>
            </a:pPr>
            <a:r>
              <a:rPr lang="en-US" sz="1500" dirty="0">
                <a:solidFill>
                  <a:srgbClr val="475569"/>
                </a:solidFill>
                <a:latin typeface="Inter" pitchFamily="34" charset="0"/>
                <a:ea typeface="Inter" pitchFamily="34" charset="-122"/>
                <a:cs typeface="Inter" pitchFamily="34" charset="-120"/>
              </a:rPr>
              <a:t>Es el documento mediante el cual toda persona capaz, sana o enferma, manifiesta sus deseos sobre </a:t>
            </a:r>
            <a:r>
              <a:rPr lang="en-US" sz="1500" b="1" dirty="0">
                <a:solidFill>
                  <a:srgbClr val="475569"/>
                </a:solidFill>
                <a:latin typeface="Inter" pitchFamily="34" charset="0"/>
                <a:ea typeface="Inter" pitchFamily="34" charset="-122"/>
                <a:cs typeface="Inter" pitchFamily="34" charset="-120"/>
              </a:rPr>
              <a:t>tratamientos médicos futuros</a:t>
            </a:r>
            <a:r>
              <a:rPr lang="en-US" sz="1500" dirty="0">
                <a:solidFill>
                  <a:srgbClr val="475569"/>
                </a:solidFill>
                <a:latin typeface="Inter" pitchFamily="34" charset="0"/>
                <a:ea typeface="Inter" pitchFamily="34" charset="-122"/>
                <a:cs typeface="Inter" pitchFamily="34" charset="-120"/>
              </a:rPr>
              <a:t> en caso de padecer una enfermedad terminal o irreversible y no poder expresar su voluntad directamente.</a:t>
            </a:r>
            <a:endParaRPr lang="en-US" sz="1500" dirty="0"/>
          </a:p>
        </p:txBody>
      </p:sp>
      <p:sp>
        <p:nvSpPr>
          <p:cNvPr id="26" name="Text 5"/>
          <p:cNvSpPr/>
          <p:nvPr/>
        </p:nvSpPr>
        <p:spPr>
          <a:xfrm>
            <a:off x="-542933" y="4535087"/>
            <a:ext cx="5638991" cy="214074"/>
          </a:xfrm>
          <a:prstGeom prst="rect">
            <a:avLst/>
          </a:prstGeom>
          <a:noFill/>
          <a:ln/>
        </p:spPr>
        <p:txBody>
          <a:bodyPr vert="horz" wrap="square" lIns="0" tIns="0" rIns="0" bIns="0" rtlCol="0" anchor="ctr"/>
          <a:lstStyle/>
          <a:p>
            <a:pPr marL="0" indent="0" algn="ctr">
              <a:lnSpc>
                <a:spcPts val="1686"/>
              </a:lnSpc>
              <a:buNone/>
            </a:pPr>
            <a:r>
              <a:rPr lang="en-US" sz="1350" b="1" dirty="0">
                <a:solidFill>
                  <a:srgbClr val="1E293B"/>
                </a:solidFill>
                <a:latin typeface="Inter" pitchFamily="34" charset="0"/>
                <a:ea typeface="Inter" pitchFamily="34" charset="-122"/>
                <a:cs typeface="Inter" pitchFamily="34" charset="-120"/>
              </a:rPr>
              <a:t>Respeto a la Autonomía</a:t>
            </a:r>
            <a:endParaRPr lang="en-US" sz="1350" dirty="0"/>
          </a:p>
        </p:txBody>
      </p:sp>
      <p:sp>
        <p:nvSpPr>
          <p:cNvPr id="27" name="Text 6"/>
          <p:cNvSpPr/>
          <p:nvPr/>
        </p:nvSpPr>
        <p:spPr>
          <a:xfrm>
            <a:off x="672803" y="4810324"/>
            <a:ext cx="3207640" cy="458729"/>
          </a:xfrm>
          <a:prstGeom prst="rect">
            <a:avLst/>
          </a:prstGeom>
          <a:noFill/>
          <a:ln/>
        </p:spPr>
        <p:txBody>
          <a:bodyPr vert="horz" wrap="square" lIns="0" tIns="0" rIns="0" bIns="0" rtlCol="0" anchor="ctr"/>
          <a:lstStyle/>
          <a:p>
            <a:pPr marL="0" indent="0" algn="ctr">
              <a:lnSpc>
                <a:spcPts val="1204"/>
              </a:lnSpc>
              <a:buNone/>
            </a:pPr>
            <a:r>
              <a:rPr lang="en-US" sz="1050" dirty="0">
                <a:solidFill>
                  <a:srgbClr val="64748B"/>
                </a:solidFill>
                <a:latin typeface="Inter" pitchFamily="34" charset="0"/>
                <a:ea typeface="Inter" pitchFamily="34" charset="-122"/>
                <a:cs typeface="Inter" pitchFamily="34" charset="-120"/>
              </a:rPr>
              <a:t>Asegura que las preferencias del paciente se mantengan incluso si pierde la capacidad de comunicarse.</a:t>
            </a:r>
            <a:endParaRPr lang="en-US" sz="1050" dirty="0"/>
          </a:p>
        </p:txBody>
      </p:sp>
      <p:sp>
        <p:nvSpPr>
          <p:cNvPr id="28" name="Text 7"/>
          <p:cNvSpPr/>
          <p:nvPr/>
        </p:nvSpPr>
        <p:spPr>
          <a:xfrm>
            <a:off x="4045299" y="4535087"/>
            <a:ext cx="4101084" cy="214074"/>
          </a:xfrm>
          <a:prstGeom prst="rect">
            <a:avLst/>
          </a:prstGeom>
          <a:noFill/>
          <a:ln/>
        </p:spPr>
        <p:txBody>
          <a:bodyPr vert="horz" wrap="square" lIns="0" tIns="0" rIns="0" bIns="0" rtlCol="0" anchor="ctr"/>
          <a:lstStyle/>
          <a:p>
            <a:pPr marL="0" indent="0" algn="ctr">
              <a:lnSpc>
                <a:spcPts val="1686"/>
              </a:lnSpc>
              <a:buNone/>
            </a:pPr>
            <a:r>
              <a:rPr lang="en-US" sz="1350" b="1" dirty="0">
                <a:solidFill>
                  <a:srgbClr val="1E293B"/>
                </a:solidFill>
                <a:latin typeface="Inter" pitchFamily="34" charset="0"/>
                <a:ea typeface="Inter" pitchFamily="34" charset="-122"/>
                <a:cs typeface="Inter" pitchFamily="34" charset="-120"/>
              </a:rPr>
              <a:t>Decisiones Clave</a:t>
            </a:r>
            <a:endParaRPr lang="en-US" sz="1350" dirty="0"/>
          </a:p>
        </p:txBody>
      </p:sp>
      <p:sp>
        <p:nvSpPr>
          <p:cNvPr id="29" name="Text 8"/>
          <p:cNvSpPr/>
          <p:nvPr/>
        </p:nvSpPr>
        <p:spPr>
          <a:xfrm>
            <a:off x="4492081" y="4810324"/>
            <a:ext cx="3207639" cy="458729"/>
          </a:xfrm>
          <a:prstGeom prst="rect">
            <a:avLst/>
          </a:prstGeom>
          <a:noFill/>
          <a:ln/>
        </p:spPr>
        <p:txBody>
          <a:bodyPr vert="horz" wrap="square" lIns="0" tIns="0" rIns="0" bIns="0" rtlCol="0" anchor="ctr"/>
          <a:lstStyle/>
          <a:p>
            <a:pPr marL="0" indent="0" algn="ctr">
              <a:lnSpc>
                <a:spcPts val="1204"/>
              </a:lnSpc>
              <a:buNone/>
            </a:pPr>
            <a:r>
              <a:rPr lang="en-US" sz="1050" dirty="0">
                <a:solidFill>
                  <a:srgbClr val="64748B"/>
                </a:solidFill>
                <a:latin typeface="Inter" pitchFamily="34" charset="0"/>
                <a:ea typeface="Inter" pitchFamily="34" charset="-122"/>
                <a:cs typeface="Inter" pitchFamily="34" charset="-120"/>
              </a:rPr>
              <a:t>Rechazo de tratamientos innecesarios (obstinación), preferencias de cuidado y voluntad sobre donación de órganos.</a:t>
            </a:r>
            <a:endParaRPr lang="en-US" sz="1050" dirty="0"/>
          </a:p>
        </p:txBody>
      </p:sp>
      <p:sp>
        <p:nvSpPr>
          <p:cNvPr id="30" name="Text 9"/>
          <p:cNvSpPr/>
          <p:nvPr/>
        </p:nvSpPr>
        <p:spPr>
          <a:xfrm>
            <a:off x="7095743" y="4535087"/>
            <a:ext cx="5638991" cy="214074"/>
          </a:xfrm>
          <a:prstGeom prst="rect">
            <a:avLst/>
          </a:prstGeom>
          <a:noFill/>
          <a:ln/>
        </p:spPr>
        <p:txBody>
          <a:bodyPr vert="horz" wrap="square" lIns="0" tIns="0" rIns="0" bIns="0" rtlCol="0" anchor="ctr"/>
          <a:lstStyle/>
          <a:p>
            <a:pPr marL="0" indent="0" algn="ctr">
              <a:lnSpc>
                <a:spcPts val="1686"/>
              </a:lnSpc>
              <a:buNone/>
            </a:pPr>
            <a:r>
              <a:rPr lang="en-US" sz="1350" b="1" dirty="0">
                <a:solidFill>
                  <a:srgbClr val="1E293B"/>
                </a:solidFill>
                <a:latin typeface="Inter" pitchFamily="34" charset="0"/>
                <a:ea typeface="Inter" pitchFamily="34" charset="-122"/>
                <a:cs typeface="Inter" pitchFamily="34" charset="-120"/>
              </a:rPr>
              <a:t>Alivio para la Familia</a:t>
            </a:r>
            <a:endParaRPr lang="en-US" sz="1350" dirty="0"/>
          </a:p>
        </p:txBody>
      </p:sp>
      <p:sp>
        <p:nvSpPr>
          <p:cNvPr id="31" name="Text 10"/>
          <p:cNvSpPr/>
          <p:nvPr/>
        </p:nvSpPr>
        <p:spPr>
          <a:xfrm>
            <a:off x="8311359" y="4810324"/>
            <a:ext cx="3207759" cy="305819"/>
          </a:xfrm>
          <a:prstGeom prst="rect">
            <a:avLst/>
          </a:prstGeom>
          <a:noFill/>
          <a:ln/>
        </p:spPr>
        <p:txBody>
          <a:bodyPr vert="horz" wrap="square" lIns="0" tIns="0" rIns="0" bIns="0" rtlCol="0" anchor="ctr"/>
          <a:lstStyle/>
          <a:p>
            <a:pPr marL="0" indent="0" algn="ctr">
              <a:lnSpc>
                <a:spcPts val="1204"/>
              </a:lnSpc>
              <a:buNone/>
            </a:pPr>
            <a:r>
              <a:rPr lang="en-US" sz="1050" dirty="0">
                <a:solidFill>
                  <a:srgbClr val="64748B"/>
                </a:solidFill>
                <a:latin typeface="Inter" pitchFamily="34" charset="0"/>
                <a:ea typeface="Inter" pitchFamily="34" charset="-122"/>
                <a:cs typeface="Inter" pitchFamily="34" charset="-120"/>
              </a:rPr>
              <a:t>Reduce la carga emocional y previene conflictos legales o éticos entre familiares y equipo médico.</a:t>
            </a:r>
            <a:endParaRPr lang="en-US" sz="1050" dirty="0"/>
          </a:p>
        </p:txBody>
      </p:sp>
      <p:sp>
        <p:nvSpPr>
          <p:cNvPr id="32" name="Text 11"/>
          <p:cNvSpPr/>
          <p:nvPr/>
        </p:nvSpPr>
        <p:spPr>
          <a:xfrm>
            <a:off x="489311" y="6368689"/>
            <a:ext cx="10879265" cy="122328"/>
          </a:xfrm>
          <a:prstGeom prst="rect">
            <a:avLst/>
          </a:prstGeom>
          <a:noFill/>
          <a:ln/>
        </p:spPr>
        <p:txBody>
          <a:bodyPr vert="horz" wrap="square" lIns="0" tIns="0" rIns="0" bIns="0" rtlCol="0" anchor="ctr"/>
          <a:lstStyle/>
          <a:p>
            <a:pPr marL="0" indent="0">
              <a:lnSpc>
                <a:spcPts val="963"/>
              </a:lnSpc>
              <a:buNone/>
            </a:pPr>
            <a:r>
              <a:rPr lang="en-US" sz="900" kern="0" spc="90" dirty="0">
                <a:solidFill>
                  <a:srgbClr val="94A3B8"/>
                </a:solidFill>
                <a:latin typeface="Inter" pitchFamily="34" charset="0"/>
                <a:ea typeface="Inter" pitchFamily="34" charset="-122"/>
                <a:cs typeface="Inter" pitchFamily="34" charset="-120"/>
              </a:rPr>
              <a:t>MÓDULO 1: FUNDAMENTOS DE LOS CUIDADOS PALIATIVOS Y NORMATIVIDAD</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1957"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1957" cy="6858000"/>
          </a:xfrm>
          <a:prstGeom prst="rect">
            <a:avLst/>
          </a:prstGeom>
        </p:spPr>
      </p:pic>
      <p:pic>
        <p:nvPicPr>
          <p:cNvPr id="4" name="Image 2" descr="preencoded.png"/>
          <p:cNvPicPr>
            <a:picLocks noChangeAspect="1"/>
          </p:cNvPicPr>
          <p:nvPr/>
        </p:nvPicPr>
        <p:blipFill>
          <a:blip r:embed="rId5"/>
          <a:stretch>
            <a:fillRect/>
          </a:stretch>
        </p:blipFill>
        <p:spPr>
          <a:xfrm>
            <a:off x="528173" y="1759890"/>
            <a:ext cx="11135610" cy="3024101"/>
          </a:xfrm>
          <a:prstGeom prst="rect">
            <a:avLst/>
          </a:prstGeom>
        </p:spPr>
      </p:pic>
      <p:pic>
        <p:nvPicPr>
          <p:cNvPr id="5" name="Image 3" descr="preencoded.png"/>
          <p:cNvPicPr>
            <a:picLocks noChangeAspect="1"/>
          </p:cNvPicPr>
          <p:nvPr/>
        </p:nvPicPr>
        <p:blipFill>
          <a:blip r:embed="rId6"/>
          <a:stretch>
            <a:fillRect/>
          </a:stretch>
        </p:blipFill>
        <p:spPr>
          <a:xfrm>
            <a:off x="858282" y="3859688"/>
            <a:ext cx="10475394" cy="594195"/>
          </a:xfrm>
          <a:prstGeom prst="rect">
            <a:avLst/>
          </a:prstGeom>
        </p:spPr>
      </p:pic>
      <p:pic>
        <p:nvPicPr>
          <p:cNvPr id="6" name="Image 4" descr="preencoded.png"/>
          <p:cNvPicPr>
            <a:picLocks noChangeAspect="1"/>
          </p:cNvPicPr>
          <p:nvPr/>
        </p:nvPicPr>
        <p:blipFill>
          <a:blip r:embed="rId7"/>
          <a:stretch>
            <a:fillRect/>
          </a:stretch>
        </p:blipFill>
        <p:spPr>
          <a:xfrm>
            <a:off x="528173" y="5180122"/>
            <a:ext cx="3535769" cy="1683552"/>
          </a:xfrm>
          <a:prstGeom prst="rect">
            <a:avLst/>
          </a:prstGeom>
        </p:spPr>
      </p:pic>
      <p:pic>
        <p:nvPicPr>
          <p:cNvPr id="7" name="Image 5" descr="preencoded.png"/>
          <p:cNvPicPr>
            <a:picLocks noChangeAspect="1"/>
          </p:cNvPicPr>
          <p:nvPr/>
        </p:nvPicPr>
        <p:blipFill>
          <a:blip r:embed="rId8"/>
          <a:stretch>
            <a:fillRect/>
          </a:stretch>
        </p:blipFill>
        <p:spPr>
          <a:xfrm>
            <a:off x="2031971" y="5378186"/>
            <a:ext cx="528173" cy="528174"/>
          </a:xfrm>
          <a:prstGeom prst="rect">
            <a:avLst/>
          </a:prstGeom>
        </p:spPr>
      </p:pic>
      <p:pic>
        <p:nvPicPr>
          <p:cNvPr id="8" name="Image 6" descr="preencoded.png"/>
          <p:cNvPicPr>
            <a:picLocks noChangeAspect="1"/>
          </p:cNvPicPr>
          <p:nvPr/>
        </p:nvPicPr>
        <p:blipFill>
          <a:blip r:embed="rId9"/>
          <a:stretch>
            <a:fillRect/>
          </a:stretch>
        </p:blipFill>
        <p:spPr>
          <a:xfrm>
            <a:off x="2180520" y="5510230"/>
            <a:ext cx="231076" cy="264086"/>
          </a:xfrm>
          <a:prstGeom prst="rect">
            <a:avLst/>
          </a:prstGeom>
        </p:spPr>
      </p:pic>
      <p:pic>
        <p:nvPicPr>
          <p:cNvPr id="9" name="Image 7" descr="preencoded.png"/>
          <p:cNvPicPr>
            <a:picLocks noChangeAspect="1"/>
          </p:cNvPicPr>
          <p:nvPr/>
        </p:nvPicPr>
        <p:blipFill>
          <a:blip r:embed="rId10"/>
          <a:stretch>
            <a:fillRect/>
          </a:stretch>
        </p:blipFill>
        <p:spPr>
          <a:xfrm>
            <a:off x="4328029" y="5180122"/>
            <a:ext cx="3535769" cy="1683552"/>
          </a:xfrm>
          <a:prstGeom prst="rect">
            <a:avLst/>
          </a:prstGeom>
        </p:spPr>
      </p:pic>
      <p:pic>
        <p:nvPicPr>
          <p:cNvPr id="10" name="Image 8" descr="preencoded.png"/>
          <p:cNvPicPr>
            <a:picLocks noChangeAspect="1"/>
          </p:cNvPicPr>
          <p:nvPr/>
        </p:nvPicPr>
        <p:blipFill>
          <a:blip r:embed="rId11"/>
          <a:stretch>
            <a:fillRect/>
          </a:stretch>
        </p:blipFill>
        <p:spPr>
          <a:xfrm>
            <a:off x="5831827" y="5378186"/>
            <a:ext cx="528174" cy="528174"/>
          </a:xfrm>
          <a:prstGeom prst="rect">
            <a:avLst/>
          </a:prstGeom>
        </p:spPr>
      </p:pic>
      <p:pic>
        <p:nvPicPr>
          <p:cNvPr id="11" name="Image 9" descr="preencoded.png"/>
          <p:cNvPicPr>
            <a:picLocks noChangeAspect="1"/>
          </p:cNvPicPr>
          <p:nvPr/>
        </p:nvPicPr>
        <p:blipFill>
          <a:blip r:embed="rId12"/>
          <a:stretch>
            <a:fillRect/>
          </a:stretch>
        </p:blipFill>
        <p:spPr>
          <a:xfrm>
            <a:off x="5967997" y="5510230"/>
            <a:ext cx="255834" cy="264086"/>
          </a:xfrm>
          <a:prstGeom prst="rect">
            <a:avLst/>
          </a:prstGeom>
        </p:spPr>
      </p:pic>
      <p:pic>
        <p:nvPicPr>
          <p:cNvPr id="12" name="Image 10" descr="preencoded.png"/>
          <p:cNvPicPr>
            <a:picLocks noChangeAspect="1"/>
          </p:cNvPicPr>
          <p:nvPr/>
        </p:nvPicPr>
        <p:blipFill>
          <a:blip r:embed="rId13"/>
          <a:stretch>
            <a:fillRect/>
          </a:stretch>
        </p:blipFill>
        <p:spPr>
          <a:xfrm>
            <a:off x="8127885" y="5180122"/>
            <a:ext cx="3535898" cy="1683552"/>
          </a:xfrm>
          <a:prstGeom prst="rect">
            <a:avLst/>
          </a:prstGeom>
        </p:spPr>
      </p:pic>
      <p:pic>
        <p:nvPicPr>
          <p:cNvPr id="13" name="Image 11" descr="preencoded.png"/>
          <p:cNvPicPr>
            <a:picLocks noChangeAspect="1"/>
          </p:cNvPicPr>
          <p:nvPr/>
        </p:nvPicPr>
        <p:blipFill>
          <a:blip r:embed="rId14"/>
          <a:stretch>
            <a:fillRect/>
          </a:stretch>
        </p:blipFill>
        <p:spPr>
          <a:xfrm>
            <a:off x="9631684" y="5378186"/>
            <a:ext cx="528173" cy="528174"/>
          </a:xfrm>
          <a:prstGeom prst="rect">
            <a:avLst/>
          </a:prstGeom>
        </p:spPr>
      </p:pic>
      <p:pic>
        <p:nvPicPr>
          <p:cNvPr id="14" name="Image 12" descr="preencoded.png"/>
          <p:cNvPicPr>
            <a:picLocks noChangeAspect="1"/>
          </p:cNvPicPr>
          <p:nvPr/>
        </p:nvPicPr>
        <p:blipFill>
          <a:blip r:embed="rId15"/>
          <a:stretch>
            <a:fillRect/>
          </a:stretch>
        </p:blipFill>
        <p:spPr>
          <a:xfrm>
            <a:off x="9751348" y="5510230"/>
            <a:ext cx="288845" cy="264086"/>
          </a:xfrm>
          <a:prstGeom prst="rect">
            <a:avLst/>
          </a:prstGeom>
        </p:spPr>
      </p:pic>
      <p:pic>
        <p:nvPicPr>
          <p:cNvPr id="15" name="Image 13" descr="preencoded.png"/>
          <p:cNvPicPr>
            <a:picLocks noChangeAspect="1"/>
          </p:cNvPicPr>
          <p:nvPr/>
        </p:nvPicPr>
        <p:blipFill>
          <a:blip r:embed="rId16"/>
          <a:stretch>
            <a:fillRect/>
          </a:stretch>
        </p:blipFill>
        <p:spPr>
          <a:xfrm>
            <a:off x="0" y="6863673"/>
            <a:ext cx="12191957" cy="660217"/>
          </a:xfrm>
          <a:prstGeom prst="rect">
            <a:avLst/>
          </a:prstGeom>
        </p:spPr>
      </p:pic>
      <p:pic>
        <p:nvPicPr>
          <p:cNvPr id="16" name="Image 14" descr="preencoded.png"/>
          <p:cNvPicPr>
            <a:picLocks noChangeAspect="1"/>
          </p:cNvPicPr>
          <p:nvPr/>
        </p:nvPicPr>
        <p:blipFill>
          <a:blip r:embed="rId17"/>
          <a:stretch>
            <a:fillRect/>
          </a:stretch>
        </p:blipFill>
        <p:spPr>
          <a:xfrm>
            <a:off x="528173" y="7136658"/>
            <a:ext cx="126885" cy="114248"/>
          </a:xfrm>
          <a:prstGeom prst="rect">
            <a:avLst/>
          </a:prstGeom>
        </p:spPr>
      </p:pic>
      <p:pic>
        <p:nvPicPr>
          <p:cNvPr id="17" name="Image 15" descr="preencoded.png"/>
          <p:cNvPicPr>
            <a:picLocks noChangeAspect="1"/>
          </p:cNvPicPr>
          <p:nvPr/>
        </p:nvPicPr>
        <p:blipFill>
          <a:blip r:embed="rId18"/>
          <a:stretch>
            <a:fillRect/>
          </a:stretch>
        </p:blipFill>
        <p:spPr>
          <a:xfrm>
            <a:off x="10805502" y="7160771"/>
            <a:ext cx="66022" cy="66022"/>
          </a:xfrm>
          <a:prstGeom prst="rect">
            <a:avLst/>
          </a:prstGeom>
        </p:spPr>
      </p:pic>
      <p:pic>
        <p:nvPicPr>
          <p:cNvPr id="18" name="Image 16" descr="preencoded.png"/>
          <p:cNvPicPr>
            <a:picLocks noChangeAspect="1"/>
          </p:cNvPicPr>
          <p:nvPr/>
        </p:nvPicPr>
        <p:blipFill>
          <a:blip r:embed="rId18"/>
          <a:stretch>
            <a:fillRect/>
          </a:stretch>
        </p:blipFill>
        <p:spPr>
          <a:xfrm>
            <a:off x="11003567" y="7160771"/>
            <a:ext cx="66022" cy="66022"/>
          </a:xfrm>
          <a:prstGeom prst="rect">
            <a:avLst/>
          </a:prstGeom>
        </p:spPr>
      </p:pic>
      <p:pic>
        <p:nvPicPr>
          <p:cNvPr id="19" name="Image 17" descr="preencoded.png"/>
          <p:cNvPicPr>
            <a:picLocks noChangeAspect="1"/>
          </p:cNvPicPr>
          <p:nvPr/>
        </p:nvPicPr>
        <p:blipFill>
          <a:blip r:embed="rId19"/>
          <a:stretch>
            <a:fillRect/>
          </a:stretch>
        </p:blipFill>
        <p:spPr>
          <a:xfrm>
            <a:off x="11201633" y="7160771"/>
            <a:ext cx="264086" cy="66022"/>
          </a:xfrm>
          <a:prstGeom prst="rect">
            <a:avLst/>
          </a:prstGeom>
        </p:spPr>
      </p:pic>
      <p:pic>
        <p:nvPicPr>
          <p:cNvPr id="20" name="Image 18" descr="preencoded.png"/>
          <p:cNvPicPr>
            <a:picLocks noChangeAspect="1"/>
          </p:cNvPicPr>
          <p:nvPr/>
        </p:nvPicPr>
        <p:blipFill>
          <a:blip r:embed="rId18"/>
          <a:stretch>
            <a:fillRect/>
          </a:stretch>
        </p:blipFill>
        <p:spPr>
          <a:xfrm>
            <a:off x="11597762" y="7160771"/>
            <a:ext cx="66022" cy="66022"/>
          </a:xfrm>
          <a:prstGeom prst="rect">
            <a:avLst/>
          </a:prstGeom>
        </p:spPr>
      </p:pic>
      <p:sp>
        <p:nvSpPr>
          <p:cNvPr id="21" name="Text 0"/>
          <p:cNvSpPr/>
          <p:nvPr/>
        </p:nvSpPr>
        <p:spPr>
          <a:xfrm>
            <a:off x="528173" y="396130"/>
            <a:ext cx="11135610" cy="165054"/>
          </a:xfrm>
          <a:prstGeom prst="rect">
            <a:avLst/>
          </a:prstGeom>
          <a:noFill/>
          <a:ln/>
        </p:spPr>
        <p:txBody>
          <a:bodyPr vert="horz" wrap="square" lIns="0" tIns="0" rIns="0" bIns="0" rtlCol="0" anchor="ctr"/>
          <a:lstStyle/>
          <a:p>
            <a:pPr marL="0" indent="0">
              <a:lnSpc>
                <a:spcPts val="1300"/>
              </a:lnSpc>
              <a:buNone/>
            </a:pPr>
            <a:r>
              <a:rPr lang="en-US" sz="1050" b="1" kern="0" spc="97" dirty="0">
                <a:solidFill>
                  <a:srgbClr val="059669"/>
                </a:solidFill>
                <a:latin typeface="Inter" pitchFamily="34" charset="0"/>
                <a:ea typeface="Inter" pitchFamily="34" charset="-122"/>
                <a:cs typeface="Inter" pitchFamily="34" charset="-120"/>
              </a:rPr>
              <a:t>FUNDAMENTOS</a:t>
            </a:r>
            <a:endParaRPr lang="en-US" sz="1050" dirty="0"/>
          </a:p>
        </p:txBody>
      </p:sp>
      <p:sp>
        <p:nvSpPr>
          <p:cNvPr id="22" name="Text 1"/>
          <p:cNvSpPr/>
          <p:nvPr/>
        </p:nvSpPr>
        <p:spPr>
          <a:xfrm>
            <a:off x="528173" y="627206"/>
            <a:ext cx="20896326" cy="571500"/>
          </a:xfrm>
          <a:prstGeom prst="rect">
            <a:avLst/>
          </a:prstGeom>
          <a:noFill/>
          <a:ln/>
        </p:spPr>
        <p:txBody>
          <a:bodyPr vert="horz" wrap="square" lIns="0" tIns="0" rIns="0" bIns="0" rtlCol="0" anchor="ctr"/>
          <a:lstStyle/>
          <a:p>
            <a:pPr marL="0" indent="0">
              <a:lnSpc>
                <a:spcPts val="4500"/>
              </a:lnSpc>
              <a:buNone/>
            </a:pPr>
            <a:r>
              <a:rPr lang="en-US" sz="3600" b="1" dirty="0">
                <a:solidFill>
                  <a:srgbClr val="1E293B"/>
                </a:solidFill>
                <a:latin typeface="Inter" pitchFamily="34" charset="0"/>
                <a:ea typeface="Inter" pitchFamily="34" charset="-122"/>
                <a:cs typeface="Inter" pitchFamily="34" charset="-120"/>
              </a:rPr>
              <a:t>Definición de </a:t>
            </a:r>
            <a:r>
              <a:rPr lang="en-US" sz="3600" b="1" dirty="0">
                <a:solidFill>
                  <a:srgbClr val="059669"/>
                </a:solidFill>
                <a:latin typeface="Inter" pitchFamily="34" charset="0"/>
                <a:ea typeface="Inter" pitchFamily="34" charset="-122"/>
                <a:cs typeface="Inter" pitchFamily="34" charset="-120"/>
              </a:rPr>
              <a:t>Cuidados Paliativos</a:t>
            </a:r>
            <a:endParaRPr lang="en-US" sz="3600" dirty="0"/>
          </a:p>
        </p:txBody>
      </p:sp>
      <p:sp>
        <p:nvSpPr>
          <p:cNvPr id="23" name="Text 2"/>
          <p:cNvSpPr/>
          <p:nvPr/>
        </p:nvSpPr>
        <p:spPr>
          <a:xfrm>
            <a:off x="528173" y="1264727"/>
            <a:ext cx="17061790" cy="231076"/>
          </a:xfrm>
          <a:prstGeom prst="rect">
            <a:avLst/>
          </a:prstGeom>
          <a:noFill/>
          <a:ln/>
        </p:spPr>
        <p:txBody>
          <a:bodyPr vert="horz" wrap="square" lIns="0" tIns="0" rIns="0" bIns="0" rtlCol="0" anchor="ctr"/>
          <a:lstStyle/>
          <a:p>
            <a:pPr marL="0" indent="0">
              <a:lnSpc>
                <a:spcPts val="1819"/>
              </a:lnSpc>
              <a:buNone/>
            </a:pPr>
            <a:r>
              <a:rPr lang="en-US" sz="1500" dirty="0">
                <a:solidFill>
                  <a:srgbClr val="64748B"/>
                </a:solidFill>
                <a:latin typeface="Inter" pitchFamily="34" charset="0"/>
                <a:ea typeface="Inter" pitchFamily="34" charset="-122"/>
                <a:cs typeface="Inter" pitchFamily="34" charset="-120"/>
              </a:rPr>
              <a:t>Perspectiva de la Organización Mundial de la Salud (OMS, 2020)</a:t>
            </a:r>
            <a:endParaRPr lang="en-US" sz="1500" dirty="0"/>
          </a:p>
        </p:txBody>
      </p:sp>
      <p:sp>
        <p:nvSpPr>
          <p:cNvPr id="24" name="Text 3"/>
          <p:cNvSpPr/>
          <p:nvPr/>
        </p:nvSpPr>
        <p:spPr>
          <a:xfrm>
            <a:off x="858282" y="2089998"/>
            <a:ext cx="10475394" cy="1571625"/>
          </a:xfrm>
          <a:prstGeom prst="rect">
            <a:avLst/>
          </a:prstGeom>
          <a:noFill/>
          <a:ln/>
        </p:spPr>
        <p:txBody>
          <a:bodyPr vert="horz" wrap="square" lIns="0" tIns="0" rIns="0" bIns="0" rtlCol="0" anchor="ctr"/>
          <a:lstStyle/>
          <a:p>
            <a:pPr marL="0" indent="0">
              <a:lnSpc>
                <a:spcPts val="3094"/>
              </a:lnSpc>
              <a:buNone/>
            </a:pPr>
            <a:r>
              <a:rPr lang="en-US" sz="2250" i="1" dirty="0">
                <a:solidFill>
                  <a:srgbClr val="334155"/>
                </a:solidFill>
                <a:latin typeface="Lora" pitchFamily="34" charset="0"/>
                <a:ea typeface="Lora" pitchFamily="34" charset="-122"/>
                <a:cs typeface="Lora" pitchFamily="34" charset="-120"/>
              </a:rPr>
              <a:t>"Los cuidados paliativos constituyen un planteamiento que mejora la </a:t>
            </a:r>
            <a:r>
              <a:rPr lang="en-US" sz="2250" b="1" i="1" dirty="0">
                <a:solidFill>
                  <a:srgbClr val="047857"/>
                </a:solidFill>
                <a:latin typeface="Lora" pitchFamily="34" charset="0"/>
                <a:ea typeface="Lora" pitchFamily="34" charset="-122"/>
                <a:cs typeface="Lora" pitchFamily="34" charset="-120"/>
              </a:rPr>
              <a:t>calidad de vida</a:t>
            </a:r>
            <a:r>
              <a:rPr lang="en-US" sz="2250" i="1" dirty="0">
                <a:solidFill>
                  <a:srgbClr val="334155"/>
                </a:solidFill>
                <a:latin typeface="Lora" pitchFamily="34" charset="0"/>
                <a:ea typeface="Lora" pitchFamily="34" charset="-122"/>
                <a:cs typeface="Lora" pitchFamily="34" charset="-120"/>
              </a:rPr>
              <a:t> de los pacientes y sus familias que enfrentan los problemas asociados con enfermedades potencialmente mortales, mediante la prevención y el alivio del sufrimiento" (OMS, 2020).</a:t>
            </a:r>
            <a:endParaRPr lang="en-US" sz="2250" dirty="0"/>
          </a:p>
        </p:txBody>
      </p:sp>
      <p:sp>
        <p:nvSpPr>
          <p:cNvPr id="25" name="Text 4"/>
          <p:cNvSpPr/>
          <p:nvPr/>
        </p:nvSpPr>
        <p:spPr>
          <a:xfrm>
            <a:off x="990325" y="3991731"/>
            <a:ext cx="10211308" cy="330108"/>
          </a:xfrm>
          <a:prstGeom prst="rect">
            <a:avLst/>
          </a:prstGeom>
          <a:noFill/>
          <a:ln/>
        </p:spPr>
        <p:txBody>
          <a:bodyPr vert="horz" wrap="square" lIns="0" tIns="0" rIns="0" bIns="0" rtlCol="0" anchor="ctr"/>
          <a:lstStyle/>
          <a:p>
            <a:pPr marL="0" indent="0">
              <a:lnSpc>
                <a:spcPts val="1300"/>
              </a:lnSpc>
              <a:buNone/>
            </a:pPr>
            <a:r>
              <a:rPr lang="en-US" sz="1050" b="1" dirty="0">
                <a:solidFill>
                  <a:srgbClr val="475569"/>
                </a:solidFill>
                <a:latin typeface="Inter" pitchFamily="34" charset="0"/>
                <a:ea typeface="Inter" pitchFamily="34" charset="-122"/>
                <a:cs typeface="Inter" pitchFamily="34" charset="-120"/>
              </a:rPr>
              <a:t>Nota académica:</a:t>
            </a:r>
            <a:r>
              <a:rPr lang="en-US" sz="1050" dirty="0">
                <a:solidFill>
                  <a:srgbClr val="475569"/>
                </a:solidFill>
                <a:latin typeface="Inter" pitchFamily="34" charset="0"/>
                <a:ea typeface="Inter" pitchFamily="34" charset="-122"/>
                <a:cs typeface="Inter" pitchFamily="34" charset="-120"/>
              </a:rPr>
              <a:t> Esta definición actualizada de la OMS (2020) enfatiza la identificación temprana y el tratamiento integral, superando el enfoque exclusivamente terminal de décadas anteriores.</a:t>
            </a:r>
            <a:endParaRPr lang="en-US" sz="1050" dirty="0"/>
          </a:p>
        </p:txBody>
      </p:sp>
      <p:sp>
        <p:nvSpPr>
          <p:cNvPr id="26" name="Text 5"/>
          <p:cNvSpPr/>
          <p:nvPr/>
        </p:nvSpPr>
        <p:spPr>
          <a:xfrm>
            <a:off x="40205" y="6038403"/>
            <a:ext cx="4511707" cy="231076"/>
          </a:xfrm>
          <a:prstGeom prst="rect">
            <a:avLst/>
          </a:prstGeom>
          <a:noFill/>
          <a:ln/>
        </p:spPr>
        <p:txBody>
          <a:bodyPr vert="horz" wrap="square" lIns="0" tIns="0" rIns="0" bIns="0" rtlCol="0" anchor="ctr"/>
          <a:lstStyle/>
          <a:p>
            <a:pPr marL="0" indent="0" algn="ctr">
              <a:lnSpc>
                <a:spcPts val="1819"/>
              </a:lnSpc>
              <a:buNone/>
            </a:pPr>
            <a:r>
              <a:rPr lang="en-US" sz="1350" b="1" dirty="0">
                <a:solidFill>
                  <a:srgbClr val="1E293B"/>
                </a:solidFill>
                <a:latin typeface="Inter" pitchFamily="34" charset="0"/>
                <a:ea typeface="Inter" pitchFamily="34" charset="-122"/>
                <a:cs typeface="Inter" pitchFamily="34" charset="-120"/>
              </a:rPr>
              <a:t>Prevención y Alivio</a:t>
            </a:r>
            <a:endParaRPr lang="en-US" sz="1350" dirty="0"/>
          </a:p>
        </p:txBody>
      </p:sp>
      <p:sp>
        <p:nvSpPr>
          <p:cNvPr id="27" name="Text 6"/>
          <p:cNvSpPr/>
          <p:nvPr/>
        </p:nvSpPr>
        <p:spPr>
          <a:xfrm>
            <a:off x="726238" y="6335500"/>
            <a:ext cx="3139639" cy="330108"/>
          </a:xfrm>
          <a:prstGeom prst="rect">
            <a:avLst/>
          </a:prstGeom>
          <a:noFill/>
          <a:ln/>
        </p:spPr>
        <p:txBody>
          <a:bodyPr vert="horz" wrap="square" lIns="0" tIns="0" rIns="0" bIns="0" rtlCol="0" anchor="ctr"/>
          <a:lstStyle/>
          <a:p>
            <a:pPr marL="0" indent="0" algn="ctr">
              <a:lnSpc>
                <a:spcPts val="1300"/>
              </a:lnSpc>
              <a:buNone/>
            </a:pPr>
            <a:r>
              <a:rPr lang="en-US" sz="1050" dirty="0">
                <a:solidFill>
                  <a:srgbClr val="64748B"/>
                </a:solidFill>
                <a:latin typeface="Inter" pitchFamily="34" charset="0"/>
                <a:ea typeface="Inter" pitchFamily="34" charset="-122"/>
                <a:cs typeface="Inter" pitchFamily="34" charset="-120"/>
              </a:rPr>
              <a:t>Identificación temprana, evaluación impecable y tratamiento del dolor y otros problemas.</a:t>
            </a:r>
            <a:endParaRPr lang="en-US" sz="1050" dirty="0"/>
          </a:p>
        </p:txBody>
      </p:sp>
      <p:sp>
        <p:nvSpPr>
          <p:cNvPr id="28" name="Text 7"/>
          <p:cNvSpPr/>
          <p:nvPr/>
        </p:nvSpPr>
        <p:spPr>
          <a:xfrm>
            <a:off x="4196248" y="6038403"/>
            <a:ext cx="3799332" cy="231076"/>
          </a:xfrm>
          <a:prstGeom prst="rect">
            <a:avLst/>
          </a:prstGeom>
          <a:noFill/>
          <a:ln/>
        </p:spPr>
        <p:txBody>
          <a:bodyPr vert="horz" wrap="square" lIns="0" tIns="0" rIns="0" bIns="0" rtlCol="0" anchor="ctr"/>
          <a:lstStyle/>
          <a:p>
            <a:pPr marL="0" indent="0" algn="ctr">
              <a:lnSpc>
                <a:spcPts val="1819"/>
              </a:lnSpc>
              <a:buNone/>
            </a:pPr>
            <a:r>
              <a:rPr lang="en-US" sz="1350" b="1" dirty="0">
                <a:solidFill>
                  <a:srgbClr val="1E293B"/>
                </a:solidFill>
                <a:latin typeface="Inter" pitchFamily="34" charset="0"/>
                <a:ea typeface="Inter" pitchFamily="34" charset="-122"/>
                <a:cs typeface="Inter" pitchFamily="34" charset="-120"/>
              </a:rPr>
              <a:t>Multidimensional</a:t>
            </a:r>
            <a:endParaRPr lang="en-US" sz="1350" dirty="0"/>
          </a:p>
        </p:txBody>
      </p:sp>
      <p:sp>
        <p:nvSpPr>
          <p:cNvPr id="29" name="Text 8"/>
          <p:cNvSpPr/>
          <p:nvPr/>
        </p:nvSpPr>
        <p:spPr>
          <a:xfrm>
            <a:off x="4526094" y="6335500"/>
            <a:ext cx="3139639" cy="330108"/>
          </a:xfrm>
          <a:prstGeom prst="rect">
            <a:avLst/>
          </a:prstGeom>
          <a:noFill/>
          <a:ln/>
        </p:spPr>
        <p:txBody>
          <a:bodyPr vert="horz" wrap="square" lIns="0" tIns="0" rIns="0" bIns="0" rtlCol="0" anchor="ctr"/>
          <a:lstStyle/>
          <a:p>
            <a:pPr marL="0" indent="0" algn="ctr">
              <a:lnSpc>
                <a:spcPts val="1300"/>
              </a:lnSpc>
              <a:buNone/>
            </a:pPr>
            <a:r>
              <a:rPr lang="en-US" sz="1050" dirty="0">
                <a:solidFill>
                  <a:srgbClr val="64748B"/>
                </a:solidFill>
                <a:latin typeface="Inter" pitchFamily="34" charset="0"/>
                <a:ea typeface="Inter" pitchFamily="34" charset="-122"/>
                <a:cs typeface="Inter" pitchFamily="34" charset="-120"/>
              </a:rPr>
              <a:t>Aborda problemas de índole física, psicosocial y espiritual para un cuidado integral.</a:t>
            </a:r>
            <a:endParaRPr lang="en-US" sz="1050" dirty="0"/>
          </a:p>
        </p:txBody>
      </p:sp>
      <p:sp>
        <p:nvSpPr>
          <p:cNvPr id="30" name="Text 9"/>
          <p:cNvSpPr/>
          <p:nvPr/>
        </p:nvSpPr>
        <p:spPr>
          <a:xfrm>
            <a:off x="7877375" y="6038403"/>
            <a:ext cx="4036790" cy="231076"/>
          </a:xfrm>
          <a:prstGeom prst="rect">
            <a:avLst/>
          </a:prstGeom>
          <a:noFill/>
          <a:ln/>
        </p:spPr>
        <p:txBody>
          <a:bodyPr vert="horz" wrap="square" lIns="0" tIns="0" rIns="0" bIns="0" rtlCol="0" anchor="ctr"/>
          <a:lstStyle/>
          <a:p>
            <a:pPr marL="0" indent="0" algn="ctr">
              <a:lnSpc>
                <a:spcPts val="1819"/>
              </a:lnSpc>
              <a:buNone/>
            </a:pPr>
            <a:r>
              <a:rPr lang="en-US" sz="1350" b="1" dirty="0">
                <a:solidFill>
                  <a:srgbClr val="1E293B"/>
                </a:solidFill>
                <a:latin typeface="Inter" pitchFamily="34" charset="0"/>
                <a:ea typeface="Inter" pitchFamily="34" charset="-122"/>
                <a:cs typeface="Inter" pitchFamily="34" charset="-120"/>
              </a:rPr>
              <a:t>Unidad de Cuidado</a:t>
            </a:r>
            <a:endParaRPr lang="en-US" sz="1350" dirty="0"/>
          </a:p>
        </p:txBody>
      </p:sp>
      <p:sp>
        <p:nvSpPr>
          <p:cNvPr id="31" name="Text 10"/>
          <p:cNvSpPr/>
          <p:nvPr/>
        </p:nvSpPr>
        <p:spPr>
          <a:xfrm>
            <a:off x="8325951" y="6335500"/>
            <a:ext cx="3139768" cy="330108"/>
          </a:xfrm>
          <a:prstGeom prst="rect">
            <a:avLst/>
          </a:prstGeom>
          <a:noFill/>
          <a:ln/>
        </p:spPr>
        <p:txBody>
          <a:bodyPr vert="horz" wrap="square" lIns="0" tIns="0" rIns="0" bIns="0" rtlCol="0" anchor="ctr"/>
          <a:lstStyle/>
          <a:p>
            <a:pPr marL="0" indent="0" algn="ctr">
              <a:lnSpc>
                <a:spcPts val="1300"/>
              </a:lnSpc>
              <a:buNone/>
            </a:pPr>
            <a:r>
              <a:rPr lang="en-US" sz="1050" dirty="0">
                <a:solidFill>
                  <a:srgbClr val="64748B"/>
                </a:solidFill>
                <a:latin typeface="Inter" pitchFamily="34" charset="0"/>
                <a:ea typeface="Inter" pitchFamily="34" charset="-122"/>
                <a:cs typeface="Inter" pitchFamily="34" charset="-120"/>
              </a:rPr>
              <a:t>El foco de atención se extiende desde el paciente hasta su familia y cuidadores.</a:t>
            </a:r>
            <a:endParaRPr lang="en-US" sz="1050" dirty="0"/>
          </a:p>
        </p:txBody>
      </p:sp>
      <p:sp>
        <p:nvSpPr>
          <p:cNvPr id="32" name="Text 11"/>
          <p:cNvSpPr/>
          <p:nvPr/>
        </p:nvSpPr>
        <p:spPr>
          <a:xfrm>
            <a:off x="721080" y="7127760"/>
            <a:ext cx="5804535" cy="132044"/>
          </a:xfrm>
          <a:prstGeom prst="rect">
            <a:avLst/>
          </a:prstGeom>
          <a:noFill/>
          <a:ln/>
        </p:spPr>
        <p:txBody>
          <a:bodyPr vert="horz" wrap="square" lIns="0" tIns="0" rIns="0" bIns="0" rtlCol="0" anchor="ctr"/>
          <a:lstStyle/>
          <a:p>
            <a:pPr marL="0" indent="0">
              <a:lnSpc>
                <a:spcPts val="1040"/>
              </a:lnSpc>
              <a:buNone/>
            </a:pPr>
            <a:r>
              <a:rPr lang="en-US" sz="900" kern="0" spc="83" dirty="0">
                <a:solidFill>
                  <a:srgbClr val="94A3B8"/>
                </a:solidFill>
                <a:latin typeface="Inter" pitchFamily="34" charset="0"/>
                <a:ea typeface="Inter" pitchFamily="34" charset="-122"/>
                <a:cs typeface="Inter" pitchFamily="34" charset="-120"/>
              </a:rPr>
              <a:t>MÓDULO 1: FUNDAMENTOS Y NORMATIVIDAD</a:t>
            </a:r>
            <a:endParaRPr lang="en-US" sz="9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0" y="0"/>
            <a:ext cx="12192000" cy="76200"/>
          </a:xfrm>
          <a:prstGeom prst="rect">
            <a:avLst/>
          </a:prstGeom>
        </p:spPr>
      </p:pic>
      <p:pic>
        <p:nvPicPr>
          <p:cNvPr id="5" name="Image 3" descr="preencoded.png"/>
          <p:cNvPicPr>
            <a:picLocks noChangeAspect="1"/>
          </p:cNvPicPr>
          <p:nvPr/>
        </p:nvPicPr>
        <p:blipFill>
          <a:blip r:embed="rId6"/>
          <a:stretch>
            <a:fillRect/>
          </a:stretch>
        </p:blipFill>
        <p:spPr>
          <a:xfrm>
            <a:off x="457200" y="533400"/>
            <a:ext cx="238125" cy="266700"/>
          </a:xfrm>
          <a:prstGeom prst="rect">
            <a:avLst/>
          </a:prstGeom>
        </p:spPr>
      </p:pic>
      <p:pic>
        <p:nvPicPr>
          <p:cNvPr id="6" name="Image 4" descr="preencoded.png"/>
          <p:cNvPicPr>
            <a:picLocks noChangeAspect="1"/>
          </p:cNvPicPr>
          <p:nvPr/>
        </p:nvPicPr>
        <p:blipFill>
          <a:blip r:embed="rId7"/>
          <a:stretch>
            <a:fillRect/>
          </a:stretch>
        </p:blipFill>
        <p:spPr>
          <a:xfrm>
            <a:off x="457200" y="1638300"/>
            <a:ext cx="342900" cy="381000"/>
          </a:xfrm>
          <a:prstGeom prst="rect">
            <a:avLst/>
          </a:prstGeom>
        </p:spPr>
      </p:pic>
      <p:pic>
        <p:nvPicPr>
          <p:cNvPr id="7" name="Image 5" descr="preencoded.png"/>
          <p:cNvPicPr>
            <a:picLocks noChangeAspect="1"/>
          </p:cNvPicPr>
          <p:nvPr/>
        </p:nvPicPr>
        <p:blipFill>
          <a:blip r:embed="rId8"/>
          <a:stretch>
            <a:fillRect/>
          </a:stretch>
        </p:blipFill>
        <p:spPr>
          <a:xfrm>
            <a:off x="533400" y="1752600"/>
            <a:ext cx="190500" cy="152400"/>
          </a:xfrm>
          <a:prstGeom prst="rect">
            <a:avLst/>
          </a:prstGeom>
        </p:spPr>
      </p:pic>
      <p:pic>
        <p:nvPicPr>
          <p:cNvPr id="8" name="Image 6" descr="preencoded.png"/>
          <p:cNvPicPr>
            <a:picLocks noChangeAspect="1"/>
          </p:cNvPicPr>
          <p:nvPr/>
        </p:nvPicPr>
        <p:blipFill>
          <a:blip r:embed="rId9"/>
          <a:stretch>
            <a:fillRect/>
          </a:stretch>
        </p:blipFill>
        <p:spPr>
          <a:xfrm>
            <a:off x="457200" y="2667000"/>
            <a:ext cx="5410200" cy="838200"/>
          </a:xfrm>
          <a:prstGeom prst="rect">
            <a:avLst/>
          </a:prstGeom>
        </p:spPr>
      </p:pic>
      <p:pic>
        <p:nvPicPr>
          <p:cNvPr id="9" name="Image 7" descr="preencoded.png"/>
          <p:cNvPicPr>
            <a:picLocks noChangeAspect="1"/>
          </p:cNvPicPr>
          <p:nvPr/>
        </p:nvPicPr>
        <p:blipFill>
          <a:blip r:embed="rId10"/>
          <a:stretch>
            <a:fillRect/>
          </a:stretch>
        </p:blipFill>
        <p:spPr>
          <a:xfrm>
            <a:off x="457200" y="3657600"/>
            <a:ext cx="5410200" cy="685800"/>
          </a:xfrm>
          <a:prstGeom prst="rect">
            <a:avLst/>
          </a:prstGeom>
        </p:spPr>
      </p:pic>
      <p:pic>
        <p:nvPicPr>
          <p:cNvPr id="10" name="Image 8" descr="preencoded.png"/>
          <p:cNvPicPr>
            <a:picLocks noChangeAspect="1"/>
          </p:cNvPicPr>
          <p:nvPr/>
        </p:nvPicPr>
        <p:blipFill>
          <a:blip r:embed="rId11"/>
          <a:stretch>
            <a:fillRect/>
          </a:stretch>
        </p:blipFill>
        <p:spPr>
          <a:xfrm>
            <a:off x="457200" y="4495800"/>
            <a:ext cx="5410200" cy="800100"/>
          </a:xfrm>
          <a:prstGeom prst="rect">
            <a:avLst/>
          </a:prstGeom>
        </p:spPr>
      </p:pic>
      <p:pic>
        <p:nvPicPr>
          <p:cNvPr id="11" name="Image 9" descr="preencoded.png"/>
          <p:cNvPicPr>
            <a:picLocks noChangeAspect="1"/>
          </p:cNvPicPr>
          <p:nvPr/>
        </p:nvPicPr>
        <p:blipFill>
          <a:blip r:embed="rId12"/>
          <a:stretch>
            <a:fillRect/>
          </a:stretch>
        </p:blipFill>
        <p:spPr>
          <a:xfrm>
            <a:off x="6324600" y="1638300"/>
            <a:ext cx="247650" cy="381000"/>
          </a:xfrm>
          <a:prstGeom prst="rect">
            <a:avLst/>
          </a:prstGeom>
        </p:spPr>
      </p:pic>
      <p:pic>
        <p:nvPicPr>
          <p:cNvPr id="12" name="Image 10" descr="preencoded.png"/>
          <p:cNvPicPr>
            <a:picLocks noChangeAspect="1"/>
          </p:cNvPicPr>
          <p:nvPr/>
        </p:nvPicPr>
        <p:blipFill>
          <a:blip r:embed="rId13"/>
          <a:stretch>
            <a:fillRect/>
          </a:stretch>
        </p:blipFill>
        <p:spPr>
          <a:xfrm>
            <a:off x="6400800" y="1752600"/>
            <a:ext cx="95250" cy="152400"/>
          </a:xfrm>
          <a:prstGeom prst="rect">
            <a:avLst/>
          </a:prstGeom>
        </p:spPr>
      </p:pic>
      <p:pic>
        <p:nvPicPr>
          <p:cNvPr id="13" name="Image 11" descr="preencoded.png"/>
          <p:cNvPicPr>
            <a:picLocks noChangeAspect="1"/>
          </p:cNvPicPr>
          <p:nvPr/>
        </p:nvPicPr>
        <p:blipFill>
          <a:blip r:embed="rId14"/>
          <a:stretch>
            <a:fillRect/>
          </a:stretch>
        </p:blipFill>
        <p:spPr>
          <a:xfrm>
            <a:off x="6324600" y="2247900"/>
            <a:ext cx="5410200" cy="2714625"/>
          </a:xfrm>
          <a:prstGeom prst="rect">
            <a:avLst/>
          </a:prstGeom>
        </p:spPr>
      </p:pic>
      <p:pic>
        <p:nvPicPr>
          <p:cNvPr id="14" name="Image 12" descr="preencoded.png"/>
          <p:cNvPicPr>
            <a:picLocks noChangeAspect="1"/>
          </p:cNvPicPr>
          <p:nvPr/>
        </p:nvPicPr>
        <p:blipFill>
          <a:blip r:embed="rId15"/>
          <a:stretch>
            <a:fillRect/>
          </a:stretch>
        </p:blipFill>
        <p:spPr>
          <a:xfrm>
            <a:off x="6553200" y="2514600"/>
            <a:ext cx="200025" cy="685800"/>
          </a:xfrm>
          <a:prstGeom prst="rect">
            <a:avLst/>
          </a:prstGeom>
        </p:spPr>
      </p:pic>
      <p:pic>
        <p:nvPicPr>
          <p:cNvPr id="15" name="Image 13" descr="preencoded.png"/>
          <p:cNvPicPr>
            <a:picLocks noChangeAspect="1"/>
          </p:cNvPicPr>
          <p:nvPr/>
        </p:nvPicPr>
        <p:blipFill>
          <a:blip r:embed="rId16"/>
          <a:stretch>
            <a:fillRect/>
          </a:stretch>
        </p:blipFill>
        <p:spPr>
          <a:xfrm>
            <a:off x="6553200" y="3429000"/>
            <a:ext cx="4953000" cy="9525"/>
          </a:xfrm>
          <a:prstGeom prst="rect">
            <a:avLst/>
          </a:prstGeom>
        </p:spPr>
      </p:pic>
      <p:pic>
        <p:nvPicPr>
          <p:cNvPr id="16" name="Image 14" descr="preencoded.png"/>
          <p:cNvPicPr>
            <a:picLocks noChangeAspect="1"/>
          </p:cNvPicPr>
          <p:nvPr/>
        </p:nvPicPr>
        <p:blipFill>
          <a:blip r:embed="rId17"/>
          <a:stretch>
            <a:fillRect/>
          </a:stretch>
        </p:blipFill>
        <p:spPr>
          <a:xfrm>
            <a:off x="6553200" y="3705225"/>
            <a:ext cx="200025" cy="1028700"/>
          </a:xfrm>
          <a:prstGeom prst="rect">
            <a:avLst/>
          </a:prstGeom>
        </p:spPr>
      </p:pic>
      <p:pic>
        <p:nvPicPr>
          <p:cNvPr id="17" name="Image 15" descr="preencoded.png"/>
          <p:cNvPicPr>
            <a:picLocks noChangeAspect="1"/>
          </p:cNvPicPr>
          <p:nvPr/>
        </p:nvPicPr>
        <p:blipFill>
          <a:blip r:embed="rId18"/>
          <a:stretch>
            <a:fillRect/>
          </a:stretch>
        </p:blipFill>
        <p:spPr>
          <a:xfrm>
            <a:off x="6905625" y="4295775"/>
            <a:ext cx="4419600" cy="419100"/>
          </a:xfrm>
          <a:prstGeom prst="rect">
            <a:avLst/>
          </a:prstGeom>
        </p:spPr>
      </p:pic>
      <p:pic>
        <p:nvPicPr>
          <p:cNvPr id="18" name="Image 16" descr="preencoded.png"/>
          <p:cNvPicPr>
            <a:picLocks noChangeAspect="1"/>
          </p:cNvPicPr>
          <p:nvPr/>
        </p:nvPicPr>
        <p:blipFill>
          <a:blip r:embed="rId19"/>
          <a:stretch>
            <a:fillRect/>
          </a:stretch>
        </p:blipFill>
        <p:spPr>
          <a:xfrm>
            <a:off x="6324600" y="5191125"/>
            <a:ext cx="5410200" cy="590550"/>
          </a:xfrm>
          <a:prstGeom prst="rect">
            <a:avLst/>
          </a:prstGeom>
        </p:spPr>
      </p:pic>
      <p:pic>
        <p:nvPicPr>
          <p:cNvPr id="19" name="Image 17" descr="preencoded.png"/>
          <p:cNvPicPr>
            <a:picLocks noChangeAspect="1"/>
          </p:cNvPicPr>
          <p:nvPr/>
        </p:nvPicPr>
        <p:blipFill>
          <a:blip r:embed="rId20"/>
          <a:stretch>
            <a:fillRect/>
          </a:stretch>
        </p:blipFill>
        <p:spPr>
          <a:xfrm>
            <a:off x="6477000" y="5381625"/>
            <a:ext cx="152400" cy="247650"/>
          </a:xfrm>
          <a:prstGeom prst="rect">
            <a:avLst/>
          </a:prstGeom>
        </p:spPr>
      </p:pic>
      <p:pic>
        <p:nvPicPr>
          <p:cNvPr id="20" name="Image 18" descr="preencoded.png"/>
          <p:cNvPicPr>
            <a:picLocks noChangeAspect="1"/>
          </p:cNvPicPr>
          <p:nvPr/>
        </p:nvPicPr>
        <p:blipFill>
          <a:blip r:embed="rId21"/>
          <a:stretch>
            <a:fillRect/>
          </a:stretch>
        </p:blipFill>
        <p:spPr>
          <a:xfrm>
            <a:off x="457200" y="5781675"/>
            <a:ext cx="11277600" cy="381000"/>
          </a:xfrm>
          <a:prstGeom prst="rect">
            <a:avLst/>
          </a:prstGeom>
        </p:spPr>
      </p:pic>
      <p:pic>
        <p:nvPicPr>
          <p:cNvPr id="21" name="Image 19" descr="preencoded.png"/>
          <p:cNvPicPr>
            <a:picLocks noChangeAspect="1"/>
          </p:cNvPicPr>
          <p:nvPr/>
        </p:nvPicPr>
        <p:blipFill>
          <a:blip r:embed="rId22"/>
          <a:stretch>
            <a:fillRect/>
          </a:stretch>
        </p:blipFill>
        <p:spPr>
          <a:xfrm>
            <a:off x="457200" y="6029325"/>
            <a:ext cx="114300" cy="114300"/>
          </a:xfrm>
          <a:prstGeom prst="rect">
            <a:avLst/>
          </a:prstGeom>
        </p:spPr>
      </p:pic>
      <p:pic>
        <p:nvPicPr>
          <p:cNvPr id="22" name="Image 20" descr="preencoded.png"/>
          <p:cNvPicPr>
            <a:picLocks noChangeAspect="1"/>
          </p:cNvPicPr>
          <p:nvPr/>
        </p:nvPicPr>
        <p:blipFill>
          <a:blip r:embed="rId23"/>
          <a:stretch>
            <a:fillRect/>
          </a:stretch>
        </p:blipFill>
        <p:spPr>
          <a:xfrm>
            <a:off x="1885950" y="6029325"/>
            <a:ext cx="114300" cy="114300"/>
          </a:xfrm>
          <a:prstGeom prst="rect">
            <a:avLst/>
          </a:prstGeom>
        </p:spPr>
      </p:pic>
      <p:sp>
        <p:nvSpPr>
          <p:cNvPr id="23" name="Text 0"/>
          <p:cNvSpPr/>
          <p:nvPr/>
        </p:nvSpPr>
        <p:spPr>
          <a:xfrm>
            <a:off x="809625" y="571500"/>
            <a:ext cx="3680460" cy="190500"/>
          </a:xfrm>
          <a:prstGeom prst="rect">
            <a:avLst/>
          </a:prstGeom>
          <a:noFill/>
          <a:ln/>
        </p:spPr>
        <p:txBody>
          <a:bodyPr vert="horz" wrap="square" lIns="0" tIns="0" rIns="0" bIns="0" rtlCol="0" anchor="ctr"/>
          <a:lstStyle/>
          <a:p>
            <a:pPr marL="0" indent="0">
              <a:lnSpc>
                <a:spcPts val="1500"/>
              </a:lnSpc>
              <a:buNone/>
            </a:pPr>
            <a:r>
              <a:rPr lang="en-US" sz="1050" b="1" kern="0" spc="84" dirty="0">
                <a:solidFill>
                  <a:srgbClr val="059669"/>
                </a:solidFill>
                <a:latin typeface="Inter" pitchFamily="34" charset="0"/>
                <a:ea typeface="Inter" pitchFamily="34" charset="-122"/>
                <a:cs typeface="Inter" pitchFamily="34" charset="-120"/>
              </a:rPr>
              <a:t>NORMATIVIDAD COLOMBIANA</a:t>
            </a:r>
            <a:endParaRPr lang="en-US" sz="1050" dirty="0"/>
          </a:p>
        </p:txBody>
      </p:sp>
      <p:sp>
        <p:nvSpPr>
          <p:cNvPr id="24" name="Text 1"/>
          <p:cNvSpPr/>
          <p:nvPr/>
        </p:nvSpPr>
        <p:spPr>
          <a:xfrm>
            <a:off x="457200" y="876300"/>
            <a:ext cx="19339560" cy="381000"/>
          </a:xfrm>
          <a:prstGeom prst="rect">
            <a:avLst/>
          </a:prstGeom>
          <a:noFill/>
          <a:ln/>
        </p:spPr>
        <p:txBody>
          <a:bodyPr vert="horz" wrap="square" lIns="0" tIns="0" rIns="0" bIns="0" rtlCol="0" anchor="ctr"/>
          <a:lstStyle/>
          <a:p>
            <a:pPr marL="0" indent="0">
              <a:lnSpc>
                <a:spcPts val="3000"/>
              </a:lnSpc>
              <a:buNone/>
            </a:pPr>
            <a:r>
              <a:rPr lang="en-US" sz="2700" b="1" dirty="0">
                <a:solidFill>
                  <a:srgbClr val="1E293B"/>
                </a:solidFill>
                <a:latin typeface="Inter" pitchFamily="34" charset="0"/>
                <a:ea typeface="Inter" pitchFamily="34" charset="-122"/>
                <a:cs typeface="Inter" pitchFamily="34" charset="-120"/>
              </a:rPr>
              <a:t>Toma de Decisiones Sustitutas </a:t>
            </a:r>
            <a:r>
              <a:rPr lang="en-US" sz="2700" b="1" dirty="0">
                <a:solidFill>
                  <a:srgbClr val="94A3B8"/>
                </a:solidFill>
                <a:latin typeface="Inter" pitchFamily="34" charset="0"/>
                <a:ea typeface="Inter" pitchFamily="34" charset="-122"/>
                <a:cs typeface="Inter" pitchFamily="34" charset="-120"/>
              </a:rPr>
              <a:t>y Prelación Legal</a:t>
            </a:r>
            <a:endParaRPr lang="en-US" sz="2700" dirty="0"/>
          </a:p>
        </p:txBody>
      </p:sp>
      <p:sp>
        <p:nvSpPr>
          <p:cNvPr id="25" name="Text 2"/>
          <p:cNvSpPr/>
          <p:nvPr/>
        </p:nvSpPr>
        <p:spPr>
          <a:xfrm>
            <a:off x="914400" y="1695450"/>
            <a:ext cx="6172200" cy="266700"/>
          </a:xfrm>
          <a:prstGeom prst="rect">
            <a:avLst/>
          </a:prstGeom>
          <a:noFill/>
          <a:ln/>
        </p:spPr>
        <p:txBody>
          <a:bodyPr vert="horz" wrap="square" lIns="0" tIns="0" rIns="0" bIns="0" rtlCol="0" anchor="ctr"/>
          <a:lstStyle/>
          <a:p>
            <a:pPr marL="0" indent="0">
              <a:lnSpc>
                <a:spcPts val="2100"/>
              </a:lnSpc>
              <a:buNone/>
            </a:pPr>
            <a:r>
              <a:rPr lang="en-US" sz="1500" b="1" dirty="0">
                <a:solidFill>
                  <a:srgbClr val="334155"/>
                </a:solidFill>
                <a:latin typeface="Inter" pitchFamily="34" charset="0"/>
                <a:ea typeface="Inter" pitchFamily="34" charset="-122"/>
                <a:cs typeface="Inter" pitchFamily="34" charset="-120"/>
              </a:rPr>
              <a:t>Pacientes Adultos Incapaces</a:t>
            </a:r>
            <a:endParaRPr lang="en-US" sz="1500" dirty="0"/>
          </a:p>
        </p:txBody>
      </p:sp>
      <p:sp>
        <p:nvSpPr>
          <p:cNvPr id="26" name="Text 3"/>
          <p:cNvSpPr/>
          <p:nvPr/>
        </p:nvSpPr>
        <p:spPr>
          <a:xfrm>
            <a:off x="457200" y="2247900"/>
            <a:ext cx="11201400" cy="190500"/>
          </a:xfrm>
          <a:prstGeom prst="rect">
            <a:avLst/>
          </a:prstGeom>
          <a:noFill/>
          <a:ln/>
        </p:spPr>
        <p:txBody>
          <a:bodyPr vert="horz" wrap="square" lIns="0" tIns="0" rIns="0" bIns="0" rtlCol="0" anchor="ctr"/>
          <a:lstStyle/>
          <a:p>
            <a:pPr marL="0" indent="0">
              <a:lnSpc>
                <a:spcPts val="1500"/>
              </a:lnSpc>
              <a:buNone/>
            </a:pPr>
            <a:r>
              <a:rPr lang="en-US" sz="1050" i="1" dirty="0">
                <a:solidFill>
                  <a:srgbClr val="64748B"/>
                </a:solidFill>
                <a:latin typeface="Inter" pitchFamily="34" charset="0"/>
                <a:ea typeface="Inter" pitchFamily="34" charset="-122"/>
                <a:cs typeface="Inter" pitchFamily="34" charset="-120"/>
              </a:rPr>
              <a:t>Cuando el paciente está inconsciente o en coma y no existe DVA previo:</a:t>
            </a:r>
            <a:endParaRPr lang="en-US" sz="1050" dirty="0"/>
          </a:p>
        </p:txBody>
      </p:sp>
      <p:sp>
        <p:nvSpPr>
          <p:cNvPr id="27" name="Text 4"/>
          <p:cNvSpPr/>
          <p:nvPr/>
        </p:nvSpPr>
        <p:spPr>
          <a:xfrm>
            <a:off x="647700" y="2933700"/>
            <a:ext cx="731520" cy="304800"/>
          </a:xfrm>
          <a:prstGeom prst="rect">
            <a:avLst/>
          </a:prstGeom>
          <a:noFill/>
          <a:ln/>
        </p:spPr>
        <p:txBody>
          <a:bodyPr vert="horz" wrap="square" lIns="0" tIns="0" rIns="0" bIns="0" rtlCol="0" anchor="ctr"/>
          <a:lstStyle/>
          <a:p>
            <a:pPr marL="0" indent="0">
              <a:lnSpc>
                <a:spcPts val="2400"/>
              </a:lnSpc>
              <a:buNone/>
            </a:pPr>
            <a:r>
              <a:rPr lang="en-US" sz="1800" b="1" dirty="0">
                <a:solidFill>
                  <a:srgbClr val="059669"/>
                </a:solidFill>
                <a:latin typeface="Inter" pitchFamily="34" charset="0"/>
                <a:ea typeface="Inter" pitchFamily="34" charset="-122"/>
                <a:cs typeface="Inter" pitchFamily="34" charset="-120"/>
              </a:rPr>
              <a:t>1.</a:t>
            </a:r>
            <a:endParaRPr lang="en-US" sz="1800" dirty="0"/>
          </a:p>
        </p:txBody>
      </p:sp>
      <p:sp>
        <p:nvSpPr>
          <p:cNvPr id="28" name="Text 5"/>
          <p:cNvSpPr/>
          <p:nvPr/>
        </p:nvSpPr>
        <p:spPr>
          <a:xfrm>
            <a:off x="1104900" y="2857500"/>
            <a:ext cx="6789420" cy="266700"/>
          </a:xfrm>
          <a:prstGeom prst="rect">
            <a:avLst/>
          </a:prstGeom>
          <a:noFill/>
          <a:ln/>
        </p:spPr>
        <p:txBody>
          <a:bodyPr vert="horz" wrap="square" lIns="0" tIns="0" rIns="0" bIns="0" rtlCol="0" anchor="ctr"/>
          <a:lstStyle/>
          <a:p>
            <a:pPr marL="0" indent="0">
              <a:lnSpc>
                <a:spcPts val="2100"/>
              </a:lnSpc>
              <a:buNone/>
            </a:pPr>
            <a:r>
              <a:rPr lang="en-US" sz="1350" b="1" dirty="0">
                <a:solidFill>
                  <a:srgbClr val="1E293B"/>
                </a:solidFill>
                <a:latin typeface="Inter" pitchFamily="34" charset="0"/>
                <a:ea typeface="Inter" pitchFamily="34" charset="-122"/>
                <a:cs typeface="Inter" pitchFamily="34" charset="-120"/>
              </a:rPr>
              <a:t>Cónyuge o Compañero(a) Permanente</a:t>
            </a:r>
            <a:endParaRPr lang="en-US" sz="1350" dirty="0"/>
          </a:p>
        </p:txBody>
      </p:sp>
      <p:sp>
        <p:nvSpPr>
          <p:cNvPr id="29" name="Text 6"/>
          <p:cNvSpPr/>
          <p:nvPr/>
        </p:nvSpPr>
        <p:spPr>
          <a:xfrm>
            <a:off x="1104900" y="3124200"/>
            <a:ext cx="3680460" cy="190500"/>
          </a:xfrm>
          <a:prstGeom prst="rect">
            <a:avLst/>
          </a:prstGeom>
          <a:noFill/>
          <a:ln/>
        </p:spPr>
        <p:txBody>
          <a:bodyPr vert="horz" wrap="square" lIns="0" tIns="0" rIns="0" bIns="0" rtlCol="0" anchor="ctr"/>
          <a:lstStyle/>
          <a:p>
            <a:pPr marL="0" indent="0">
              <a:lnSpc>
                <a:spcPts val="1500"/>
              </a:lnSpc>
              <a:buNone/>
            </a:pPr>
            <a:r>
              <a:rPr lang="en-US" sz="1050" dirty="0">
                <a:solidFill>
                  <a:srgbClr val="047857"/>
                </a:solidFill>
                <a:latin typeface="Inter" pitchFamily="34" charset="0"/>
                <a:ea typeface="Inter" pitchFamily="34" charset="-122"/>
                <a:cs typeface="Inter" pitchFamily="34" charset="-120"/>
              </a:rPr>
              <a:t>E Hijos Mayores de Edad</a:t>
            </a:r>
            <a:endParaRPr lang="en-US" sz="1050" dirty="0"/>
          </a:p>
        </p:txBody>
      </p:sp>
      <p:sp>
        <p:nvSpPr>
          <p:cNvPr id="30" name="Text 7"/>
          <p:cNvSpPr/>
          <p:nvPr/>
        </p:nvSpPr>
        <p:spPr>
          <a:xfrm>
            <a:off x="647700" y="3848100"/>
            <a:ext cx="731520" cy="304800"/>
          </a:xfrm>
          <a:prstGeom prst="rect">
            <a:avLst/>
          </a:prstGeom>
          <a:noFill/>
          <a:ln/>
        </p:spPr>
        <p:txBody>
          <a:bodyPr vert="horz" wrap="square" lIns="0" tIns="0" rIns="0" bIns="0" rtlCol="0" anchor="ctr"/>
          <a:lstStyle/>
          <a:p>
            <a:pPr marL="0" indent="0">
              <a:lnSpc>
                <a:spcPts val="2400"/>
              </a:lnSpc>
              <a:buNone/>
            </a:pPr>
            <a:r>
              <a:rPr lang="en-US" sz="1800" b="1" dirty="0">
                <a:solidFill>
                  <a:srgbClr val="94A3B8"/>
                </a:solidFill>
                <a:latin typeface="Inter" pitchFamily="34" charset="0"/>
                <a:ea typeface="Inter" pitchFamily="34" charset="-122"/>
                <a:cs typeface="Inter" pitchFamily="34" charset="-120"/>
              </a:rPr>
              <a:t>2.</a:t>
            </a:r>
            <a:endParaRPr lang="en-US" sz="1800" dirty="0"/>
          </a:p>
        </p:txBody>
      </p:sp>
      <p:sp>
        <p:nvSpPr>
          <p:cNvPr id="31" name="Text 8"/>
          <p:cNvSpPr/>
          <p:nvPr/>
        </p:nvSpPr>
        <p:spPr>
          <a:xfrm>
            <a:off x="1104900" y="3886200"/>
            <a:ext cx="347472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334155"/>
                </a:solidFill>
                <a:latin typeface="Inter" pitchFamily="34" charset="0"/>
                <a:ea typeface="Inter" pitchFamily="34" charset="-122"/>
                <a:cs typeface="Inter" pitchFamily="34" charset="-120"/>
              </a:rPr>
              <a:t>Padres del Paciente</a:t>
            </a:r>
            <a:endParaRPr lang="en-US" sz="1200" dirty="0"/>
          </a:p>
        </p:txBody>
      </p:sp>
      <p:sp>
        <p:nvSpPr>
          <p:cNvPr id="32" name="Text 9"/>
          <p:cNvSpPr/>
          <p:nvPr/>
        </p:nvSpPr>
        <p:spPr>
          <a:xfrm>
            <a:off x="647700" y="4743450"/>
            <a:ext cx="731520" cy="304800"/>
          </a:xfrm>
          <a:prstGeom prst="rect">
            <a:avLst/>
          </a:prstGeom>
          <a:noFill/>
          <a:ln/>
        </p:spPr>
        <p:txBody>
          <a:bodyPr vert="horz" wrap="square" lIns="0" tIns="0" rIns="0" bIns="0" rtlCol="0" anchor="ctr"/>
          <a:lstStyle/>
          <a:p>
            <a:pPr marL="0" indent="0">
              <a:lnSpc>
                <a:spcPts val="2400"/>
              </a:lnSpc>
              <a:buNone/>
            </a:pPr>
            <a:r>
              <a:rPr lang="en-US" sz="1800" b="1" dirty="0">
                <a:solidFill>
                  <a:srgbClr val="94A3B8"/>
                </a:solidFill>
                <a:latin typeface="Inter" pitchFamily="34" charset="0"/>
                <a:ea typeface="Inter" pitchFamily="34" charset="-122"/>
                <a:cs typeface="Inter" pitchFamily="34" charset="-120"/>
              </a:rPr>
              <a:t>3.</a:t>
            </a:r>
            <a:endParaRPr lang="en-US" sz="1800" dirty="0"/>
          </a:p>
        </p:txBody>
      </p:sp>
      <p:sp>
        <p:nvSpPr>
          <p:cNvPr id="33" name="Text 10"/>
          <p:cNvSpPr/>
          <p:nvPr/>
        </p:nvSpPr>
        <p:spPr>
          <a:xfrm>
            <a:off x="1104900" y="4686300"/>
            <a:ext cx="420624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334155"/>
                </a:solidFill>
                <a:latin typeface="Inter" pitchFamily="34" charset="0"/>
                <a:ea typeface="Inter" pitchFamily="34" charset="-122"/>
                <a:cs typeface="Inter" pitchFamily="34" charset="-120"/>
              </a:rPr>
              <a:t>Familiares más cercanos</a:t>
            </a:r>
            <a:endParaRPr lang="en-US" sz="1200" dirty="0"/>
          </a:p>
        </p:txBody>
      </p:sp>
      <p:sp>
        <p:nvSpPr>
          <p:cNvPr id="34" name="Text 11"/>
          <p:cNvSpPr/>
          <p:nvPr/>
        </p:nvSpPr>
        <p:spPr>
          <a:xfrm>
            <a:off x="1104900" y="4914900"/>
            <a:ext cx="2880360" cy="190500"/>
          </a:xfrm>
          <a:prstGeom prst="rect">
            <a:avLst/>
          </a:prstGeom>
          <a:noFill/>
          <a:ln/>
        </p:spPr>
        <p:txBody>
          <a:bodyPr vert="horz" wrap="square" lIns="0" tIns="0" rIns="0" bIns="0" rtlCol="0" anchor="ctr"/>
          <a:lstStyle/>
          <a:p>
            <a:pPr marL="0" indent="0">
              <a:lnSpc>
                <a:spcPts val="1500"/>
              </a:lnSpc>
              <a:buNone/>
            </a:pPr>
            <a:r>
              <a:rPr lang="en-US" sz="1050" dirty="0">
                <a:solidFill>
                  <a:srgbClr val="64748B"/>
                </a:solidFill>
                <a:latin typeface="Inter" pitchFamily="34" charset="0"/>
                <a:ea typeface="Inter" pitchFamily="34" charset="-122"/>
                <a:cs typeface="Inter" pitchFamily="34" charset="-120"/>
              </a:rPr>
              <a:t>Por consanguinidad</a:t>
            </a:r>
            <a:endParaRPr lang="en-US" sz="1050" dirty="0"/>
          </a:p>
        </p:txBody>
      </p:sp>
      <p:sp>
        <p:nvSpPr>
          <p:cNvPr id="35" name="Text 12"/>
          <p:cNvSpPr/>
          <p:nvPr/>
        </p:nvSpPr>
        <p:spPr>
          <a:xfrm>
            <a:off x="6686550" y="1695450"/>
            <a:ext cx="4572000" cy="266700"/>
          </a:xfrm>
          <a:prstGeom prst="rect">
            <a:avLst/>
          </a:prstGeom>
          <a:noFill/>
          <a:ln/>
        </p:spPr>
        <p:txBody>
          <a:bodyPr vert="horz" wrap="square" lIns="0" tIns="0" rIns="0" bIns="0" rtlCol="0" anchor="ctr"/>
          <a:lstStyle/>
          <a:p>
            <a:pPr marL="0" indent="0">
              <a:lnSpc>
                <a:spcPts val="2100"/>
              </a:lnSpc>
              <a:buNone/>
            </a:pPr>
            <a:r>
              <a:rPr lang="en-US" sz="1500" b="1" dirty="0">
                <a:solidFill>
                  <a:srgbClr val="334155"/>
                </a:solidFill>
                <a:latin typeface="Inter" pitchFamily="34" charset="0"/>
                <a:ea typeface="Inter" pitchFamily="34" charset="-122"/>
                <a:cs typeface="Inter" pitchFamily="34" charset="-120"/>
              </a:rPr>
              <a:t>Niños y Adolescentes</a:t>
            </a:r>
            <a:endParaRPr lang="en-US" sz="1500" dirty="0"/>
          </a:p>
        </p:txBody>
      </p:sp>
      <p:sp>
        <p:nvSpPr>
          <p:cNvPr id="36" name="Text 13"/>
          <p:cNvSpPr/>
          <p:nvPr/>
        </p:nvSpPr>
        <p:spPr>
          <a:xfrm>
            <a:off x="6905625" y="2476500"/>
            <a:ext cx="460057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E293B"/>
                </a:solidFill>
                <a:latin typeface="Inter" pitchFamily="34" charset="0"/>
                <a:ea typeface="Inter" pitchFamily="34" charset="-122"/>
                <a:cs typeface="Inter" pitchFamily="34" charset="-120"/>
              </a:rPr>
              <a:t>Menores de 14 años</a:t>
            </a:r>
            <a:endParaRPr lang="en-US" sz="1200" dirty="0"/>
          </a:p>
        </p:txBody>
      </p:sp>
      <p:sp>
        <p:nvSpPr>
          <p:cNvPr id="37" name="Text 14"/>
          <p:cNvSpPr/>
          <p:nvPr/>
        </p:nvSpPr>
        <p:spPr>
          <a:xfrm>
            <a:off x="6905625" y="2705100"/>
            <a:ext cx="4600575" cy="495300"/>
          </a:xfrm>
          <a:prstGeom prst="rect">
            <a:avLst/>
          </a:prstGeom>
          <a:noFill/>
          <a:ln/>
        </p:spPr>
        <p:txBody>
          <a:bodyPr vert="horz" wrap="square" lIns="0" tIns="0" rIns="0" bIns="0" rtlCol="0" anchor="ctr"/>
          <a:lstStyle/>
          <a:p>
            <a:pPr marL="0" indent="0">
              <a:lnSpc>
                <a:spcPts val="1950"/>
              </a:lnSpc>
              <a:buNone/>
            </a:pPr>
            <a:r>
              <a:rPr lang="en-US" sz="1200" dirty="0">
                <a:solidFill>
                  <a:srgbClr val="475569"/>
                </a:solidFill>
                <a:latin typeface="Inter" pitchFamily="34" charset="0"/>
                <a:ea typeface="Inter" pitchFamily="34" charset="-122"/>
                <a:cs typeface="Inter" pitchFamily="34" charset="-120"/>
              </a:rPr>
              <a:t>La solicitud de cuidados paliativos debe ser elevada por sus </a:t>
            </a:r>
            <a:r>
              <a:rPr lang="en-US" sz="1200" b="1" dirty="0">
                <a:solidFill>
                  <a:srgbClr val="475569"/>
                </a:solidFill>
                <a:latin typeface="Inter" pitchFamily="34" charset="0"/>
                <a:ea typeface="Inter" pitchFamily="34" charset="-122"/>
                <a:cs typeface="Inter" pitchFamily="34" charset="-120"/>
              </a:rPr>
              <a:t>padres o adultos responsables</a:t>
            </a:r>
            <a:r>
              <a:rPr lang="en-US" sz="1200" dirty="0">
                <a:solidFill>
                  <a:srgbClr val="475569"/>
                </a:solidFill>
                <a:latin typeface="Inter" pitchFamily="34" charset="0"/>
                <a:ea typeface="Inter" pitchFamily="34" charset="-122"/>
                <a:cs typeface="Inter" pitchFamily="34" charset="-120"/>
              </a:rPr>
              <a:t>.</a:t>
            </a:r>
            <a:endParaRPr lang="en-US" sz="1200" dirty="0"/>
          </a:p>
        </p:txBody>
      </p:sp>
      <p:sp>
        <p:nvSpPr>
          <p:cNvPr id="38" name="Text 15"/>
          <p:cNvSpPr/>
          <p:nvPr/>
        </p:nvSpPr>
        <p:spPr>
          <a:xfrm>
            <a:off x="6905625" y="3667125"/>
            <a:ext cx="6103620" cy="266700"/>
          </a:xfrm>
          <a:prstGeom prst="rect">
            <a:avLst/>
          </a:prstGeom>
          <a:noFill/>
          <a:ln/>
        </p:spPr>
        <p:txBody>
          <a:bodyPr vert="horz" wrap="square" lIns="0" tIns="0" rIns="0" bIns="0" rtlCol="0" anchor="ctr"/>
          <a:lstStyle/>
          <a:p>
            <a:pPr marL="0" indent="0">
              <a:lnSpc>
                <a:spcPts val="2100"/>
              </a:lnSpc>
              <a:buNone/>
            </a:pPr>
            <a:r>
              <a:rPr lang="en-US" sz="1350" b="1" dirty="0">
                <a:solidFill>
                  <a:srgbClr val="1E293B"/>
                </a:solidFill>
                <a:latin typeface="Inter" pitchFamily="34" charset="0"/>
                <a:ea typeface="Inter" pitchFamily="34" charset="-122"/>
                <a:cs typeface="Inter" pitchFamily="34" charset="-120"/>
              </a:rPr>
              <a:t>Adolescentes (14 a 18 años)</a:t>
            </a:r>
            <a:endParaRPr lang="en-US" sz="1350" dirty="0"/>
          </a:p>
        </p:txBody>
      </p:sp>
      <p:sp>
        <p:nvSpPr>
          <p:cNvPr id="39" name="Text 16"/>
          <p:cNvSpPr/>
          <p:nvPr/>
        </p:nvSpPr>
        <p:spPr>
          <a:xfrm>
            <a:off x="6905625" y="3933825"/>
            <a:ext cx="11155680" cy="247650"/>
          </a:xfrm>
          <a:prstGeom prst="rect">
            <a:avLst/>
          </a:prstGeom>
          <a:noFill/>
          <a:ln/>
        </p:spPr>
        <p:txBody>
          <a:bodyPr vert="horz" wrap="square" lIns="0" tIns="0" rIns="0" bIns="0" rtlCol="0" anchor="ctr"/>
          <a:lstStyle/>
          <a:p>
            <a:pPr marL="0" indent="0">
              <a:lnSpc>
                <a:spcPts val="1950"/>
              </a:lnSpc>
              <a:buNone/>
            </a:pPr>
            <a:r>
              <a:rPr lang="en-US" sz="1200" dirty="0">
                <a:solidFill>
                  <a:srgbClr val="475569"/>
                </a:solidFill>
                <a:latin typeface="Inter" pitchFamily="34" charset="0"/>
                <a:ea typeface="Inter" pitchFamily="34" charset="-122"/>
                <a:cs typeface="Inter" pitchFamily="34" charset="-120"/>
              </a:rPr>
              <a:t>Mantienen su derecho a la participación activa en el proceso.</a:t>
            </a:r>
            <a:endParaRPr lang="en-US" sz="1200" dirty="0"/>
          </a:p>
        </p:txBody>
      </p:sp>
      <p:sp>
        <p:nvSpPr>
          <p:cNvPr id="40" name="Text 17"/>
          <p:cNvSpPr/>
          <p:nvPr/>
        </p:nvSpPr>
        <p:spPr>
          <a:xfrm>
            <a:off x="7019925" y="4295775"/>
            <a:ext cx="9559816" cy="419100"/>
          </a:xfrm>
          <a:prstGeom prst="rect">
            <a:avLst/>
          </a:prstGeom>
          <a:noFill/>
          <a:ln/>
        </p:spPr>
        <p:txBody>
          <a:bodyPr vert="horz" wrap="square" lIns="0" tIns="0" rIns="0" bIns="0" rtlCol="0" anchor="ctr"/>
          <a:lstStyle/>
          <a:p>
            <a:pPr marL="0" indent="0">
              <a:lnSpc>
                <a:spcPts val="1500"/>
              </a:lnSpc>
              <a:buNone/>
            </a:pPr>
            <a:r>
              <a:rPr lang="en-US" sz="1050" i="1" dirty="0">
                <a:solidFill>
                  <a:srgbClr val="1E40AF"/>
                </a:solidFill>
                <a:latin typeface="Inter" pitchFamily="34" charset="0"/>
                <a:ea typeface="Inter" pitchFamily="34" charset="-122"/>
                <a:cs typeface="Inter" pitchFamily="34" charset="-120"/>
              </a:rPr>
              <a:t>"El adolescente </a:t>
            </a:r>
            <a:r>
              <a:rPr lang="en-US" sz="1050" b="1" i="1" dirty="0">
                <a:solidFill>
                  <a:srgbClr val="1E40AF"/>
                </a:solidFill>
                <a:latin typeface="Inter" pitchFamily="34" charset="0"/>
                <a:ea typeface="Inter" pitchFamily="34" charset="-122"/>
                <a:cs typeface="Inter" pitchFamily="34" charset="-120"/>
              </a:rPr>
              <a:t>debe ser consultado</a:t>
            </a:r>
            <a:r>
              <a:rPr lang="en-US" sz="1050" i="1" dirty="0">
                <a:solidFill>
                  <a:srgbClr val="1E40AF"/>
                </a:solidFill>
                <a:latin typeface="Inter" pitchFamily="34" charset="0"/>
                <a:ea typeface="Inter" pitchFamily="34" charset="-122"/>
                <a:cs typeface="Inter" pitchFamily="34" charset="-120"/>
              </a:rPr>
              <a:t> sobre la decisión a tomar."</a:t>
            </a:r>
            <a:endParaRPr lang="en-US" sz="1050" dirty="0"/>
          </a:p>
        </p:txBody>
      </p:sp>
      <p:sp>
        <p:nvSpPr>
          <p:cNvPr id="41" name="Text 18"/>
          <p:cNvSpPr/>
          <p:nvPr/>
        </p:nvSpPr>
        <p:spPr>
          <a:xfrm>
            <a:off x="6743700" y="5343525"/>
            <a:ext cx="4838700" cy="285750"/>
          </a:xfrm>
          <a:prstGeom prst="rect">
            <a:avLst/>
          </a:prstGeom>
          <a:noFill/>
          <a:ln/>
        </p:spPr>
        <p:txBody>
          <a:bodyPr vert="horz" wrap="square" lIns="0" tIns="0" rIns="0" bIns="0" rtlCol="0" anchor="ctr"/>
          <a:lstStyle/>
          <a:p>
            <a:pPr marL="0" indent="0">
              <a:lnSpc>
                <a:spcPts val="1125"/>
              </a:lnSpc>
              <a:buNone/>
            </a:pPr>
            <a:r>
              <a:rPr lang="en-US" sz="900" b="1" dirty="0">
                <a:solidFill>
                  <a:srgbClr val="92400E"/>
                </a:solidFill>
                <a:latin typeface="Inter" pitchFamily="34" charset="0"/>
                <a:ea typeface="Inter" pitchFamily="34" charset="-122"/>
                <a:cs typeface="Inter" pitchFamily="34" charset="-120"/>
              </a:rPr>
              <a:t>Nota Legal:</a:t>
            </a:r>
            <a:r>
              <a:rPr lang="en-US" sz="900" dirty="0">
                <a:solidFill>
                  <a:srgbClr val="92400E"/>
                </a:solidFill>
                <a:latin typeface="Inter" pitchFamily="34" charset="0"/>
                <a:ea typeface="Inter" pitchFamily="34" charset="-122"/>
                <a:cs typeface="Inter" pitchFamily="34" charset="-120"/>
              </a:rPr>
              <a:t> Estas disposiciones buscan proteger el interés superior del menor y garantizar que la atención sea proporcional a sus necesidades.</a:t>
            </a:r>
            <a:endParaRPr lang="en-US" sz="900" dirty="0"/>
          </a:p>
        </p:txBody>
      </p:sp>
      <p:sp>
        <p:nvSpPr>
          <p:cNvPr id="42" name="Text 19"/>
          <p:cNvSpPr/>
          <p:nvPr/>
        </p:nvSpPr>
        <p:spPr>
          <a:xfrm>
            <a:off x="647700" y="6010275"/>
            <a:ext cx="2926080" cy="152400"/>
          </a:xfrm>
          <a:prstGeom prst="rect">
            <a:avLst/>
          </a:prstGeom>
          <a:noFill/>
          <a:ln/>
        </p:spPr>
        <p:txBody>
          <a:bodyPr vert="horz" wrap="square" lIns="0" tIns="0" rIns="0" bIns="0" rtlCol="0" anchor="ctr"/>
          <a:lstStyle/>
          <a:p>
            <a:pPr marL="0" indent="0">
              <a:lnSpc>
                <a:spcPts val="1200"/>
              </a:lnSpc>
              <a:buNone/>
            </a:pPr>
            <a:r>
              <a:rPr lang="en-US" sz="900" dirty="0">
                <a:solidFill>
                  <a:srgbClr val="94A3B8"/>
                </a:solidFill>
                <a:latin typeface="Inter" pitchFamily="34" charset="0"/>
                <a:ea typeface="Inter" pitchFamily="34" charset="-122"/>
                <a:cs typeface="Inter" pitchFamily="34" charset="-120"/>
              </a:rPr>
              <a:t>Ley 1733 de 2014</a:t>
            </a:r>
            <a:endParaRPr lang="en-US" sz="900" dirty="0"/>
          </a:p>
        </p:txBody>
      </p:sp>
      <p:sp>
        <p:nvSpPr>
          <p:cNvPr id="43" name="Text 20"/>
          <p:cNvSpPr/>
          <p:nvPr/>
        </p:nvSpPr>
        <p:spPr>
          <a:xfrm>
            <a:off x="2076450" y="6010275"/>
            <a:ext cx="3154680" cy="152400"/>
          </a:xfrm>
          <a:prstGeom prst="rect">
            <a:avLst/>
          </a:prstGeom>
          <a:noFill/>
          <a:ln/>
        </p:spPr>
        <p:txBody>
          <a:bodyPr vert="horz" wrap="square" lIns="0" tIns="0" rIns="0" bIns="0" rtlCol="0" anchor="ctr"/>
          <a:lstStyle/>
          <a:p>
            <a:pPr marL="0" indent="0">
              <a:lnSpc>
                <a:spcPts val="1200"/>
              </a:lnSpc>
              <a:buNone/>
            </a:pPr>
            <a:r>
              <a:rPr lang="en-US" sz="900" dirty="0">
                <a:solidFill>
                  <a:srgbClr val="94A3B8"/>
                </a:solidFill>
                <a:latin typeface="Inter" pitchFamily="34" charset="0"/>
                <a:ea typeface="Inter" pitchFamily="34" charset="-122"/>
                <a:cs typeface="Inter" pitchFamily="34" charset="-120"/>
              </a:rPr>
              <a:t>Protección de Autonomía</a:t>
            </a:r>
            <a:endParaRPr lang="en-US" sz="900" dirty="0"/>
          </a:p>
        </p:txBody>
      </p:sp>
      <p:sp>
        <p:nvSpPr>
          <p:cNvPr id="44" name="Text 21"/>
          <p:cNvSpPr/>
          <p:nvPr/>
        </p:nvSpPr>
        <p:spPr>
          <a:xfrm>
            <a:off x="11031736" y="6010275"/>
            <a:ext cx="1417320" cy="152400"/>
          </a:xfrm>
          <a:prstGeom prst="rect">
            <a:avLst/>
          </a:prstGeom>
          <a:noFill/>
          <a:ln/>
        </p:spPr>
        <p:txBody>
          <a:bodyPr vert="horz" wrap="square" lIns="0" tIns="0" rIns="0" bIns="0" rtlCol="0" anchor="ctr"/>
          <a:lstStyle/>
          <a:p>
            <a:pPr marL="0" indent="0">
              <a:lnSpc>
                <a:spcPts val="1200"/>
              </a:lnSpc>
              <a:buNone/>
            </a:pPr>
            <a:r>
              <a:rPr lang="en-US" sz="900" b="1" kern="0" spc="72" dirty="0">
                <a:solidFill>
                  <a:srgbClr val="94A3B8"/>
                </a:solidFill>
                <a:latin typeface="Inter" pitchFamily="34" charset="0"/>
                <a:ea typeface="Inter" pitchFamily="34" charset="-122"/>
                <a:cs typeface="Inter" pitchFamily="34" charset="-120"/>
              </a:rPr>
              <a:t>PÁGINA 27</a:t>
            </a:r>
            <a:endParaRPr lang="en-US" sz="9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1965"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1965" cy="6858000"/>
          </a:xfrm>
          <a:prstGeom prst="rect">
            <a:avLst/>
          </a:prstGeom>
        </p:spPr>
      </p:pic>
      <p:pic>
        <p:nvPicPr>
          <p:cNvPr id="4" name="Image 2" descr="preencoded.png"/>
          <p:cNvPicPr>
            <a:picLocks noChangeAspect="1"/>
          </p:cNvPicPr>
          <p:nvPr/>
        </p:nvPicPr>
        <p:blipFill>
          <a:blip r:embed="rId5"/>
          <a:stretch>
            <a:fillRect/>
          </a:stretch>
        </p:blipFill>
        <p:spPr>
          <a:xfrm>
            <a:off x="430306" y="430306"/>
            <a:ext cx="11331353" cy="806824"/>
          </a:xfrm>
          <a:prstGeom prst="rect">
            <a:avLst/>
          </a:prstGeom>
        </p:spPr>
      </p:pic>
      <p:pic>
        <p:nvPicPr>
          <p:cNvPr id="5" name="Image 3" descr="preencoded.png"/>
          <p:cNvPicPr>
            <a:picLocks noChangeAspect="1"/>
          </p:cNvPicPr>
          <p:nvPr/>
        </p:nvPicPr>
        <p:blipFill>
          <a:blip r:embed="rId6"/>
          <a:stretch>
            <a:fillRect/>
          </a:stretch>
        </p:blipFill>
        <p:spPr>
          <a:xfrm>
            <a:off x="430306" y="1559859"/>
            <a:ext cx="3633647" cy="2373616"/>
          </a:xfrm>
          <a:prstGeom prst="rect">
            <a:avLst/>
          </a:prstGeom>
        </p:spPr>
      </p:pic>
      <p:pic>
        <p:nvPicPr>
          <p:cNvPr id="6" name="Image 4" descr="preencoded.png"/>
          <p:cNvPicPr>
            <a:picLocks noChangeAspect="1"/>
          </p:cNvPicPr>
          <p:nvPr/>
        </p:nvPicPr>
        <p:blipFill>
          <a:blip r:embed="rId7"/>
          <a:stretch>
            <a:fillRect/>
          </a:stretch>
        </p:blipFill>
        <p:spPr>
          <a:xfrm>
            <a:off x="2031977" y="1775012"/>
            <a:ext cx="430306" cy="430306"/>
          </a:xfrm>
          <a:prstGeom prst="rect">
            <a:avLst/>
          </a:prstGeom>
        </p:spPr>
      </p:pic>
      <p:pic>
        <p:nvPicPr>
          <p:cNvPr id="7" name="Image 5" descr="preencoded.png"/>
          <p:cNvPicPr>
            <a:picLocks noChangeAspect="1"/>
          </p:cNvPicPr>
          <p:nvPr/>
        </p:nvPicPr>
        <p:blipFill>
          <a:blip r:embed="rId8"/>
          <a:stretch>
            <a:fillRect/>
          </a:stretch>
        </p:blipFill>
        <p:spPr>
          <a:xfrm>
            <a:off x="2136191" y="1882588"/>
            <a:ext cx="221876" cy="215153"/>
          </a:xfrm>
          <a:prstGeom prst="rect">
            <a:avLst/>
          </a:prstGeom>
        </p:spPr>
      </p:pic>
      <p:pic>
        <p:nvPicPr>
          <p:cNvPr id="8" name="Image 6" descr="preencoded.png"/>
          <p:cNvPicPr>
            <a:picLocks noChangeAspect="1"/>
          </p:cNvPicPr>
          <p:nvPr/>
        </p:nvPicPr>
        <p:blipFill>
          <a:blip r:embed="rId9"/>
          <a:stretch>
            <a:fillRect/>
          </a:stretch>
        </p:blipFill>
        <p:spPr>
          <a:xfrm>
            <a:off x="4279106" y="1559859"/>
            <a:ext cx="3633647" cy="2373616"/>
          </a:xfrm>
          <a:prstGeom prst="rect">
            <a:avLst/>
          </a:prstGeom>
        </p:spPr>
      </p:pic>
      <p:pic>
        <p:nvPicPr>
          <p:cNvPr id="9" name="Image 7" descr="preencoded.png"/>
          <p:cNvPicPr>
            <a:picLocks noChangeAspect="1"/>
          </p:cNvPicPr>
          <p:nvPr/>
        </p:nvPicPr>
        <p:blipFill>
          <a:blip r:embed="rId10"/>
          <a:stretch>
            <a:fillRect/>
          </a:stretch>
        </p:blipFill>
        <p:spPr>
          <a:xfrm>
            <a:off x="5880777" y="1775012"/>
            <a:ext cx="430306" cy="430306"/>
          </a:xfrm>
          <a:prstGeom prst="rect">
            <a:avLst/>
          </a:prstGeom>
        </p:spPr>
      </p:pic>
      <p:pic>
        <p:nvPicPr>
          <p:cNvPr id="10" name="Image 8" descr="preencoded.png"/>
          <p:cNvPicPr>
            <a:picLocks noChangeAspect="1"/>
          </p:cNvPicPr>
          <p:nvPr/>
        </p:nvPicPr>
        <p:blipFill>
          <a:blip r:embed="rId11"/>
          <a:stretch>
            <a:fillRect/>
          </a:stretch>
        </p:blipFill>
        <p:spPr>
          <a:xfrm>
            <a:off x="5974907" y="1882588"/>
            <a:ext cx="242047" cy="215153"/>
          </a:xfrm>
          <a:prstGeom prst="rect">
            <a:avLst/>
          </a:prstGeom>
        </p:spPr>
      </p:pic>
      <p:pic>
        <p:nvPicPr>
          <p:cNvPr id="11" name="Image 9" descr="preencoded.png"/>
          <p:cNvPicPr>
            <a:picLocks noChangeAspect="1"/>
          </p:cNvPicPr>
          <p:nvPr/>
        </p:nvPicPr>
        <p:blipFill>
          <a:blip r:embed="rId12"/>
          <a:stretch>
            <a:fillRect/>
          </a:stretch>
        </p:blipFill>
        <p:spPr>
          <a:xfrm>
            <a:off x="8127907" y="1559859"/>
            <a:ext cx="3633647" cy="2373616"/>
          </a:xfrm>
          <a:prstGeom prst="rect">
            <a:avLst/>
          </a:prstGeom>
        </p:spPr>
      </p:pic>
      <p:pic>
        <p:nvPicPr>
          <p:cNvPr id="12" name="Image 10" descr="preencoded.png"/>
          <p:cNvPicPr>
            <a:picLocks noChangeAspect="1"/>
          </p:cNvPicPr>
          <p:nvPr/>
        </p:nvPicPr>
        <p:blipFill>
          <a:blip r:embed="rId13"/>
          <a:stretch>
            <a:fillRect/>
          </a:stretch>
        </p:blipFill>
        <p:spPr>
          <a:xfrm>
            <a:off x="9729578" y="1775012"/>
            <a:ext cx="430306" cy="430306"/>
          </a:xfrm>
          <a:prstGeom prst="rect">
            <a:avLst/>
          </a:prstGeom>
        </p:spPr>
      </p:pic>
      <p:pic>
        <p:nvPicPr>
          <p:cNvPr id="13" name="Image 11" descr="preencoded.png"/>
          <p:cNvPicPr>
            <a:picLocks noChangeAspect="1"/>
          </p:cNvPicPr>
          <p:nvPr/>
        </p:nvPicPr>
        <p:blipFill>
          <a:blip r:embed="rId14"/>
          <a:stretch>
            <a:fillRect/>
          </a:stretch>
        </p:blipFill>
        <p:spPr>
          <a:xfrm>
            <a:off x="9847240" y="1882588"/>
            <a:ext cx="194982" cy="215153"/>
          </a:xfrm>
          <a:prstGeom prst="rect">
            <a:avLst/>
          </a:prstGeom>
        </p:spPr>
      </p:pic>
      <p:pic>
        <p:nvPicPr>
          <p:cNvPr id="14" name="Image 12" descr="preencoded.png"/>
          <p:cNvPicPr>
            <a:picLocks noChangeAspect="1"/>
          </p:cNvPicPr>
          <p:nvPr/>
        </p:nvPicPr>
        <p:blipFill>
          <a:blip r:embed="rId15"/>
          <a:stretch>
            <a:fillRect/>
          </a:stretch>
        </p:blipFill>
        <p:spPr>
          <a:xfrm>
            <a:off x="3083789" y="4256204"/>
            <a:ext cx="6024282" cy="2543910"/>
          </a:xfrm>
          <a:prstGeom prst="rect">
            <a:avLst/>
          </a:prstGeom>
        </p:spPr>
      </p:pic>
      <p:pic>
        <p:nvPicPr>
          <p:cNvPr id="15" name="Image 13" descr="preencoded.png"/>
          <p:cNvPicPr>
            <a:picLocks noChangeAspect="1"/>
          </p:cNvPicPr>
          <p:nvPr/>
        </p:nvPicPr>
        <p:blipFill>
          <a:blip r:embed="rId16"/>
          <a:stretch>
            <a:fillRect/>
          </a:stretch>
        </p:blipFill>
        <p:spPr>
          <a:xfrm>
            <a:off x="3191365" y="4363781"/>
            <a:ext cx="430306" cy="487456"/>
          </a:xfrm>
          <a:prstGeom prst="rect">
            <a:avLst/>
          </a:prstGeom>
        </p:spPr>
      </p:pic>
      <p:pic>
        <p:nvPicPr>
          <p:cNvPr id="16" name="Image 14" descr="preencoded.png"/>
          <p:cNvPicPr>
            <a:picLocks noChangeAspect="1"/>
          </p:cNvPicPr>
          <p:nvPr/>
        </p:nvPicPr>
        <p:blipFill>
          <a:blip r:embed="rId17"/>
          <a:stretch>
            <a:fillRect/>
          </a:stretch>
        </p:blipFill>
        <p:spPr>
          <a:xfrm>
            <a:off x="3352730" y="6100868"/>
            <a:ext cx="5486400" cy="430306"/>
          </a:xfrm>
          <a:prstGeom prst="rect">
            <a:avLst/>
          </a:prstGeom>
        </p:spPr>
      </p:pic>
      <p:pic>
        <p:nvPicPr>
          <p:cNvPr id="17" name="Image 15" descr="preencoded.png"/>
          <p:cNvPicPr>
            <a:picLocks noChangeAspect="1"/>
          </p:cNvPicPr>
          <p:nvPr/>
        </p:nvPicPr>
        <p:blipFill>
          <a:blip r:embed="rId18"/>
          <a:stretch>
            <a:fillRect/>
          </a:stretch>
        </p:blipFill>
        <p:spPr>
          <a:xfrm>
            <a:off x="10659001" y="6629400"/>
            <a:ext cx="26894" cy="26894"/>
          </a:xfrm>
          <a:prstGeom prst="rect">
            <a:avLst/>
          </a:prstGeom>
        </p:spPr>
      </p:pic>
      <p:sp>
        <p:nvSpPr>
          <p:cNvPr id="18" name="Text 0"/>
          <p:cNvSpPr/>
          <p:nvPr/>
        </p:nvSpPr>
        <p:spPr>
          <a:xfrm>
            <a:off x="430306" y="430306"/>
            <a:ext cx="11331353" cy="134471"/>
          </a:xfrm>
          <a:prstGeom prst="rect">
            <a:avLst/>
          </a:prstGeom>
          <a:noFill/>
          <a:ln/>
        </p:spPr>
        <p:txBody>
          <a:bodyPr vert="horz" wrap="square" lIns="0" tIns="0" rIns="0" bIns="0" rtlCol="0" anchor="ctr"/>
          <a:lstStyle/>
          <a:p>
            <a:pPr marL="0" indent="0">
              <a:lnSpc>
                <a:spcPts val="1059"/>
              </a:lnSpc>
              <a:buNone/>
            </a:pPr>
            <a:r>
              <a:rPr lang="en-US" sz="1050" b="1" kern="0" spc="119" dirty="0">
                <a:solidFill>
                  <a:srgbClr val="059669"/>
                </a:solidFill>
                <a:latin typeface="Inter" pitchFamily="34" charset="0"/>
                <a:ea typeface="Inter" pitchFamily="34" charset="-122"/>
                <a:cs typeface="Inter" pitchFamily="34" charset="-120"/>
              </a:rPr>
              <a:t>FINAL DEL MÓDULO 1</a:t>
            </a:r>
            <a:endParaRPr lang="en-US" sz="1050" dirty="0"/>
          </a:p>
        </p:txBody>
      </p:sp>
      <p:sp>
        <p:nvSpPr>
          <p:cNvPr id="19" name="Text 1"/>
          <p:cNvSpPr/>
          <p:nvPr/>
        </p:nvSpPr>
        <p:spPr>
          <a:xfrm>
            <a:off x="430306" y="618565"/>
            <a:ext cx="26426160" cy="457200"/>
          </a:xfrm>
          <a:prstGeom prst="rect">
            <a:avLst/>
          </a:prstGeom>
          <a:noFill/>
          <a:ln/>
        </p:spPr>
        <p:txBody>
          <a:bodyPr vert="horz" wrap="square" lIns="0" tIns="0" rIns="0" bIns="0" rtlCol="0" anchor="ctr"/>
          <a:lstStyle/>
          <a:p>
            <a:pPr marL="0" indent="0">
              <a:lnSpc>
                <a:spcPts val="3600"/>
              </a:lnSpc>
              <a:buNone/>
            </a:pPr>
            <a:r>
              <a:rPr lang="en-US" sz="3600" b="1" dirty="0">
                <a:solidFill>
                  <a:srgbClr val="1E293B"/>
                </a:solidFill>
                <a:latin typeface="Inter" pitchFamily="34" charset="0"/>
                <a:ea typeface="Inter" pitchFamily="34" charset="-122"/>
                <a:cs typeface="Inter" pitchFamily="34" charset="-120"/>
              </a:rPr>
              <a:t>Conclusiones y Reflexiones Finales</a:t>
            </a:r>
            <a:endParaRPr lang="en-US" sz="3600" dirty="0"/>
          </a:p>
        </p:txBody>
      </p:sp>
      <p:sp>
        <p:nvSpPr>
          <p:cNvPr id="20" name="Text 2"/>
          <p:cNvSpPr/>
          <p:nvPr/>
        </p:nvSpPr>
        <p:spPr>
          <a:xfrm>
            <a:off x="-100786" y="2366682"/>
            <a:ext cx="4695831" cy="188259"/>
          </a:xfrm>
          <a:prstGeom prst="rect">
            <a:avLst/>
          </a:prstGeom>
          <a:noFill/>
          <a:ln/>
        </p:spPr>
        <p:txBody>
          <a:bodyPr vert="horz" wrap="square" lIns="0" tIns="0" rIns="0" bIns="0" rtlCol="0" anchor="ctr"/>
          <a:lstStyle/>
          <a:p>
            <a:pPr marL="0" indent="0" algn="ctr">
              <a:lnSpc>
                <a:spcPts val="1482"/>
              </a:lnSpc>
              <a:buNone/>
            </a:pPr>
            <a:r>
              <a:rPr lang="en-US" sz="1279" b="1" dirty="0">
                <a:solidFill>
                  <a:srgbClr val="1E293B"/>
                </a:solidFill>
                <a:latin typeface="Inter" pitchFamily="34" charset="0"/>
                <a:ea typeface="Inter" pitchFamily="34" charset="-122"/>
                <a:cs typeface="Inter" pitchFamily="34" charset="-120"/>
              </a:rPr>
              <a:t>Cuidado Compasivo</a:t>
            </a:r>
            <a:endParaRPr lang="en-US" sz="1279" dirty="0"/>
          </a:p>
        </p:txBody>
      </p:sp>
      <p:sp>
        <p:nvSpPr>
          <p:cNvPr id="21" name="Text 3"/>
          <p:cNvSpPr/>
          <p:nvPr/>
        </p:nvSpPr>
        <p:spPr>
          <a:xfrm>
            <a:off x="645459" y="2662518"/>
            <a:ext cx="3203342" cy="844644"/>
          </a:xfrm>
          <a:prstGeom prst="rect">
            <a:avLst/>
          </a:prstGeom>
          <a:noFill/>
          <a:ln/>
        </p:spPr>
        <p:txBody>
          <a:bodyPr vert="horz" wrap="square" lIns="0" tIns="0" rIns="0" bIns="0" rtlCol="0" anchor="ctr"/>
          <a:lstStyle/>
          <a:p>
            <a:pPr marL="0" indent="0" algn="ctr">
              <a:lnSpc>
                <a:spcPts val="1663"/>
              </a:lnSpc>
              <a:buNone/>
            </a:pPr>
            <a:r>
              <a:rPr lang="en-US" sz="1024" dirty="0">
                <a:solidFill>
                  <a:srgbClr val="475569"/>
                </a:solidFill>
                <a:latin typeface="Inter" pitchFamily="34" charset="0"/>
                <a:ea typeface="Inter" pitchFamily="34" charset="-122"/>
                <a:cs typeface="Inter" pitchFamily="34" charset="-120"/>
              </a:rPr>
              <a:t>La humanización del proceso de morir requiere un enfoque que trascienda lo clínico, abordando el "dolor total" de Saunders (1964) en sus dimensiones física, emocional, social y espiritual.</a:t>
            </a:r>
            <a:endParaRPr lang="en-US" sz="1024" dirty="0"/>
          </a:p>
        </p:txBody>
      </p:sp>
      <p:sp>
        <p:nvSpPr>
          <p:cNvPr id="22" name="Text 4"/>
          <p:cNvSpPr/>
          <p:nvPr/>
        </p:nvSpPr>
        <p:spPr>
          <a:xfrm>
            <a:off x="3748014" y="2366682"/>
            <a:ext cx="4695831" cy="188259"/>
          </a:xfrm>
          <a:prstGeom prst="rect">
            <a:avLst/>
          </a:prstGeom>
          <a:noFill/>
          <a:ln/>
        </p:spPr>
        <p:txBody>
          <a:bodyPr vert="horz" wrap="square" lIns="0" tIns="0" rIns="0" bIns="0" rtlCol="0" anchor="ctr"/>
          <a:lstStyle/>
          <a:p>
            <a:pPr marL="0" indent="0" algn="ctr">
              <a:lnSpc>
                <a:spcPts val="1482"/>
              </a:lnSpc>
              <a:buNone/>
            </a:pPr>
            <a:r>
              <a:rPr lang="en-US" sz="1279" b="1" dirty="0">
                <a:solidFill>
                  <a:srgbClr val="1E293B"/>
                </a:solidFill>
                <a:latin typeface="Inter" pitchFamily="34" charset="0"/>
                <a:ea typeface="Inter" pitchFamily="34" charset="-122"/>
                <a:cs typeface="Inter" pitchFamily="34" charset="-120"/>
              </a:rPr>
              <a:t>Marco Ético-Legal</a:t>
            </a:r>
            <a:endParaRPr lang="en-US" sz="1279" dirty="0"/>
          </a:p>
        </p:txBody>
      </p:sp>
      <p:sp>
        <p:nvSpPr>
          <p:cNvPr id="23" name="Text 5"/>
          <p:cNvSpPr/>
          <p:nvPr/>
        </p:nvSpPr>
        <p:spPr>
          <a:xfrm>
            <a:off x="4494259" y="2662518"/>
            <a:ext cx="3203342" cy="1055804"/>
          </a:xfrm>
          <a:prstGeom prst="rect">
            <a:avLst/>
          </a:prstGeom>
          <a:noFill/>
          <a:ln/>
        </p:spPr>
        <p:txBody>
          <a:bodyPr vert="horz" wrap="square" lIns="0" tIns="0" rIns="0" bIns="0" rtlCol="0" anchor="ctr"/>
          <a:lstStyle/>
          <a:p>
            <a:pPr marL="0" indent="0" algn="ctr">
              <a:lnSpc>
                <a:spcPts val="1663"/>
              </a:lnSpc>
              <a:buNone/>
            </a:pPr>
            <a:r>
              <a:rPr lang="en-US" sz="1024" dirty="0">
                <a:solidFill>
                  <a:srgbClr val="475569"/>
                </a:solidFill>
                <a:latin typeface="Inter" pitchFamily="34" charset="0"/>
                <a:ea typeface="Inter" pitchFamily="34" charset="-122"/>
                <a:cs typeface="Inter" pitchFamily="34" charset="-120"/>
              </a:rPr>
              <a:t>La </a:t>
            </a:r>
            <a:r>
              <a:rPr lang="en-US" sz="1024" b="1" dirty="0">
                <a:solidFill>
                  <a:srgbClr val="475569"/>
                </a:solidFill>
                <a:latin typeface="Inter" pitchFamily="34" charset="0"/>
                <a:ea typeface="Inter" pitchFamily="34" charset="-122"/>
                <a:cs typeface="Inter" pitchFamily="34" charset="-120"/>
              </a:rPr>
              <a:t>Ley 1733 de 2014 "Consuelo Devis Saavedra"</a:t>
            </a:r>
            <a:r>
              <a:rPr lang="en-US" sz="1024" dirty="0">
                <a:solidFill>
                  <a:srgbClr val="475569"/>
                </a:solidFill>
                <a:latin typeface="Inter" pitchFamily="34" charset="0"/>
                <a:ea typeface="Inter" pitchFamily="34" charset="-122"/>
                <a:cs typeface="Inter" pitchFamily="34" charset="-120"/>
              </a:rPr>
              <a:t> y los principios bioéticos de Beauchamp &amp; Childress (2019) garantizan que la autonomía y los derechos del paciente sean el eje central de cada decisión médica.</a:t>
            </a:r>
            <a:endParaRPr lang="en-US" sz="1024" dirty="0"/>
          </a:p>
        </p:txBody>
      </p:sp>
      <p:sp>
        <p:nvSpPr>
          <p:cNvPr id="24" name="Text 6"/>
          <p:cNvSpPr/>
          <p:nvPr/>
        </p:nvSpPr>
        <p:spPr>
          <a:xfrm>
            <a:off x="7873040" y="2366682"/>
            <a:ext cx="4143381" cy="188259"/>
          </a:xfrm>
          <a:prstGeom prst="rect">
            <a:avLst/>
          </a:prstGeom>
          <a:noFill/>
          <a:ln/>
        </p:spPr>
        <p:txBody>
          <a:bodyPr vert="horz" wrap="square" lIns="0" tIns="0" rIns="0" bIns="0" rtlCol="0" anchor="ctr"/>
          <a:lstStyle/>
          <a:p>
            <a:pPr marL="0" indent="0" algn="ctr">
              <a:lnSpc>
                <a:spcPts val="1482"/>
              </a:lnSpc>
              <a:buNone/>
            </a:pPr>
            <a:r>
              <a:rPr lang="en-US" sz="1279" b="1" dirty="0">
                <a:solidFill>
                  <a:srgbClr val="1E293B"/>
                </a:solidFill>
                <a:latin typeface="Inter" pitchFamily="34" charset="0"/>
                <a:ea typeface="Inter" pitchFamily="34" charset="-122"/>
                <a:cs typeface="Inter" pitchFamily="34" charset="-120"/>
              </a:rPr>
              <a:t>Dignidad Humana</a:t>
            </a:r>
            <a:endParaRPr lang="en-US" sz="1279" dirty="0"/>
          </a:p>
        </p:txBody>
      </p:sp>
      <p:sp>
        <p:nvSpPr>
          <p:cNvPr id="25" name="Text 7"/>
          <p:cNvSpPr/>
          <p:nvPr/>
        </p:nvSpPr>
        <p:spPr>
          <a:xfrm>
            <a:off x="8343060" y="2662518"/>
            <a:ext cx="3203341" cy="844644"/>
          </a:xfrm>
          <a:prstGeom prst="rect">
            <a:avLst/>
          </a:prstGeom>
          <a:noFill/>
          <a:ln/>
        </p:spPr>
        <p:txBody>
          <a:bodyPr vert="horz" wrap="square" lIns="0" tIns="0" rIns="0" bIns="0" rtlCol="0" anchor="ctr"/>
          <a:lstStyle/>
          <a:p>
            <a:pPr marL="0" indent="0" algn="ctr">
              <a:lnSpc>
                <a:spcPts val="1663"/>
              </a:lnSpc>
              <a:buNone/>
            </a:pPr>
            <a:r>
              <a:rPr lang="en-US" sz="1024" dirty="0">
                <a:solidFill>
                  <a:srgbClr val="475569"/>
                </a:solidFill>
                <a:latin typeface="Inter" pitchFamily="34" charset="0"/>
                <a:ea typeface="Inter" pitchFamily="34" charset="-122"/>
                <a:cs typeface="Inter" pitchFamily="34" charset="-120"/>
              </a:rPr>
              <a:t>Los cuidados paliativos afirman la vida y consideran la muerte como un proceso natural, buscando que el individuo viva con plenitud hasta el último momento.</a:t>
            </a:r>
            <a:endParaRPr lang="en-US" sz="1024" dirty="0"/>
          </a:p>
        </p:txBody>
      </p:sp>
      <p:sp>
        <p:nvSpPr>
          <p:cNvPr id="26" name="Text 8"/>
          <p:cNvSpPr/>
          <p:nvPr/>
        </p:nvSpPr>
        <p:spPr>
          <a:xfrm>
            <a:off x="3352730" y="4525146"/>
            <a:ext cx="5486400" cy="950539"/>
          </a:xfrm>
          <a:prstGeom prst="rect">
            <a:avLst/>
          </a:prstGeom>
          <a:noFill/>
          <a:ln/>
        </p:spPr>
        <p:txBody>
          <a:bodyPr vert="horz" wrap="square" lIns="0" tIns="0" rIns="0" bIns="0" rtlCol="0" anchor="ctr"/>
          <a:lstStyle/>
          <a:p>
            <a:pPr marL="0" indent="0" algn="ctr">
              <a:lnSpc>
                <a:spcPts val="2495"/>
              </a:lnSpc>
              <a:buNone/>
            </a:pPr>
            <a:r>
              <a:rPr lang="en-US" sz="1535" i="1" dirty="0">
                <a:solidFill>
                  <a:srgbClr val="FFFFFF"/>
                </a:solidFill>
                <a:latin typeface="Playfair Display" pitchFamily="34" charset="0"/>
                <a:ea typeface="Playfair Display" pitchFamily="34" charset="-122"/>
                <a:cs typeface="Playfair Display" pitchFamily="34" charset="-120"/>
              </a:rPr>
              <a:t>"Usted importa por lo que es, y hasta el último momento de su vida. Haremos todo lo posible no solo para que muera en paz, sino para que viva con dignidad hasta el final."</a:t>
            </a:r>
            <a:endParaRPr lang="en-US" sz="1535" dirty="0"/>
          </a:p>
        </p:txBody>
      </p:sp>
      <p:sp>
        <p:nvSpPr>
          <p:cNvPr id="27" name="Text 9"/>
          <p:cNvSpPr/>
          <p:nvPr/>
        </p:nvSpPr>
        <p:spPr>
          <a:xfrm>
            <a:off x="2293225" y="5616879"/>
            <a:ext cx="7605410" cy="134470"/>
          </a:xfrm>
          <a:prstGeom prst="rect">
            <a:avLst/>
          </a:prstGeom>
          <a:noFill/>
          <a:ln/>
        </p:spPr>
        <p:txBody>
          <a:bodyPr vert="horz" wrap="square" lIns="0" tIns="0" rIns="0" bIns="0" rtlCol="0" anchor="ctr"/>
          <a:lstStyle/>
          <a:p>
            <a:pPr marL="0" indent="0" algn="ctr">
              <a:lnSpc>
                <a:spcPts val="1059"/>
              </a:lnSpc>
              <a:buNone/>
            </a:pPr>
            <a:r>
              <a:rPr lang="en-US" sz="896" b="1" kern="0" spc="102" dirty="0">
                <a:solidFill>
                  <a:srgbClr val="34D399"/>
                </a:solidFill>
                <a:latin typeface="Inter" pitchFamily="34" charset="0"/>
                <a:ea typeface="Inter" pitchFamily="34" charset="-122"/>
                <a:cs typeface="Inter" pitchFamily="34" charset="-120"/>
              </a:rPr>
              <a:t>— DAME CICELY SAUNDERS (1918-2005)</a:t>
            </a:r>
            <a:endParaRPr lang="en-US" sz="896" dirty="0"/>
          </a:p>
        </p:txBody>
      </p:sp>
      <p:sp>
        <p:nvSpPr>
          <p:cNvPr id="28" name="Text 10"/>
          <p:cNvSpPr/>
          <p:nvPr/>
        </p:nvSpPr>
        <p:spPr>
          <a:xfrm>
            <a:off x="2615495" y="5831927"/>
            <a:ext cx="6960870" cy="107577"/>
          </a:xfrm>
          <a:prstGeom prst="rect">
            <a:avLst/>
          </a:prstGeom>
          <a:noFill/>
          <a:ln/>
        </p:spPr>
        <p:txBody>
          <a:bodyPr vert="horz" wrap="square" lIns="0" tIns="0" rIns="0" bIns="0" rtlCol="0" anchor="ctr"/>
          <a:lstStyle/>
          <a:p>
            <a:pPr marL="0" indent="0" algn="ctr">
              <a:lnSpc>
                <a:spcPts val="847"/>
              </a:lnSpc>
              <a:buNone/>
            </a:pPr>
            <a:r>
              <a:rPr lang="en-US" sz="768" dirty="0">
                <a:solidFill>
                  <a:srgbClr val="94A3B8"/>
                </a:solidFill>
                <a:latin typeface="Inter" pitchFamily="34" charset="0"/>
                <a:ea typeface="Inter" pitchFamily="34" charset="-122"/>
                <a:cs typeface="Inter" pitchFamily="34" charset="-120"/>
              </a:rPr>
              <a:t>Fundadora de la medicina paliativa moderna</a:t>
            </a:r>
            <a:endParaRPr lang="en-US" sz="768" dirty="0"/>
          </a:p>
        </p:txBody>
      </p:sp>
      <p:sp>
        <p:nvSpPr>
          <p:cNvPr id="29" name="Text 11"/>
          <p:cNvSpPr/>
          <p:nvPr/>
        </p:nvSpPr>
        <p:spPr>
          <a:xfrm>
            <a:off x="3460307" y="6208444"/>
            <a:ext cx="5271247" cy="215153"/>
          </a:xfrm>
          <a:prstGeom prst="rect">
            <a:avLst/>
          </a:prstGeom>
          <a:noFill/>
          <a:ln/>
        </p:spPr>
        <p:txBody>
          <a:bodyPr vert="horz" wrap="square" lIns="0" tIns="0" rIns="0" bIns="0" rtlCol="0" anchor="ctr"/>
          <a:lstStyle/>
          <a:p>
            <a:pPr marL="0" indent="0" algn="ctr">
              <a:lnSpc>
                <a:spcPts val="847"/>
              </a:lnSpc>
              <a:buNone/>
            </a:pPr>
            <a:r>
              <a:rPr lang="en-US" sz="768" b="1" dirty="0">
                <a:solidFill>
                  <a:srgbClr val="CBD5E1"/>
                </a:solidFill>
                <a:latin typeface="Inter" pitchFamily="34" charset="0"/>
                <a:ea typeface="Inter" pitchFamily="34" charset="-122"/>
                <a:cs typeface="Inter" pitchFamily="34" charset="-120"/>
              </a:rPr>
              <a:t>Reflexión académica:</a:t>
            </a:r>
            <a:r>
              <a:rPr lang="en-US" sz="768" dirty="0">
                <a:solidFill>
                  <a:srgbClr val="CBD5E1"/>
                </a:solidFill>
                <a:latin typeface="Inter" pitchFamily="34" charset="0"/>
                <a:ea typeface="Inter" pitchFamily="34" charset="-122"/>
                <a:cs typeface="Inter" pitchFamily="34" charset="-120"/>
              </a:rPr>
              <a:t> Después de más de 20 años en medicina paliativa, puedo afirmar que estos principios siguen siendo la guía fundamental para una práctica ética y compasiva.</a:t>
            </a:r>
            <a:endParaRPr lang="en-US" sz="768" dirty="0"/>
          </a:p>
        </p:txBody>
      </p:sp>
      <p:sp>
        <p:nvSpPr>
          <p:cNvPr id="30" name="Text 12"/>
          <p:cNvSpPr/>
          <p:nvPr/>
        </p:nvSpPr>
        <p:spPr>
          <a:xfrm>
            <a:off x="8695730" y="6589059"/>
            <a:ext cx="6297930" cy="107577"/>
          </a:xfrm>
          <a:prstGeom prst="rect">
            <a:avLst/>
          </a:prstGeom>
          <a:noFill/>
          <a:ln/>
        </p:spPr>
        <p:txBody>
          <a:bodyPr vert="horz" wrap="square" lIns="0" tIns="0" rIns="0" bIns="0" rtlCol="0" anchor="ctr"/>
          <a:lstStyle/>
          <a:p>
            <a:pPr marL="0" indent="0">
              <a:lnSpc>
                <a:spcPts val="847"/>
              </a:lnSpc>
              <a:buNone/>
            </a:pPr>
            <a:r>
              <a:rPr lang="en-US" sz="768" dirty="0">
                <a:solidFill>
                  <a:srgbClr val="94A3B8"/>
                </a:solidFill>
                <a:latin typeface="Inter" pitchFamily="34" charset="0"/>
                <a:ea typeface="Inter" pitchFamily="34" charset="-122"/>
                <a:cs typeface="Inter" pitchFamily="34" charset="-120"/>
              </a:rPr>
              <a:t>Fundamentos de los Cuidados Paliativos</a:t>
            </a:r>
            <a:endParaRPr lang="en-US" sz="768" dirty="0"/>
          </a:p>
        </p:txBody>
      </p:sp>
      <p:sp>
        <p:nvSpPr>
          <p:cNvPr id="31" name="Text 13"/>
          <p:cNvSpPr/>
          <p:nvPr/>
        </p:nvSpPr>
        <p:spPr>
          <a:xfrm>
            <a:off x="10739683" y="6589059"/>
            <a:ext cx="3259455" cy="107577"/>
          </a:xfrm>
          <a:prstGeom prst="rect">
            <a:avLst/>
          </a:prstGeom>
          <a:noFill/>
          <a:ln/>
        </p:spPr>
        <p:txBody>
          <a:bodyPr vert="horz" wrap="square" lIns="0" tIns="0" rIns="0" bIns="0" rtlCol="0" anchor="ctr"/>
          <a:lstStyle/>
          <a:p>
            <a:pPr marL="0" indent="0">
              <a:lnSpc>
                <a:spcPts val="847"/>
              </a:lnSpc>
              <a:buNone/>
            </a:pPr>
            <a:r>
              <a:rPr lang="en-US" sz="768" b="1" dirty="0">
                <a:solidFill>
                  <a:srgbClr val="64748B"/>
                </a:solidFill>
                <a:latin typeface="Inter" pitchFamily="34" charset="0"/>
                <a:ea typeface="Inter" pitchFamily="34" charset="-122"/>
                <a:cs typeface="Inter" pitchFamily="34" charset="-120"/>
              </a:rPr>
              <a:t>Módulo 1 Completado</a:t>
            </a:r>
            <a:endParaRPr lang="en-US" sz="768"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8564166"/>
          </a:xfrm>
          <a:prstGeom prst="rect">
            <a:avLst/>
          </a:prstGeom>
        </p:spPr>
      </p:pic>
      <p:pic>
        <p:nvPicPr>
          <p:cNvPr id="3" name="Image 1" descr="preencoded.png"/>
          <p:cNvPicPr>
            <a:picLocks noChangeAspect="1"/>
          </p:cNvPicPr>
          <p:nvPr/>
        </p:nvPicPr>
        <p:blipFill>
          <a:blip r:embed="rId4"/>
          <a:stretch>
            <a:fillRect/>
          </a:stretch>
        </p:blipFill>
        <p:spPr>
          <a:xfrm>
            <a:off x="0" y="0"/>
            <a:ext cx="12192000" cy="8564166"/>
          </a:xfrm>
          <a:prstGeom prst="rect">
            <a:avLst/>
          </a:prstGeom>
        </p:spPr>
      </p:pic>
      <p:pic>
        <p:nvPicPr>
          <p:cNvPr id="4" name="Image 2" descr="preencoded.png"/>
          <p:cNvPicPr>
            <a:picLocks noChangeAspect="1"/>
          </p:cNvPicPr>
          <p:nvPr/>
        </p:nvPicPr>
        <p:blipFill>
          <a:blip r:embed="rId5"/>
          <a:stretch>
            <a:fillRect/>
          </a:stretch>
        </p:blipFill>
        <p:spPr>
          <a:xfrm>
            <a:off x="0" y="0"/>
            <a:ext cx="12192000" cy="1333500"/>
          </a:xfrm>
          <a:prstGeom prst="rect">
            <a:avLst/>
          </a:prstGeom>
        </p:spPr>
      </p:pic>
      <p:pic>
        <p:nvPicPr>
          <p:cNvPr id="5" name="Image 3" descr="preencoded.png"/>
          <p:cNvPicPr>
            <a:picLocks noChangeAspect="1"/>
          </p:cNvPicPr>
          <p:nvPr/>
        </p:nvPicPr>
        <p:blipFill>
          <a:blip r:embed="rId6"/>
          <a:stretch>
            <a:fillRect/>
          </a:stretch>
        </p:blipFill>
        <p:spPr>
          <a:xfrm>
            <a:off x="457200" y="304800"/>
            <a:ext cx="967829" cy="266700"/>
          </a:xfrm>
          <a:prstGeom prst="rect">
            <a:avLst/>
          </a:prstGeom>
        </p:spPr>
      </p:pic>
      <p:pic>
        <p:nvPicPr>
          <p:cNvPr id="6" name="Image 4" descr="preencoded.png"/>
          <p:cNvPicPr>
            <a:picLocks noChangeAspect="1"/>
          </p:cNvPicPr>
          <p:nvPr/>
        </p:nvPicPr>
        <p:blipFill>
          <a:blip r:embed="rId7"/>
          <a:stretch>
            <a:fillRect/>
          </a:stretch>
        </p:blipFill>
        <p:spPr>
          <a:xfrm>
            <a:off x="1577429" y="433388"/>
            <a:ext cx="10157371" cy="9525"/>
          </a:xfrm>
          <a:prstGeom prst="rect">
            <a:avLst/>
          </a:prstGeom>
        </p:spPr>
      </p:pic>
      <p:pic>
        <p:nvPicPr>
          <p:cNvPr id="7" name="Image 5" descr="preencoded.png"/>
          <p:cNvPicPr>
            <a:picLocks noChangeAspect="1"/>
          </p:cNvPicPr>
          <p:nvPr/>
        </p:nvPicPr>
        <p:blipFill>
          <a:blip r:embed="rId8"/>
          <a:stretch>
            <a:fillRect/>
          </a:stretch>
        </p:blipFill>
        <p:spPr>
          <a:xfrm>
            <a:off x="457200" y="1562100"/>
            <a:ext cx="11277600" cy="762000"/>
          </a:xfrm>
          <a:prstGeom prst="rect">
            <a:avLst/>
          </a:prstGeom>
        </p:spPr>
      </p:pic>
      <p:pic>
        <p:nvPicPr>
          <p:cNvPr id="8" name="Image 6" descr="preencoded.png"/>
          <p:cNvPicPr>
            <a:picLocks noChangeAspect="1"/>
          </p:cNvPicPr>
          <p:nvPr/>
        </p:nvPicPr>
        <p:blipFill>
          <a:blip r:embed="rId9"/>
          <a:stretch>
            <a:fillRect/>
          </a:stretch>
        </p:blipFill>
        <p:spPr>
          <a:xfrm>
            <a:off x="457200" y="2600325"/>
            <a:ext cx="152400" cy="171450"/>
          </a:xfrm>
          <a:prstGeom prst="rect">
            <a:avLst/>
          </a:prstGeom>
        </p:spPr>
      </p:pic>
      <p:pic>
        <p:nvPicPr>
          <p:cNvPr id="9" name="Image 7" descr="preencoded.png"/>
          <p:cNvPicPr>
            <a:picLocks noChangeAspect="1"/>
          </p:cNvPicPr>
          <p:nvPr/>
        </p:nvPicPr>
        <p:blipFill>
          <a:blip r:embed="rId10"/>
          <a:stretch>
            <a:fillRect/>
          </a:stretch>
        </p:blipFill>
        <p:spPr>
          <a:xfrm>
            <a:off x="457200" y="2971800"/>
            <a:ext cx="11277600" cy="415230"/>
          </a:xfrm>
          <a:prstGeom prst="rect">
            <a:avLst/>
          </a:prstGeom>
        </p:spPr>
      </p:pic>
      <p:pic>
        <p:nvPicPr>
          <p:cNvPr id="10" name="Image 8" descr="preencoded.png"/>
          <p:cNvPicPr>
            <a:picLocks noChangeAspect="1"/>
          </p:cNvPicPr>
          <p:nvPr/>
        </p:nvPicPr>
        <p:blipFill>
          <a:blip r:embed="rId11"/>
          <a:stretch>
            <a:fillRect/>
          </a:stretch>
        </p:blipFill>
        <p:spPr>
          <a:xfrm>
            <a:off x="457200" y="3501330"/>
            <a:ext cx="11277600" cy="601861"/>
          </a:xfrm>
          <a:prstGeom prst="rect">
            <a:avLst/>
          </a:prstGeom>
        </p:spPr>
      </p:pic>
      <p:pic>
        <p:nvPicPr>
          <p:cNvPr id="11" name="Image 9" descr="preencoded.png"/>
          <p:cNvPicPr>
            <a:picLocks noChangeAspect="1"/>
          </p:cNvPicPr>
          <p:nvPr/>
        </p:nvPicPr>
        <p:blipFill>
          <a:blip r:embed="rId12"/>
          <a:stretch>
            <a:fillRect/>
          </a:stretch>
        </p:blipFill>
        <p:spPr>
          <a:xfrm>
            <a:off x="457200" y="4217491"/>
            <a:ext cx="11277600" cy="601861"/>
          </a:xfrm>
          <a:prstGeom prst="rect">
            <a:avLst/>
          </a:prstGeom>
        </p:spPr>
      </p:pic>
      <p:pic>
        <p:nvPicPr>
          <p:cNvPr id="12" name="Image 10" descr="preencoded.png"/>
          <p:cNvPicPr>
            <a:picLocks noChangeAspect="1"/>
          </p:cNvPicPr>
          <p:nvPr/>
        </p:nvPicPr>
        <p:blipFill>
          <a:blip r:embed="rId13"/>
          <a:stretch>
            <a:fillRect/>
          </a:stretch>
        </p:blipFill>
        <p:spPr>
          <a:xfrm>
            <a:off x="457200" y="4981277"/>
            <a:ext cx="171450" cy="171450"/>
          </a:xfrm>
          <a:prstGeom prst="rect">
            <a:avLst/>
          </a:prstGeom>
        </p:spPr>
      </p:pic>
      <p:pic>
        <p:nvPicPr>
          <p:cNvPr id="13" name="Image 11" descr="preencoded.png"/>
          <p:cNvPicPr>
            <a:picLocks noChangeAspect="1"/>
          </p:cNvPicPr>
          <p:nvPr/>
        </p:nvPicPr>
        <p:blipFill>
          <a:blip r:embed="rId14"/>
          <a:stretch>
            <a:fillRect/>
          </a:stretch>
        </p:blipFill>
        <p:spPr>
          <a:xfrm>
            <a:off x="457200" y="5314652"/>
            <a:ext cx="11277600" cy="601861"/>
          </a:xfrm>
          <a:prstGeom prst="rect">
            <a:avLst/>
          </a:prstGeom>
        </p:spPr>
      </p:pic>
      <p:pic>
        <p:nvPicPr>
          <p:cNvPr id="14" name="Image 12" descr="preencoded.png"/>
          <p:cNvPicPr>
            <a:picLocks noChangeAspect="1"/>
          </p:cNvPicPr>
          <p:nvPr/>
        </p:nvPicPr>
        <p:blipFill>
          <a:blip r:embed="rId14"/>
          <a:stretch>
            <a:fillRect/>
          </a:stretch>
        </p:blipFill>
        <p:spPr>
          <a:xfrm>
            <a:off x="457200" y="6030813"/>
            <a:ext cx="11277600" cy="601861"/>
          </a:xfrm>
          <a:prstGeom prst="rect">
            <a:avLst/>
          </a:prstGeom>
        </p:spPr>
      </p:pic>
      <p:pic>
        <p:nvPicPr>
          <p:cNvPr id="15" name="Image 13" descr="preencoded.png"/>
          <p:cNvPicPr>
            <a:picLocks noChangeAspect="1"/>
          </p:cNvPicPr>
          <p:nvPr/>
        </p:nvPicPr>
        <p:blipFill>
          <a:blip r:embed="rId15"/>
          <a:stretch>
            <a:fillRect/>
          </a:stretch>
        </p:blipFill>
        <p:spPr>
          <a:xfrm>
            <a:off x="457200" y="6746974"/>
            <a:ext cx="11277600" cy="601861"/>
          </a:xfrm>
          <a:prstGeom prst="rect">
            <a:avLst/>
          </a:prstGeom>
        </p:spPr>
      </p:pic>
      <p:pic>
        <p:nvPicPr>
          <p:cNvPr id="16" name="Image 14" descr="preencoded.png"/>
          <p:cNvPicPr>
            <a:picLocks noChangeAspect="1"/>
          </p:cNvPicPr>
          <p:nvPr/>
        </p:nvPicPr>
        <p:blipFill>
          <a:blip r:embed="rId16"/>
          <a:stretch>
            <a:fillRect/>
          </a:stretch>
        </p:blipFill>
        <p:spPr>
          <a:xfrm>
            <a:off x="457200" y="7510760"/>
            <a:ext cx="152400" cy="171450"/>
          </a:xfrm>
          <a:prstGeom prst="rect">
            <a:avLst/>
          </a:prstGeom>
        </p:spPr>
      </p:pic>
      <p:pic>
        <p:nvPicPr>
          <p:cNvPr id="17" name="Image 15" descr="preencoded.png"/>
          <p:cNvPicPr>
            <a:picLocks noChangeAspect="1"/>
          </p:cNvPicPr>
          <p:nvPr/>
        </p:nvPicPr>
        <p:blipFill>
          <a:blip r:embed="rId17"/>
          <a:stretch>
            <a:fillRect/>
          </a:stretch>
        </p:blipFill>
        <p:spPr>
          <a:xfrm>
            <a:off x="457200" y="7844135"/>
            <a:ext cx="11277600" cy="415230"/>
          </a:xfrm>
          <a:prstGeom prst="rect">
            <a:avLst/>
          </a:prstGeom>
        </p:spPr>
      </p:pic>
      <p:pic>
        <p:nvPicPr>
          <p:cNvPr id="18" name="Image 16" descr="preencoded.png"/>
          <p:cNvPicPr>
            <a:picLocks noChangeAspect="1"/>
          </p:cNvPicPr>
          <p:nvPr/>
        </p:nvPicPr>
        <p:blipFill>
          <a:blip r:embed="rId18"/>
          <a:stretch>
            <a:fillRect/>
          </a:stretch>
        </p:blipFill>
        <p:spPr>
          <a:xfrm>
            <a:off x="0" y="8487966"/>
            <a:ext cx="4064050" cy="76200"/>
          </a:xfrm>
          <a:prstGeom prst="rect">
            <a:avLst/>
          </a:prstGeom>
        </p:spPr>
      </p:pic>
      <p:pic>
        <p:nvPicPr>
          <p:cNvPr id="19" name="Image 17" descr="preencoded.png"/>
          <p:cNvPicPr>
            <a:picLocks noChangeAspect="1"/>
          </p:cNvPicPr>
          <p:nvPr/>
        </p:nvPicPr>
        <p:blipFill>
          <a:blip r:embed="rId19"/>
          <a:stretch>
            <a:fillRect/>
          </a:stretch>
        </p:blipFill>
        <p:spPr>
          <a:xfrm>
            <a:off x="4064050" y="8487966"/>
            <a:ext cx="4064050" cy="76200"/>
          </a:xfrm>
          <a:prstGeom prst="rect">
            <a:avLst/>
          </a:prstGeom>
        </p:spPr>
      </p:pic>
      <p:pic>
        <p:nvPicPr>
          <p:cNvPr id="20" name="Image 18" descr="preencoded.png"/>
          <p:cNvPicPr>
            <a:picLocks noChangeAspect="1"/>
          </p:cNvPicPr>
          <p:nvPr/>
        </p:nvPicPr>
        <p:blipFill>
          <a:blip r:embed="rId20"/>
          <a:stretch>
            <a:fillRect/>
          </a:stretch>
        </p:blipFill>
        <p:spPr>
          <a:xfrm>
            <a:off x="8128099" y="8487966"/>
            <a:ext cx="4063901" cy="76200"/>
          </a:xfrm>
          <a:prstGeom prst="rect">
            <a:avLst/>
          </a:prstGeom>
        </p:spPr>
      </p:pic>
      <p:sp>
        <p:nvSpPr>
          <p:cNvPr id="21" name="Text 0"/>
          <p:cNvSpPr/>
          <p:nvPr/>
        </p:nvSpPr>
        <p:spPr>
          <a:xfrm>
            <a:off x="571500" y="304800"/>
            <a:ext cx="1059270" cy="266700"/>
          </a:xfrm>
          <a:prstGeom prst="rect">
            <a:avLst/>
          </a:prstGeom>
          <a:noFill/>
          <a:ln/>
        </p:spPr>
        <p:txBody>
          <a:bodyPr vert="horz" wrap="square" lIns="0" tIns="0" rIns="0" bIns="0" rtlCol="0" anchor="ctr"/>
          <a:lstStyle/>
          <a:p>
            <a:pPr marL="0" indent="0">
              <a:lnSpc>
                <a:spcPts val="1500"/>
              </a:lnSpc>
              <a:buNone/>
            </a:pPr>
            <a:r>
              <a:rPr lang="en-US" sz="1050" b="1" kern="0" spc="42" dirty="0">
                <a:solidFill>
                  <a:srgbClr val="166534"/>
                </a:solidFill>
                <a:latin typeface="Inter" pitchFamily="34" charset="0"/>
                <a:ea typeface="Inter" pitchFamily="34" charset="-122"/>
                <a:cs typeface="Inter" pitchFamily="34" charset="-120"/>
              </a:rPr>
              <a:t>MODULO 1</a:t>
            </a:r>
            <a:endParaRPr lang="en-US" sz="1050" dirty="0"/>
          </a:p>
        </p:txBody>
      </p:sp>
      <p:sp>
        <p:nvSpPr>
          <p:cNvPr id="22" name="Text 1"/>
          <p:cNvSpPr/>
          <p:nvPr/>
        </p:nvSpPr>
        <p:spPr>
          <a:xfrm>
            <a:off x="457200" y="647700"/>
            <a:ext cx="13716000" cy="381000"/>
          </a:xfrm>
          <a:prstGeom prst="rect">
            <a:avLst/>
          </a:prstGeom>
          <a:noFill/>
          <a:ln/>
        </p:spPr>
        <p:txBody>
          <a:bodyPr vert="horz" wrap="square" lIns="0" tIns="0" rIns="0" bIns="0" rtlCol="0" anchor="ctr"/>
          <a:lstStyle/>
          <a:p>
            <a:pPr marL="0" indent="0">
              <a:lnSpc>
                <a:spcPts val="3000"/>
              </a:lnSpc>
              <a:buNone/>
            </a:pPr>
            <a:r>
              <a:rPr lang="en-US" sz="2700" b="1" kern="0" spc="-54" dirty="0">
                <a:solidFill>
                  <a:srgbClr val="1E293B"/>
                </a:solidFill>
                <a:latin typeface="Inter" pitchFamily="34" charset="0"/>
                <a:ea typeface="Inter" pitchFamily="34" charset="-122"/>
                <a:cs typeface="Inter" pitchFamily="34" charset="-120"/>
              </a:rPr>
              <a:t>Referencias Bibliograficas (1/3)</a:t>
            </a:r>
            <a:endParaRPr lang="en-US" sz="2700" dirty="0"/>
          </a:p>
        </p:txBody>
      </p:sp>
      <p:sp>
        <p:nvSpPr>
          <p:cNvPr id="23" name="Text 2"/>
          <p:cNvSpPr/>
          <p:nvPr/>
        </p:nvSpPr>
        <p:spPr>
          <a:xfrm>
            <a:off x="609600" y="1714500"/>
            <a:ext cx="10972800" cy="457200"/>
          </a:xfrm>
          <a:prstGeom prst="rect">
            <a:avLst/>
          </a:prstGeom>
          <a:noFill/>
          <a:ln/>
        </p:spPr>
        <p:txBody>
          <a:bodyPr vert="horz" wrap="square" lIns="0" tIns="0" rIns="0" bIns="0" rtlCol="0" anchor="ctr"/>
          <a:lstStyle/>
          <a:p>
            <a:pPr marL="0" indent="0">
              <a:lnSpc>
                <a:spcPts val="1800"/>
              </a:lnSpc>
              <a:buNone/>
            </a:pPr>
            <a:r>
              <a:rPr lang="en-US" sz="1200" i="1" dirty="0">
                <a:solidFill>
                  <a:srgbClr val="334155"/>
                </a:solidFill>
                <a:latin typeface="Georgia" pitchFamily="34" charset="0"/>
                <a:ea typeface="Georgia" pitchFamily="34" charset="-122"/>
                <a:cs typeface="Georgia" pitchFamily="34" charset="-120"/>
              </a:rPr>
              <a:t>"La fundamentacion teorica y normativa de este modulo se basa en fuentes primarias de organizaciones internacionales, legislacion nacional y literatura cientifica especializada en cuidados paliativos y bioetica."</a:t>
            </a:r>
            <a:endParaRPr lang="en-US" sz="1200" dirty="0"/>
          </a:p>
        </p:txBody>
      </p:sp>
      <p:sp>
        <p:nvSpPr>
          <p:cNvPr id="24" name="Text 3"/>
          <p:cNvSpPr/>
          <p:nvPr/>
        </p:nvSpPr>
        <p:spPr>
          <a:xfrm>
            <a:off x="685800" y="2552700"/>
            <a:ext cx="11277600" cy="266700"/>
          </a:xfrm>
          <a:prstGeom prst="rect">
            <a:avLst/>
          </a:prstGeom>
          <a:noFill/>
          <a:ln/>
        </p:spPr>
        <p:txBody>
          <a:bodyPr vert="horz" wrap="square" lIns="0" tIns="0" rIns="0" bIns="0" rtlCol="0" anchor="ctr"/>
          <a:lstStyle/>
          <a:p>
            <a:pPr marL="0" indent="0">
              <a:lnSpc>
                <a:spcPts val="2100"/>
              </a:lnSpc>
              <a:buNone/>
            </a:pPr>
            <a:r>
              <a:rPr lang="en-US" sz="1350" b="1" dirty="0">
                <a:solidFill>
                  <a:srgbClr val="1E293B"/>
                </a:solidFill>
                <a:latin typeface="Inter" pitchFamily="34" charset="0"/>
                <a:ea typeface="Inter" pitchFamily="34" charset="-122"/>
                <a:cs typeface="Inter" pitchFamily="34" charset="-120"/>
              </a:rPr>
              <a:t>Organizaciones Internacionales y Definiciones</a:t>
            </a:r>
            <a:endParaRPr lang="en-US" sz="1350" dirty="0"/>
          </a:p>
        </p:txBody>
      </p:sp>
      <p:sp>
        <p:nvSpPr>
          <p:cNvPr id="25" name="Text 4"/>
          <p:cNvSpPr/>
          <p:nvPr/>
        </p:nvSpPr>
        <p:spPr>
          <a:xfrm>
            <a:off x="609600" y="3086100"/>
            <a:ext cx="21229320" cy="186630"/>
          </a:xfrm>
          <a:prstGeom prst="rect">
            <a:avLst/>
          </a:prstGeom>
          <a:noFill/>
          <a:ln/>
        </p:spPr>
        <p:txBody>
          <a:bodyPr vert="horz" wrap="square" lIns="0" tIns="0" rIns="0" bIns="0" rtlCol="0" anchor="ctr"/>
          <a:lstStyle/>
          <a:p>
            <a:pPr marL="0" indent="0" algn="just">
              <a:lnSpc>
                <a:spcPts val="1470"/>
              </a:lnSpc>
              <a:buNone/>
            </a:pPr>
            <a:r>
              <a:rPr lang="en-US" sz="1050" dirty="0">
                <a:solidFill>
                  <a:srgbClr val="374151"/>
                </a:solidFill>
                <a:latin typeface="Georgia" pitchFamily="34" charset="0"/>
                <a:ea typeface="Georgia" pitchFamily="34" charset="-122"/>
                <a:cs typeface="Georgia" pitchFamily="34" charset="-120"/>
              </a:rPr>
              <a:t>Organizacion Mundial de la Salud. (2020). </a:t>
            </a:r>
            <a:r>
              <a:rPr lang="en-US" sz="1050" i="1" dirty="0">
                <a:solidFill>
                  <a:srgbClr val="374151"/>
                </a:solidFill>
                <a:latin typeface="Georgia" pitchFamily="34" charset="0"/>
                <a:ea typeface="Georgia" pitchFamily="34" charset="-122"/>
                <a:cs typeface="Georgia" pitchFamily="34" charset="-120"/>
              </a:rPr>
              <a:t>Cuidados paliativos</a:t>
            </a:r>
            <a:r>
              <a:rPr lang="en-US" sz="1050" dirty="0">
                <a:solidFill>
                  <a:srgbClr val="374151"/>
                </a:solidFill>
                <a:latin typeface="Georgia" pitchFamily="34" charset="0"/>
                <a:ea typeface="Georgia" pitchFamily="34" charset="-122"/>
                <a:cs typeface="Georgia" pitchFamily="34" charset="-120"/>
              </a:rPr>
              <a:t>. https://www.who.int/es/news-room/fact-sheets/detail/palliative-care</a:t>
            </a:r>
            <a:endParaRPr lang="en-US" sz="1050" dirty="0"/>
          </a:p>
        </p:txBody>
      </p:sp>
      <p:sp>
        <p:nvSpPr>
          <p:cNvPr id="26" name="Text 5"/>
          <p:cNvSpPr/>
          <p:nvPr/>
        </p:nvSpPr>
        <p:spPr>
          <a:xfrm>
            <a:off x="609600" y="3615630"/>
            <a:ext cx="10972800" cy="373261"/>
          </a:xfrm>
          <a:prstGeom prst="rect">
            <a:avLst/>
          </a:prstGeom>
          <a:noFill/>
          <a:ln/>
        </p:spPr>
        <p:txBody>
          <a:bodyPr vert="horz" wrap="square" lIns="0" tIns="0" rIns="0" bIns="0" rtlCol="0" anchor="ctr"/>
          <a:lstStyle/>
          <a:p>
            <a:pPr marL="0" indent="0" algn="just">
              <a:lnSpc>
                <a:spcPts val="1470"/>
              </a:lnSpc>
              <a:buNone/>
            </a:pPr>
            <a:r>
              <a:rPr lang="en-US" sz="1050" dirty="0">
                <a:solidFill>
                  <a:srgbClr val="374151"/>
                </a:solidFill>
                <a:latin typeface="Georgia" pitchFamily="34" charset="0"/>
                <a:ea typeface="Georgia" pitchFamily="34" charset="-122"/>
                <a:cs typeface="Georgia" pitchFamily="34" charset="-120"/>
              </a:rPr>
              <a:t>Organizacion Mundial de la Salud. (2014). </a:t>
            </a:r>
            <a:r>
              <a:rPr lang="en-US" sz="1050" i="1" dirty="0">
                <a:solidFill>
                  <a:srgbClr val="374151"/>
                </a:solidFill>
                <a:latin typeface="Georgia" pitchFamily="34" charset="0"/>
                <a:ea typeface="Georgia" pitchFamily="34" charset="-122"/>
                <a:cs typeface="Georgia" pitchFamily="34" charset="-120"/>
              </a:rPr>
              <a:t>Resolucion WHA67.19: Fortalecimiento de los cuidados paliativos como componente del tratamiento integral a lo largo de la vida</a:t>
            </a:r>
            <a:r>
              <a:rPr lang="en-US" sz="1050" dirty="0">
                <a:solidFill>
                  <a:srgbClr val="374151"/>
                </a:solidFill>
                <a:latin typeface="Georgia" pitchFamily="34" charset="0"/>
                <a:ea typeface="Georgia" pitchFamily="34" charset="-122"/>
                <a:cs typeface="Georgia" pitchFamily="34" charset="-120"/>
              </a:rPr>
              <a:t>. 67.a Asamblea Mundial de la Salud.</a:t>
            </a:r>
            <a:endParaRPr lang="en-US" sz="1050" dirty="0"/>
          </a:p>
        </p:txBody>
      </p:sp>
      <p:sp>
        <p:nvSpPr>
          <p:cNvPr id="27" name="Text 6"/>
          <p:cNvSpPr/>
          <p:nvPr/>
        </p:nvSpPr>
        <p:spPr>
          <a:xfrm>
            <a:off x="609600" y="4331791"/>
            <a:ext cx="10972800" cy="373261"/>
          </a:xfrm>
          <a:prstGeom prst="rect">
            <a:avLst/>
          </a:prstGeom>
          <a:noFill/>
          <a:ln/>
        </p:spPr>
        <p:txBody>
          <a:bodyPr vert="horz" wrap="square" lIns="0" tIns="0" rIns="0" bIns="0" rtlCol="0" anchor="ctr"/>
          <a:lstStyle/>
          <a:p>
            <a:pPr marL="0" indent="0" algn="just">
              <a:lnSpc>
                <a:spcPts val="1470"/>
              </a:lnSpc>
              <a:buNone/>
            </a:pPr>
            <a:r>
              <a:rPr lang="en-US" sz="1050" dirty="0">
                <a:solidFill>
                  <a:srgbClr val="374151"/>
                </a:solidFill>
                <a:latin typeface="Georgia" pitchFamily="34" charset="0"/>
                <a:ea typeface="Georgia" pitchFamily="34" charset="-122"/>
                <a:cs typeface="Georgia" pitchFamily="34" charset="-120"/>
              </a:rPr>
              <a:t>International Association for Hospice and Palliative Care. (2018). </a:t>
            </a:r>
            <a:r>
              <a:rPr lang="en-US" sz="1050" i="1" dirty="0">
                <a:solidFill>
                  <a:srgbClr val="374151"/>
                </a:solidFill>
                <a:latin typeface="Georgia" pitchFamily="34" charset="0"/>
                <a:ea typeface="Georgia" pitchFamily="34" charset="-122"/>
                <a:cs typeface="Georgia" pitchFamily="34" charset="-120"/>
              </a:rPr>
              <a:t>Consenso global basado en evidencia para la definicion de cuidados paliativos</a:t>
            </a:r>
            <a:r>
              <a:rPr lang="en-US" sz="1050" dirty="0">
                <a:solidFill>
                  <a:srgbClr val="374151"/>
                </a:solidFill>
                <a:latin typeface="Georgia" pitchFamily="34" charset="0"/>
                <a:ea typeface="Georgia" pitchFamily="34" charset="-122"/>
                <a:cs typeface="Georgia" pitchFamily="34" charset="-120"/>
              </a:rPr>
              <a:t>. Journal of Pain and Symptom Management, 55(2), 754-761.</a:t>
            </a:r>
            <a:endParaRPr lang="en-US" sz="1050" dirty="0"/>
          </a:p>
        </p:txBody>
      </p:sp>
      <p:sp>
        <p:nvSpPr>
          <p:cNvPr id="28" name="Text 7"/>
          <p:cNvSpPr/>
          <p:nvPr/>
        </p:nvSpPr>
        <p:spPr>
          <a:xfrm>
            <a:off x="704850" y="4933652"/>
            <a:ext cx="11277600" cy="266700"/>
          </a:xfrm>
          <a:prstGeom prst="rect">
            <a:avLst/>
          </a:prstGeom>
          <a:noFill/>
          <a:ln/>
        </p:spPr>
        <p:txBody>
          <a:bodyPr vert="horz" wrap="square" lIns="0" tIns="0" rIns="0" bIns="0" rtlCol="0" anchor="ctr"/>
          <a:lstStyle/>
          <a:p>
            <a:pPr marL="0" indent="0">
              <a:lnSpc>
                <a:spcPts val="2100"/>
              </a:lnSpc>
              <a:buNone/>
            </a:pPr>
            <a:r>
              <a:rPr lang="en-US" sz="1350" b="1" dirty="0">
                <a:solidFill>
                  <a:srgbClr val="1E293B"/>
                </a:solidFill>
                <a:latin typeface="Inter" pitchFamily="34" charset="0"/>
                <a:ea typeface="Inter" pitchFamily="34" charset="-122"/>
                <a:cs typeface="Inter" pitchFamily="34" charset="-120"/>
              </a:rPr>
              <a:t>Marco Legal Colombiano</a:t>
            </a:r>
            <a:endParaRPr lang="en-US" sz="1350" dirty="0"/>
          </a:p>
        </p:txBody>
      </p:sp>
      <p:sp>
        <p:nvSpPr>
          <p:cNvPr id="29" name="Text 8"/>
          <p:cNvSpPr/>
          <p:nvPr/>
        </p:nvSpPr>
        <p:spPr>
          <a:xfrm>
            <a:off x="609600" y="5428952"/>
            <a:ext cx="10972800" cy="373261"/>
          </a:xfrm>
          <a:prstGeom prst="rect">
            <a:avLst/>
          </a:prstGeom>
          <a:noFill/>
          <a:ln/>
        </p:spPr>
        <p:txBody>
          <a:bodyPr vert="horz" wrap="square" lIns="0" tIns="0" rIns="0" bIns="0" rtlCol="0" anchor="ctr"/>
          <a:lstStyle/>
          <a:p>
            <a:pPr marL="0" indent="0" algn="just">
              <a:lnSpc>
                <a:spcPts val="1470"/>
              </a:lnSpc>
              <a:buNone/>
            </a:pPr>
            <a:r>
              <a:rPr lang="en-US" sz="1050" dirty="0">
                <a:solidFill>
                  <a:srgbClr val="374151"/>
                </a:solidFill>
                <a:latin typeface="Georgia" pitchFamily="34" charset="0"/>
                <a:ea typeface="Georgia" pitchFamily="34" charset="-122"/>
                <a:cs typeface="Georgia" pitchFamily="34" charset="-120"/>
              </a:rPr>
              <a:t>Congreso de la Republica de Colombia. (2014, 8 de septiembre). </a:t>
            </a:r>
            <a:r>
              <a:rPr lang="en-US" sz="1050" i="1" dirty="0">
                <a:solidFill>
                  <a:srgbClr val="374151"/>
                </a:solidFill>
                <a:latin typeface="Georgia" pitchFamily="34" charset="0"/>
                <a:ea typeface="Georgia" pitchFamily="34" charset="-122"/>
                <a:cs typeface="Georgia" pitchFamily="34" charset="-120"/>
              </a:rPr>
              <a:t>Ley 1733 de 2014: Por medio de la cual se regulan los servicios de cuidados paliativos para el manejo integral de pacientes con enfermedades terminales, cronicas, degenerativas e irreversibles en cualquier fase de la enfermedad de alto impacto en la calidad de vida</a:t>
            </a:r>
            <a:r>
              <a:rPr lang="en-US" sz="1050" dirty="0">
                <a:solidFill>
                  <a:srgbClr val="374151"/>
                </a:solidFill>
                <a:latin typeface="Georgia" pitchFamily="34" charset="0"/>
                <a:ea typeface="Georgia" pitchFamily="34" charset="-122"/>
                <a:cs typeface="Georgia" pitchFamily="34" charset="-120"/>
              </a:rPr>
              <a:t>. Diario Oficial No. 49.268.</a:t>
            </a:r>
            <a:endParaRPr lang="en-US" sz="1050" dirty="0"/>
          </a:p>
        </p:txBody>
      </p:sp>
      <p:sp>
        <p:nvSpPr>
          <p:cNvPr id="30" name="Text 9"/>
          <p:cNvSpPr/>
          <p:nvPr/>
        </p:nvSpPr>
        <p:spPr>
          <a:xfrm>
            <a:off x="609600" y="6145113"/>
            <a:ext cx="10972800" cy="373261"/>
          </a:xfrm>
          <a:prstGeom prst="rect">
            <a:avLst/>
          </a:prstGeom>
          <a:noFill/>
          <a:ln/>
        </p:spPr>
        <p:txBody>
          <a:bodyPr vert="horz" wrap="square" lIns="0" tIns="0" rIns="0" bIns="0" rtlCol="0" anchor="ctr"/>
          <a:lstStyle/>
          <a:p>
            <a:pPr marL="0" indent="0" algn="just">
              <a:lnSpc>
                <a:spcPts val="1470"/>
              </a:lnSpc>
              <a:buNone/>
            </a:pPr>
            <a:r>
              <a:rPr lang="en-US" sz="1050" dirty="0">
                <a:solidFill>
                  <a:srgbClr val="374151"/>
                </a:solidFill>
                <a:latin typeface="Georgia" pitchFamily="34" charset="0"/>
                <a:ea typeface="Georgia" pitchFamily="34" charset="-122"/>
                <a:cs typeface="Georgia" pitchFamily="34" charset="-120"/>
              </a:rPr>
              <a:t>Ministerio de Salud y Proteccion Social. (2019). </a:t>
            </a:r>
            <a:r>
              <a:rPr lang="en-US" sz="1050" i="1" dirty="0">
                <a:solidFill>
                  <a:srgbClr val="374151"/>
                </a:solidFill>
                <a:latin typeface="Georgia" pitchFamily="34" charset="0"/>
                <a:ea typeface="Georgia" pitchFamily="34" charset="-122"/>
                <a:cs typeface="Georgia" pitchFamily="34" charset="-120"/>
              </a:rPr>
              <a:t>Lineamientos para la atencion integral en cuidados paliativos dirigida a personas con enfermedades cronicas, degenerativas e irreversibles y a sus familias</a:t>
            </a:r>
            <a:r>
              <a:rPr lang="en-US" sz="1050" dirty="0">
                <a:solidFill>
                  <a:srgbClr val="374151"/>
                </a:solidFill>
                <a:latin typeface="Georgia" pitchFamily="34" charset="0"/>
                <a:ea typeface="Georgia" pitchFamily="34" charset="-122"/>
                <a:cs typeface="Georgia" pitchFamily="34" charset="-120"/>
              </a:rPr>
              <a:t>. MSPS.</a:t>
            </a:r>
            <a:endParaRPr lang="en-US" sz="1050" dirty="0"/>
          </a:p>
        </p:txBody>
      </p:sp>
      <p:sp>
        <p:nvSpPr>
          <p:cNvPr id="31" name="Text 10"/>
          <p:cNvSpPr/>
          <p:nvPr/>
        </p:nvSpPr>
        <p:spPr>
          <a:xfrm>
            <a:off x="609600" y="6861274"/>
            <a:ext cx="10972800" cy="373261"/>
          </a:xfrm>
          <a:prstGeom prst="rect">
            <a:avLst/>
          </a:prstGeom>
          <a:noFill/>
          <a:ln/>
        </p:spPr>
        <p:txBody>
          <a:bodyPr vert="horz" wrap="square" lIns="0" tIns="0" rIns="0" bIns="0" rtlCol="0" anchor="ctr"/>
          <a:lstStyle/>
          <a:p>
            <a:pPr marL="0" indent="0" algn="just">
              <a:lnSpc>
                <a:spcPts val="1470"/>
              </a:lnSpc>
              <a:buNone/>
            </a:pPr>
            <a:r>
              <a:rPr lang="en-US" sz="1050" dirty="0">
                <a:solidFill>
                  <a:srgbClr val="374151"/>
                </a:solidFill>
                <a:latin typeface="Georgia" pitchFamily="34" charset="0"/>
                <a:ea typeface="Georgia" pitchFamily="34" charset="-122"/>
                <a:cs typeface="Georgia" pitchFamily="34" charset="-120"/>
              </a:rPr>
              <a:t>Ministerio de Salud y Proteccion Social. (2016). </a:t>
            </a:r>
            <a:r>
              <a:rPr lang="en-US" sz="1050" i="1" dirty="0">
                <a:solidFill>
                  <a:srgbClr val="374151"/>
                </a:solidFill>
                <a:latin typeface="Georgia" pitchFamily="34" charset="0"/>
                <a:ea typeface="Georgia" pitchFamily="34" charset="-122"/>
                <a:cs typeface="Georgia" pitchFamily="34" charset="-120"/>
              </a:rPr>
              <a:t>Resolucion 1477 de 2016: Por la cual se establecen los lineamientos para la atencion integral y el seguimiento a menores de 18 anos con cancer</a:t>
            </a:r>
            <a:r>
              <a:rPr lang="en-US" sz="1050" dirty="0">
                <a:solidFill>
                  <a:srgbClr val="374151"/>
                </a:solidFill>
                <a:latin typeface="Georgia" pitchFamily="34" charset="0"/>
                <a:ea typeface="Georgia" pitchFamily="34" charset="-122"/>
                <a:cs typeface="Georgia" pitchFamily="34" charset="-120"/>
              </a:rPr>
              <a:t>. MSPS.</a:t>
            </a:r>
            <a:endParaRPr lang="en-US" sz="1050" dirty="0"/>
          </a:p>
        </p:txBody>
      </p:sp>
      <p:sp>
        <p:nvSpPr>
          <p:cNvPr id="32" name="Text 11"/>
          <p:cNvSpPr/>
          <p:nvPr/>
        </p:nvSpPr>
        <p:spPr>
          <a:xfrm>
            <a:off x="685800" y="7463135"/>
            <a:ext cx="11277600" cy="266700"/>
          </a:xfrm>
          <a:prstGeom prst="rect">
            <a:avLst/>
          </a:prstGeom>
          <a:noFill/>
          <a:ln/>
        </p:spPr>
        <p:txBody>
          <a:bodyPr vert="horz" wrap="square" lIns="0" tIns="0" rIns="0" bIns="0" rtlCol="0" anchor="ctr"/>
          <a:lstStyle/>
          <a:p>
            <a:pPr marL="0" indent="0">
              <a:lnSpc>
                <a:spcPts val="2100"/>
              </a:lnSpc>
              <a:buNone/>
            </a:pPr>
            <a:r>
              <a:rPr lang="en-US" sz="1350" b="1" dirty="0">
                <a:solidFill>
                  <a:srgbClr val="1E293B"/>
                </a:solidFill>
                <a:latin typeface="Inter" pitchFamily="34" charset="0"/>
                <a:ea typeface="Inter" pitchFamily="34" charset="-122"/>
                <a:cs typeface="Inter" pitchFamily="34" charset="-120"/>
              </a:rPr>
              <a:t>Pioneros y Fundamentos Historicos</a:t>
            </a:r>
            <a:endParaRPr lang="en-US" sz="1350" dirty="0"/>
          </a:p>
        </p:txBody>
      </p:sp>
      <p:sp>
        <p:nvSpPr>
          <p:cNvPr id="33" name="Text 12"/>
          <p:cNvSpPr/>
          <p:nvPr/>
        </p:nvSpPr>
        <p:spPr>
          <a:xfrm>
            <a:off x="609600" y="7958435"/>
            <a:ext cx="18989040" cy="186630"/>
          </a:xfrm>
          <a:prstGeom prst="rect">
            <a:avLst/>
          </a:prstGeom>
          <a:noFill/>
          <a:ln/>
        </p:spPr>
        <p:txBody>
          <a:bodyPr vert="horz" wrap="square" lIns="0" tIns="0" rIns="0" bIns="0" rtlCol="0" anchor="ctr"/>
          <a:lstStyle/>
          <a:p>
            <a:pPr marL="0" indent="0" algn="just">
              <a:lnSpc>
                <a:spcPts val="1470"/>
              </a:lnSpc>
              <a:buNone/>
            </a:pPr>
            <a:r>
              <a:rPr lang="en-US" sz="1050" dirty="0">
                <a:solidFill>
                  <a:srgbClr val="374151"/>
                </a:solidFill>
                <a:latin typeface="Georgia" pitchFamily="34" charset="0"/>
                <a:ea typeface="Georgia" pitchFamily="34" charset="-122"/>
                <a:cs typeface="Georgia" pitchFamily="34" charset="-120"/>
              </a:rPr>
              <a:t>Saunders, C. (1964). The symptomatic treatment of incurable malignant disease. </a:t>
            </a:r>
            <a:r>
              <a:rPr lang="en-US" sz="1050" i="1" dirty="0">
                <a:solidFill>
                  <a:srgbClr val="374151"/>
                </a:solidFill>
                <a:latin typeface="Georgia" pitchFamily="34" charset="0"/>
                <a:ea typeface="Georgia" pitchFamily="34" charset="-122"/>
                <a:cs typeface="Georgia" pitchFamily="34" charset="-120"/>
              </a:rPr>
              <a:t>Prescribers Journal</a:t>
            </a:r>
            <a:r>
              <a:rPr lang="en-US" sz="1050" dirty="0">
                <a:solidFill>
                  <a:srgbClr val="374151"/>
                </a:solidFill>
                <a:latin typeface="Georgia" pitchFamily="34" charset="0"/>
                <a:ea typeface="Georgia" pitchFamily="34" charset="-122"/>
                <a:cs typeface="Georgia" pitchFamily="34" charset="-120"/>
              </a:rPr>
              <a:t>, 4(4), 68-73.</a:t>
            </a:r>
            <a:endParaRPr lang="en-US" sz="105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7886105"/>
          </a:xfrm>
          <a:prstGeom prst="rect">
            <a:avLst/>
          </a:prstGeom>
        </p:spPr>
      </p:pic>
      <p:pic>
        <p:nvPicPr>
          <p:cNvPr id="3" name="Image 1" descr="preencoded.png"/>
          <p:cNvPicPr>
            <a:picLocks noChangeAspect="1"/>
          </p:cNvPicPr>
          <p:nvPr/>
        </p:nvPicPr>
        <p:blipFill>
          <a:blip r:embed="rId4"/>
          <a:stretch>
            <a:fillRect/>
          </a:stretch>
        </p:blipFill>
        <p:spPr>
          <a:xfrm>
            <a:off x="0" y="0"/>
            <a:ext cx="12192000" cy="7886105"/>
          </a:xfrm>
          <a:prstGeom prst="rect">
            <a:avLst/>
          </a:prstGeom>
        </p:spPr>
      </p:pic>
      <p:pic>
        <p:nvPicPr>
          <p:cNvPr id="4" name="Image 2" descr="preencoded.png"/>
          <p:cNvPicPr>
            <a:picLocks noChangeAspect="1"/>
          </p:cNvPicPr>
          <p:nvPr/>
        </p:nvPicPr>
        <p:blipFill>
          <a:blip r:embed="rId5"/>
          <a:stretch>
            <a:fillRect/>
          </a:stretch>
        </p:blipFill>
        <p:spPr>
          <a:xfrm>
            <a:off x="0" y="0"/>
            <a:ext cx="12192000" cy="1333500"/>
          </a:xfrm>
          <a:prstGeom prst="rect">
            <a:avLst/>
          </a:prstGeom>
        </p:spPr>
      </p:pic>
      <p:pic>
        <p:nvPicPr>
          <p:cNvPr id="5" name="Image 3" descr="preencoded.png"/>
          <p:cNvPicPr>
            <a:picLocks noChangeAspect="1"/>
          </p:cNvPicPr>
          <p:nvPr/>
        </p:nvPicPr>
        <p:blipFill>
          <a:blip r:embed="rId6"/>
          <a:stretch>
            <a:fillRect/>
          </a:stretch>
        </p:blipFill>
        <p:spPr>
          <a:xfrm>
            <a:off x="457200" y="304800"/>
            <a:ext cx="967829" cy="266700"/>
          </a:xfrm>
          <a:prstGeom prst="rect">
            <a:avLst/>
          </a:prstGeom>
        </p:spPr>
      </p:pic>
      <p:pic>
        <p:nvPicPr>
          <p:cNvPr id="6" name="Image 4" descr="preencoded.png"/>
          <p:cNvPicPr>
            <a:picLocks noChangeAspect="1"/>
          </p:cNvPicPr>
          <p:nvPr/>
        </p:nvPicPr>
        <p:blipFill>
          <a:blip r:embed="rId7"/>
          <a:stretch>
            <a:fillRect/>
          </a:stretch>
        </p:blipFill>
        <p:spPr>
          <a:xfrm>
            <a:off x="1577429" y="433388"/>
            <a:ext cx="10157371" cy="9525"/>
          </a:xfrm>
          <a:prstGeom prst="rect">
            <a:avLst/>
          </a:prstGeom>
        </p:spPr>
      </p:pic>
      <p:pic>
        <p:nvPicPr>
          <p:cNvPr id="7" name="Image 5" descr="preencoded.png"/>
          <p:cNvPicPr>
            <a:picLocks noChangeAspect="1"/>
          </p:cNvPicPr>
          <p:nvPr/>
        </p:nvPicPr>
        <p:blipFill>
          <a:blip r:embed="rId8"/>
          <a:stretch>
            <a:fillRect/>
          </a:stretch>
        </p:blipFill>
        <p:spPr>
          <a:xfrm>
            <a:off x="457200" y="1609725"/>
            <a:ext cx="171450" cy="171450"/>
          </a:xfrm>
          <a:prstGeom prst="rect">
            <a:avLst/>
          </a:prstGeom>
        </p:spPr>
      </p:pic>
      <p:pic>
        <p:nvPicPr>
          <p:cNvPr id="8" name="Image 6" descr="preencoded.png"/>
          <p:cNvPicPr>
            <a:picLocks noChangeAspect="1"/>
          </p:cNvPicPr>
          <p:nvPr/>
        </p:nvPicPr>
        <p:blipFill>
          <a:blip r:embed="rId9"/>
          <a:stretch>
            <a:fillRect/>
          </a:stretch>
        </p:blipFill>
        <p:spPr>
          <a:xfrm>
            <a:off x="457200" y="1981200"/>
            <a:ext cx="11277600" cy="415230"/>
          </a:xfrm>
          <a:prstGeom prst="rect">
            <a:avLst/>
          </a:prstGeom>
        </p:spPr>
      </p:pic>
      <p:pic>
        <p:nvPicPr>
          <p:cNvPr id="9" name="Image 7" descr="preencoded.png"/>
          <p:cNvPicPr>
            <a:picLocks noChangeAspect="1"/>
          </p:cNvPicPr>
          <p:nvPr/>
        </p:nvPicPr>
        <p:blipFill>
          <a:blip r:embed="rId10"/>
          <a:stretch>
            <a:fillRect/>
          </a:stretch>
        </p:blipFill>
        <p:spPr>
          <a:xfrm>
            <a:off x="457200" y="2510730"/>
            <a:ext cx="11277600" cy="415230"/>
          </a:xfrm>
          <a:prstGeom prst="rect">
            <a:avLst/>
          </a:prstGeom>
        </p:spPr>
      </p:pic>
      <p:pic>
        <p:nvPicPr>
          <p:cNvPr id="10" name="Image 8" descr="preencoded.png"/>
          <p:cNvPicPr>
            <a:picLocks noChangeAspect="1"/>
          </p:cNvPicPr>
          <p:nvPr/>
        </p:nvPicPr>
        <p:blipFill>
          <a:blip r:embed="rId11"/>
          <a:stretch>
            <a:fillRect/>
          </a:stretch>
        </p:blipFill>
        <p:spPr>
          <a:xfrm>
            <a:off x="457200" y="3087886"/>
            <a:ext cx="219075" cy="171450"/>
          </a:xfrm>
          <a:prstGeom prst="rect">
            <a:avLst/>
          </a:prstGeom>
        </p:spPr>
      </p:pic>
      <p:pic>
        <p:nvPicPr>
          <p:cNvPr id="11" name="Image 9" descr="preencoded.png"/>
          <p:cNvPicPr>
            <a:picLocks noChangeAspect="1"/>
          </p:cNvPicPr>
          <p:nvPr/>
        </p:nvPicPr>
        <p:blipFill>
          <a:blip r:embed="rId12"/>
          <a:stretch>
            <a:fillRect/>
          </a:stretch>
        </p:blipFill>
        <p:spPr>
          <a:xfrm>
            <a:off x="457200" y="3421261"/>
            <a:ext cx="11277600" cy="415230"/>
          </a:xfrm>
          <a:prstGeom prst="rect">
            <a:avLst/>
          </a:prstGeom>
        </p:spPr>
      </p:pic>
      <p:pic>
        <p:nvPicPr>
          <p:cNvPr id="12" name="Image 10" descr="preencoded.png"/>
          <p:cNvPicPr>
            <a:picLocks noChangeAspect="1"/>
          </p:cNvPicPr>
          <p:nvPr/>
        </p:nvPicPr>
        <p:blipFill>
          <a:blip r:embed="rId10"/>
          <a:stretch>
            <a:fillRect/>
          </a:stretch>
        </p:blipFill>
        <p:spPr>
          <a:xfrm>
            <a:off x="457200" y="3950791"/>
            <a:ext cx="11277600" cy="415230"/>
          </a:xfrm>
          <a:prstGeom prst="rect">
            <a:avLst/>
          </a:prstGeom>
        </p:spPr>
      </p:pic>
      <p:pic>
        <p:nvPicPr>
          <p:cNvPr id="13" name="Image 11" descr="preencoded.png"/>
          <p:cNvPicPr>
            <a:picLocks noChangeAspect="1"/>
          </p:cNvPicPr>
          <p:nvPr/>
        </p:nvPicPr>
        <p:blipFill>
          <a:blip r:embed="rId13"/>
          <a:stretch>
            <a:fillRect/>
          </a:stretch>
        </p:blipFill>
        <p:spPr>
          <a:xfrm>
            <a:off x="457200" y="4480322"/>
            <a:ext cx="11277600" cy="415230"/>
          </a:xfrm>
          <a:prstGeom prst="rect">
            <a:avLst/>
          </a:prstGeom>
        </p:spPr>
      </p:pic>
      <p:pic>
        <p:nvPicPr>
          <p:cNvPr id="14" name="Image 12" descr="preencoded.png"/>
          <p:cNvPicPr>
            <a:picLocks noChangeAspect="1"/>
          </p:cNvPicPr>
          <p:nvPr/>
        </p:nvPicPr>
        <p:blipFill>
          <a:blip r:embed="rId14"/>
          <a:stretch>
            <a:fillRect/>
          </a:stretch>
        </p:blipFill>
        <p:spPr>
          <a:xfrm>
            <a:off x="457200" y="5057477"/>
            <a:ext cx="171450" cy="171450"/>
          </a:xfrm>
          <a:prstGeom prst="rect">
            <a:avLst/>
          </a:prstGeom>
        </p:spPr>
      </p:pic>
      <p:pic>
        <p:nvPicPr>
          <p:cNvPr id="15" name="Image 13" descr="preencoded.png"/>
          <p:cNvPicPr>
            <a:picLocks noChangeAspect="1"/>
          </p:cNvPicPr>
          <p:nvPr/>
        </p:nvPicPr>
        <p:blipFill>
          <a:blip r:embed="rId9"/>
          <a:stretch>
            <a:fillRect/>
          </a:stretch>
        </p:blipFill>
        <p:spPr>
          <a:xfrm>
            <a:off x="457200" y="5390852"/>
            <a:ext cx="11277600" cy="415230"/>
          </a:xfrm>
          <a:prstGeom prst="rect">
            <a:avLst/>
          </a:prstGeom>
        </p:spPr>
      </p:pic>
      <p:pic>
        <p:nvPicPr>
          <p:cNvPr id="16" name="Image 14" descr="preencoded.png"/>
          <p:cNvPicPr>
            <a:picLocks noChangeAspect="1"/>
          </p:cNvPicPr>
          <p:nvPr/>
        </p:nvPicPr>
        <p:blipFill>
          <a:blip r:embed="rId10"/>
          <a:stretch>
            <a:fillRect/>
          </a:stretch>
        </p:blipFill>
        <p:spPr>
          <a:xfrm>
            <a:off x="457200" y="5920383"/>
            <a:ext cx="11277600" cy="415230"/>
          </a:xfrm>
          <a:prstGeom prst="rect">
            <a:avLst/>
          </a:prstGeom>
        </p:spPr>
      </p:pic>
      <p:pic>
        <p:nvPicPr>
          <p:cNvPr id="17" name="Image 15" descr="preencoded.png"/>
          <p:cNvPicPr>
            <a:picLocks noChangeAspect="1"/>
          </p:cNvPicPr>
          <p:nvPr/>
        </p:nvPicPr>
        <p:blipFill>
          <a:blip r:embed="rId15"/>
          <a:stretch>
            <a:fillRect/>
          </a:stretch>
        </p:blipFill>
        <p:spPr>
          <a:xfrm>
            <a:off x="457200" y="6449913"/>
            <a:ext cx="11277600" cy="415230"/>
          </a:xfrm>
          <a:prstGeom prst="rect">
            <a:avLst/>
          </a:prstGeom>
        </p:spPr>
      </p:pic>
      <p:pic>
        <p:nvPicPr>
          <p:cNvPr id="18" name="Image 16" descr="preencoded.png"/>
          <p:cNvPicPr>
            <a:picLocks noChangeAspect="1"/>
          </p:cNvPicPr>
          <p:nvPr/>
        </p:nvPicPr>
        <p:blipFill>
          <a:blip r:embed="rId16"/>
          <a:stretch>
            <a:fillRect/>
          </a:stretch>
        </p:blipFill>
        <p:spPr>
          <a:xfrm>
            <a:off x="457200" y="6979444"/>
            <a:ext cx="11277600" cy="601861"/>
          </a:xfrm>
          <a:prstGeom prst="rect">
            <a:avLst/>
          </a:prstGeom>
        </p:spPr>
      </p:pic>
      <p:pic>
        <p:nvPicPr>
          <p:cNvPr id="19" name="Image 17" descr="preencoded.png"/>
          <p:cNvPicPr>
            <a:picLocks noChangeAspect="1"/>
          </p:cNvPicPr>
          <p:nvPr/>
        </p:nvPicPr>
        <p:blipFill>
          <a:blip r:embed="rId17"/>
          <a:stretch>
            <a:fillRect/>
          </a:stretch>
        </p:blipFill>
        <p:spPr>
          <a:xfrm>
            <a:off x="0" y="7809905"/>
            <a:ext cx="4064050" cy="76200"/>
          </a:xfrm>
          <a:prstGeom prst="rect">
            <a:avLst/>
          </a:prstGeom>
        </p:spPr>
      </p:pic>
      <p:pic>
        <p:nvPicPr>
          <p:cNvPr id="20" name="Image 18" descr="preencoded.png"/>
          <p:cNvPicPr>
            <a:picLocks noChangeAspect="1"/>
          </p:cNvPicPr>
          <p:nvPr/>
        </p:nvPicPr>
        <p:blipFill>
          <a:blip r:embed="rId18"/>
          <a:stretch>
            <a:fillRect/>
          </a:stretch>
        </p:blipFill>
        <p:spPr>
          <a:xfrm>
            <a:off x="4064050" y="7809905"/>
            <a:ext cx="4064050" cy="76200"/>
          </a:xfrm>
          <a:prstGeom prst="rect">
            <a:avLst/>
          </a:prstGeom>
        </p:spPr>
      </p:pic>
      <p:pic>
        <p:nvPicPr>
          <p:cNvPr id="21" name="Image 19" descr="preencoded.png"/>
          <p:cNvPicPr>
            <a:picLocks noChangeAspect="1"/>
          </p:cNvPicPr>
          <p:nvPr/>
        </p:nvPicPr>
        <p:blipFill>
          <a:blip r:embed="rId19"/>
          <a:stretch>
            <a:fillRect/>
          </a:stretch>
        </p:blipFill>
        <p:spPr>
          <a:xfrm>
            <a:off x="8128099" y="7809905"/>
            <a:ext cx="4063901" cy="76200"/>
          </a:xfrm>
          <a:prstGeom prst="rect">
            <a:avLst/>
          </a:prstGeom>
        </p:spPr>
      </p:pic>
      <p:sp>
        <p:nvSpPr>
          <p:cNvPr id="22" name="Text 0"/>
          <p:cNvSpPr/>
          <p:nvPr/>
        </p:nvSpPr>
        <p:spPr>
          <a:xfrm>
            <a:off x="571500" y="304800"/>
            <a:ext cx="1059270" cy="266700"/>
          </a:xfrm>
          <a:prstGeom prst="rect">
            <a:avLst/>
          </a:prstGeom>
          <a:noFill/>
          <a:ln/>
        </p:spPr>
        <p:txBody>
          <a:bodyPr vert="horz" wrap="square" lIns="0" tIns="0" rIns="0" bIns="0" rtlCol="0" anchor="ctr"/>
          <a:lstStyle/>
          <a:p>
            <a:pPr marL="0" indent="0">
              <a:lnSpc>
                <a:spcPts val="1500"/>
              </a:lnSpc>
              <a:buNone/>
            </a:pPr>
            <a:r>
              <a:rPr lang="en-US" sz="1050" b="1" kern="0" spc="42" dirty="0">
                <a:solidFill>
                  <a:srgbClr val="166534"/>
                </a:solidFill>
                <a:latin typeface="Inter" pitchFamily="34" charset="0"/>
                <a:ea typeface="Inter" pitchFamily="34" charset="-122"/>
                <a:cs typeface="Inter" pitchFamily="34" charset="-120"/>
              </a:rPr>
              <a:t>MODULO 1</a:t>
            </a:r>
            <a:endParaRPr lang="en-US" sz="1050" dirty="0"/>
          </a:p>
        </p:txBody>
      </p:sp>
      <p:sp>
        <p:nvSpPr>
          <p:cNvPr id="23" name="Text 1"/>
          <p:cNvSpPr/>
          <p:nvPr/>
        </p:nvSpPr>
        <p:spPr>
          <a:xfrm>
            <a:off x="457200" y="647700"/>
            <a:ext cx="13716000" cy="381000"/>
          </a:xfrm>
          <a:prstGeom prst="rect">
            <a:avLst/>
          </a:prstGeom>
          <a:noFill/>
          <a:ln/>
        </p:spPr>
        <p:txBody>
          <a:bodyPr vert="horz" wrap="square" lIns="0" tIns="0" rIns="0" bIns="0" rtlCol="0" anchor="ctr"/>
          <a:lstStyle/>
          <a:p>
            <a:pPr marL="0" indent="0">
              <a:lnSpc>
                <a:spcPts val="3000"/>
              </a:lnSpc>
              <a:buNone/>
            </a:pPr>
            <a:r>
              <a:rPr lang="en-US" sz="2700" b="1" kern="0" spc="-54" dirty="0">
                <a:solidFill>
                  <a:srgbClr val="1E293B"/>
                </a:solidFill>
                <a:latin typeface="Inter" pitchFamily="34" charset="0"/>
                <a:ea typeface="Inter" pitchFamily="34" charset="-122"/>
                <a:cs typeface="Inter" pitchFamily="34" charset="-120"/>
              </a:rPr>
              <a:t>Referencias Bibliograficas (2/3)</a:t>
            </a:r>
            <a:endParaRPr lang="en-US" sz="2700" dirty="0"/>
          </a:p>
        </p:txBody>
      </p:sp>
      <p:sp>
        <p:nvSpPr>
          <p:cNvPr id="24" name="Text 2"/>
          <p:cNvSpPr/>
          <p:nvPr/>
        </p:nvSpPr>
        <p:spPr>
          <a:xfrm>
            <a:off x="704850" y="1562100"/>
            <a:ext cx="11277600" cy="266700"/>
          </a:xfrm>
          <a:prstGeom prst="rect">
            <a:avLst/>
          </a:prstGeom>
          <a:noFill/>
          <a:ln/>
        </p:spPr>
        <p:txBody>
          <a:bodyPr vert="horz" wrap="square" lIns="0" tIns="0" rIns="0" bIns="0" rtlCol="0" anchor="ctr"/>
          <a:lstStyle/>
          <a:p>
            <a:pPr marL="0" indent="0">
              <a:lnSpc>
                <a:spcPts val="2100"/>
              </a:lnSpc>
              <a:buNone/>
            </a:pPr>
            <a:r>
              <a:rPr lang="en-US" sz="1350" b="1" dirty="0">
                <a:solidFill>
                  <a:srgbClr val="1E293B"/>
                </a:solidFill>
                <a:latin typeface="Inter" pitchFamily="34" charset="0"/>
                <a:ea typeface="Inter" pitchFamily="34" charset="-122"/>
                <a:cs typeface="Inter" pitchFamily="34" charset="-120"/>
              </a:rPr>
              <a:t>Pioneros y Fundamentos Historicos (continuacion)</a:t>
            </a:r>
            <a:endParaRPr lang="en-US" sz="1350" dirty="0"/>
          </a:p>
        </p:txBody>
      </p:sp>
      <p:sp>
        <p:nvSpPr>
          <p:cNvPr id="25" name="Text 3"/>
          <p:cNvSpPr/>
          <p:nvPr/>
        </p:nvSpPr>
        <p:spPr>
          <a:xfrm>
            <a:off x="609600" y="2095500"/>
            <a:ext cx="12108180" cy="186630"/>
          </a:xfrm>
          <a:prstGeom prst="rect">
            <a:avLst/>
          </a:prstGeom>
          <a:noFill/>
          <a:ln/>
        </p:spPr>
        <p:txBody>
          <a:bodyPr vert="horz" wrap="square" lIns="0" tIns="0" rIns="0" bIns="0" rtlCol="0" anchor="ctr"/>
          <a:lstStyle/>
          <a:p>
            <a:pPr marL="0" indent="0" algn="just">
              <a:lnSpc>
                <a:spcPts val="1470"/>
              </a:lnSpc>
              <a:buNone/>
            </a:pPr>
            <a:r>
              <a:rPr lang="en-US" sz="1050" dirty="0">
                <a:solidFill>
                  <a:srgbClr val="374151"/>
                </a:solidFill>
                <a:latin typeface="Georgia" pitchFamily="34" charset="0"/>
                <a:ea typeface="Georgia" pitchFamily="34" charset="-122"/>
                <a:cs typeface="Georgia" pitchFamily="34" charset="-120"/>
              </a:rPr>
              <a:t>Kubler-Ross, E. (1969). </a:t>
            </a:r>
            <a:r>
              <a:rPr lang="en-US" sz="1050" i="1" dirty="0">
                <a:solidFill>
                  <a:srgbClr val="374151"/>
                </a:solidFill>
                <a:latin typeface="Georgia" pitchFamily="34" charset="0"/>
                <a:ea typeface="Georgia" pitchFamily="34" charset="-122"/>
                <a:cs typeface="Georgia" pitchFamily="34" charset="-120"/>
              </a:rPr>
              <a:t>On death and dying</a:t>
            </a:r>
            <a:r>
              <a:rPr lang="en-US" sz="1050" dirty="0">
                <a:solidFill>
                  <a:srgbClr val="374151"/>
                </a:solidFill>
                <a:latin typeface="Georgia" pitchFamily="34" charset="0"/>
                <a:ea typeface="Georgia" pitchFamily="34" charset="-122"/>
                <a:cs typeface="Georgia" pitchFamily="34" charset="-120"/>
              </a:rPr>
              <a:t>. Macmillan Publishing Company.</a:t>
            </a:r>
            <a:endParaRPr lang="en-US" sz="1050" dirty="0"/>
          </a:p>
        </p:txBody>
      </p:sp>
      <p:sp>
        <p:nvSpPr>
          <p:cNvPr id="26" name="Text 4"/>
          <p:cNvSpPr/>
          <p:nvPr/>
        </p:nvSpPr>
        <p:spPr>
          <a:xfrm>
            <a:off x="609600" y="2625030"/>
            <a:ext cx="13388340" cy="186630"/>
          </a:xfrm>
          <a:prstGeom prst="rect">
            <a:avLst/>
          </a:prstGeom>
          <a:noFill/>
          <a:ln/>
        </p:spPr>
        <p:txBody>
          <a:bodyPr vert="horz" wrap="square" lIns="0" tIns="0" rIns="0" bIns="0" rtlCol="0" anchor="ctr"/>
          <a:lstStyle/>
          <a:p>
            <a:pPr marL="0" indent="0" algn="just">
              <a:lnSpc>
                <a:spcPts val="1470"/>
              </a:lnSpc>
              <a:buNone/>
            </a:pPr>
            <a:r>
              <a:rPr lang="en-US" sz="1050" dirty="0">
                <a:solidFill>
                  <a:srgbClr val="374151"/>
                </a:solidFill>
                <a:latin typeface="Georgia" pitchFamily="34" charset="0"/>
                <a:ea typeface="Georgia" pitchFamily="34" charset="-122"/>
                <a:cs typeface="Georgia" pitchFamily="34" charset="-120"/>
              </a:rPr>
              <a:t>Saunders, C. (1988). Spiritual pain. </a:t>
            </a:r>
            <a:r>
              <a:rPr lang="en-US" sz="1050" i="1" dirty="0">
                <a:solidFill>
                  <a:srgbClr val="374151"/>
                </a:solidFill>
                <a:latin typeface="Georgia" pitchFamily="34" charset="0"/>
                <a:ea typeface="Georgia" pitchFamily="34" charset="-122"/>
                <a:cs typeface="Georgia" pitchFamily="34" charset="-120"/>
              </a:rPr>
              <a:t>Journal of Palliative Care</a:t>
            </a:r>
            <a:r>
              <a:rPr lang="en-US" sz="1050" dirty="0">
                <a:solidFill>
                  <a:srgbClr val="374151"/>
                </a:solidFill>
                <a:latin typeface="Georgia" pitchFamily="34" charset="0"/>
                <a:ea typeface="Georgia" pitchFamily="34" charset="-122"/>
                <a:cs typeface="Georgia" pitchFamily="34" charset="-120"/>
              </a:rPr>
              <a:t>, 4(3), 29-32.</a:t>
            </a:r>
            <a:endParaRPr lang="en-US" sz="1050" dirty="0"/>
          </a:p>
        </p:txBody>
      </p:sp>
      <p:sp>
        <p:nvSpPr>
          <p:cNvPr id="27" name="Text 5"/>
          <p:cNvSpPr/>
          <p:nvPr/>
        </p:nvSpPr>
        <p:spPr>
          <a:xfrm>
            <a:off x="752475" y="3040261"/>
            <a:ext cx="11277600" cy="266700"/>
          </a:xfrm>
          <a:prstGeom prst="rect">
            <a:avLst/>
          </a:prstGeom>
          <a:noFill/>
          <a:ln/>
        </p:spPr>
        <p:txBody>
          <a:bodyPr vert="horz" wrap="square" lIns="0" tIns="0" rIns="0" bIns="0" rtlCol="0" anchor="ctr"/>
          <a:lstStyle/>
          <a:p>
            <a:pPr marL="0" indent="0">
              <a:lnSpc>
                <a:spcPts val="2100"/>
              </a:lnSpc>
              <a:buNone/>
            </a:pPr>
            <a:r>
              <a:rPr lang="en-US" sz="1350" b="1" dirty="0">
                <a:solidFill>
                  <a:srgbClr val="1E293B"/>
                </a:solidFill>
                <a:latin typeface="Inter" pitchFamily="34" charset="0"/>
                <a:ea typeface="Inter" pitchFamily="34" charset="-122"/>
                <a:cs typeface="Inter" pitchFamily="34" charset="-120"/>
              </a:rPr>
              <a:t>Bioetica y Principios Eticos</a:t>
            </a:r>
            <a:endParaRPr lang="en-US" sz="1350" dirty="0"/>
          </a:p>
        </p:txBody>
      </p:sp>
      <p:sp>
        <p:nvSpPr>
          <p:cNvPr id="28" name="Text 6"/>
          <p:cNvSpPr/>
          <p:nvPr/>
        </p:nvSpPr>
        <p:spPr>
          <a:xfrm>
            <a:off x="609600" y="3535561"/>
            <a:ext cx="18455640" cy="186630"/>
          </a:xfrm>
          <a:prstGeom prst="rect">
            <a:avLst/>
          </a:prstGeom>
          <a:noFill/>
          <a:ln/>
        </p:spPr>
        <p:txBody>
          <a:bodyPr vert="horz" wrap="square" lIns="0" tIns="0" rIns="0" bIns="0" rtlCol="0" anchor="ctr"/>
          <a:lstStyle/>
          <a:p>
            <a:pPr marL="0" indent="0" algn="just">
              <a:lnSpc>
                <a:spcPts val="1470"/>
              </a:lnSpc>
              <a:buNone/>
            </a:pPr>
            <a:r>
              <a:rPr lang="en-US" sz="1050" dirty="0">
                <a:solidFill>
                  <a:srgbClr val="374151"/>
                </a:solidFill>
                <a:latin typeface="Georgia" pitchFamily="34" charset="0"/>
                <a:ea typeface="Georgia" pitchFamily="34" charset="-122"/>
                <a:cs typeface="Georgia" pitchFamily="34" charset="-120"/>
              </a:rPr>
              <a:t>Beauchamp, T. L., &amp; Childress, J. F. (2019). </a:t>
            </a:r>
            <a:r>
              <a:rPr lang="en-US" sz="1050" i="1" dirty="0">
                <a:solidFill>
                  <a:srgbClr val="374151"/>
                </a:solidFill>
                <a:latin typeface="Georgia" pitchFamily="34" charset="0"/>
                <a:ea typeface="Georgia" pitchFamily="34" charset="-122"/>
                <a:cs typeface="Georgia" pitchFamily="34" charset="-120"/>
              </a:rPr>
              <a:t>Principles of biomedical ethics</a:t>
            </a:r>
            <a:r>
              <a:rPr lang="en-US" sz="1050" dirty="0">
                <a:solidFill>
                  <a:srgbClr val="374151"/>
                </a:solidFill>
                <a:latin typeface="Georgia" pitchFamily="34" charset="0"/>
                <a:ea typeface="Georgia" pitchFamily="34" charset="-122"/>
                <a:cs typeface="Georgia" pitchFamily="34" charset="-120"/>
              </a:rPr>
              <a:t> (8th ed.). Oxford University Press.</a:t>
            </a:r>
            <a:endParaRPr lang="en-US" sz="1050" dirty="0"/>
          </a:p>
        </p:txBody>
      </p:sp>
      <p:sp>
        <p:nvSpPr>
          <p:cNvPr id="29" name="Text 7"/>
          <p:cNvSpPr/>
          <p:nvPr/>
        </p:nvSpPr>
        <p:spPr>
          <a:xfrm>
            <a:off x="609600" y="4065091"/>
            <a:ext cx="11094720" cy="186630"/>
          </a:xfrm>
          <a:prstGeom prst="rect">
            <a:avLst/>
          </a:prstGeom>
          <a:noFill/>
          <a:ln/>
        </p:spPr>
        <p:txBody>
          <a:bodyPr vert="horz" wrap="square" lIns="0" tIns="0" rIns="0" bIns="0" rtlCol="0" anchor="ctr"/>
          <a:lstStyle/>
          <a:p>
            <a:pPr marL="0" indent="0" algn="just">
              <a:lnSpc>
                <a:spcPts val="1470"/>
              </a:lnSpc>
              <a:buNone/>
            </a:pPr>
            <a:r>
              <a:rPr lang="en-US" sz="1050" dirty="0">
                <a:solidFill>
                  <a:srgbClr val="374151"/>
                </a:solidFill>
                <a:latin typeface="Georgia" pitchFamily="34" charset="0"/>
                <a:ea typeface="Georgia" pitchFamily="34" charset="-122"/>
                <a:cs typeface="Georgia" pitchFamily="34" charset="-120"/>
              </a:rPr>
              <a:t>Gracia, D. (2007). </a:t>
            </a:r>
            <a:r>
              <a:rPr lang="en-US" sz="1050" i="1" dirty="0">
                <a:solidFill>
                  <a:srgbClr val="374151"/>
                </a:solidFill>
                <a:latin typeface="Georgia" pitchFamily="34" charset="0"/>
                <a:ea typeface="Georgia" pitchFamily="34" charset="-122"/>
                <a:cs typeface="Georgia" pitchFamily="34" charset="-120"/>
              </a:rPr>
              <a:t>Fundamentos de bioetica</a:t>
            </a:r>
            <a:r>
              <a:rPr lang="en-US" sz="1050" dirty="0">
                <a:solidFill>
                  <a:srgbClr val="374151"/>
                </a:solidFill>
                <a:latin typeface="Georgia" pitchFamily="34" charset="0"/>
                <a:ea typeface="Georgia" pitchFamily="34" charset="-122"/>
                <a:cs typeface="Georgia" pitchFamily="34" charset="-120"/>
              </a:rPr>
              <a:t> (2nd ed.). Triacastela.</a:t>
            </a:r>
            <a:endParaRPr lang="en-US" sz="1050" dirty="0"/>
          </a:p>
        </p:txBody>
      </p:sp>
      <p:sp>
        <p:nvSpPr>
          <p:cNvPr id="30" name="Text 8"/>
          <p:cNvSpPr/>
          <p:nvPr/>
        </p:nvSpPr>
        <p:spPr>
          <a:xfrm>
            <a:off x="609600" y="4594622"/>
            <a:ext cx="17708880" cy="186630"/>
          </a:xfrm>
          <a:prstGeom prst="rect">
            <a:avLst/>
          </a:prstGeom>
          <a:noFill/>
          <a:ln/>
        </p:spPr>
        <p:txBody>
          <a:bodyPr vert="horz" wrap="square" lIns="0" tIns="0" rIns="0" bIns="0" rtlCol="0" anchor="ctr"/>
          <a:lstStyle/>
          <a:p>
            <a:pPr marL="0" indent="0" algn="just">
              <a:lnSpc>
                <a:spcPts val="1470"/>
              </a:lnSpc>
              <a:buNone/>
            </a:pPr>
            <a:r>
              <a:rPr lang="en-US" sz="1050" dirty="0">
                <a:solidFill>
                  <a:srgbClr val="374151"/>
                </a:solidFill>
                <a:latin typeface="Georgia" pitchFamily="34" charset="0"/>
                <a:ea typeface="Georgia" pitchFamily="34" charset="-122"/>
                <a:cs typeface="Georgia" pitchFamily="34" charset="-120"/>
              </a:rPr>
              <a:t>Callahan, D. (1993). </a:t>
            </a:r>
            <a:r>
              <a:rPr lang="en-US" sz="1050" i="1" dirty="0">
                <a:solidFill>
                  <a:srgbClr val="374151"/>
                </a:solidFill>
                <a:latin typeface="Georgia" pitchFamily="34" charset="0"/>
                <a:ea typeface="Georgia" pitchFamily="34" charset="-122"/>
                <a:cs typeface="Georgia" pitchFamily="34" charset="-120"/>
              </a:rPr>
              <a:t>The troubled dream of life: In search of a peaceful death</a:t>
            </a:r>
            <a:r>
              <a:rPr lang="en-US" sz="1050" dirty="0">
                <a:solidFill>
                  <a:srgbClr val="374151"/>
                </a:solidFill>
                <a:latin typeface="Georgia" pitchFamily="34" charset="0"/>
                <a:ea typeface="Georgia" pitchFamily="34" charset="-122"/>
                <a:cs typeface="Georgia" pitchFamily="34" charset="-120"/>
              </a:rPr>
              <a:t>. Georgetown University Press.</a:t>
            </a:r>
            <a:endParaRPr lang="en-US" sz="1050" dirty="0"/>
          </a:p>
        </p:txBody>
      </p:sp>
      <p:sp>
        <p:nvSpPr>
          <p:cNvPr id="31" name="Text 9"/>
          <p:cNvSpPr/>
          <p:nvPr/>
        </p:nvSpPr>
        <p:spPr>
          <a:xfrm>
            <a:off x="704850" y="5009852"/>
            <a:ext cx="11277600" cy="266700"/>
          </a:xfrm>
          <a:prstGeom prst="rect">
            <a:avLst/>
          </a:prstGeom>
          <a:noFill/>
          <a:ln/>
        </p:spPr>
        <p:txBody>
          <a:bodyPr vert="horz" wrap="square" lIns="0" tIns="0" rIns="0" bIns="0" rtlCol="0" anchor="ctr"/>
          <a:lstStyle/>
          <a:p>
            <a:pPr marL="0" indent="0">
              <a:lnSpc>
                <a:spcPts val="2100"/>
              </a:lnSpc>
              <a:buNone/>
            </a:pPr>
            <a:r>
              <a:rPr lang="en-US" sz="1350" b="1" dirty="0">
                <a:solidFill>
                  <a:srgbClr val="1E293B"/>
                </a:solidFill>
                <a:latin typeface="Inter" pitchFamily="34" charset="0"/>
                <a:ea typeface="Inter" pitchFamily="34" charset="-122"/>
                <a:cs typeface="Inter" pitchFamily="34" charset="-120"/>
              </a:rPr>
              <a:t>Datos Estadisticos y Observatorios</a:t>
            </a:r>
            <a:endParaRPr lang="en-US" sz="1350" dirty="0"/>
          </a:p>
        </p:txBody>
      </p:sp>
      <p:sp>
        <p:nvSpPr>
          <p:cNvPr id="32" name="Text 10"/>
          <p:cNvSpPr/>
          <p:nvPr/>
        </p:nvSpPr>
        <p:spPr>
          <a:xfrm>
            <a:off x="609600" y="5505152"/>
            <a:ext cx="26723340" cy="186630"/>
          </a:xfrm>
          <a:prstGeom prst="rect">
            <a:avLst/>
          </a:prstGeom>
          <a:noFill/>
          <a:ln/>
        </p:spPr>
        <p:txBody>
          <a:bodyPr vert="horz" wrap="square" lIns="0" tIns="0" rIns="0" bIns="0" rtlCol="0" anchor="ctr"/>
          <a:lstStyle/>
          <a:p>
            <a:pPr marL="0" indent="0" algn="just">
              <a:lnSpc>
                <a:spcPts val="1470"/>
              </a:lnSpc>
              <a:buNone/>
            </a:pPr>
            <a:r>
              <a:rPr lang="en-US" sz="1050" dirty="0">
                <a:solidFill>
                  <a:srgbClr val="374151"/>
                </a:solidFill>
                <a:latin typeface="Georgia" pitchFamily="34" charset="0"/>
                <a:ea typeface="Georgia" pitchFamily="34" charset="-122"/>
                <a:cs typeface="Georgia" pitchFamily="34" charset="-120"/>
              </a:rPr>
              <a:t>Cuenta de Alto Costo. (2024, 12 de octubre). </a:t>
            </a:r>
            <a:r>
              <a:rPr lang="en-US" sz="1050" i="1" dirty="0">
                <a:solidFill>
                  <a:srgbClr val="374151"/>
                </a:solidFill>
                <a:latin typeface="Georgia" pitchFamily="34" charset="0"/>
                <a:ea typeface="Georgia" pitchFamily="34" charset="-122"/>
                <a:cs typeface="Georgia" pitchFamily="34" charset="-120"/>
              </a:rPr>
              <a:t>Dia mundial de los cuidados paliativos</a:t>
            </a:r>
            <a:r>
              <a:rPr lang="en-US" sz="1050" dirty="0">
                <a:solidFill>
                  <a:srgbClr val="374151"/>
                </a:solidFill>
                <a:latin typeface="Georgia" pitchFamily="34" charset="0"/>
                <a:ea typeface="Georgia" pitchFamily="34" charset="-122"/>
                <a:cs typeface="Georgia" pitchFamily="34" charset="-120"/>
              </a:rPr>
              <a:t>. https://cuentadealtocosto.org/noticias/dia-mundial-de-los-cuidados-paliativos/</a:t>
            </a:r>
            <a:endParaRPr lang="en-US" sz="1050" dirty="0"/>
          </a:p>
        </p:txBody>
      </p:sp>
      <p:sp>
        <p:nvSpPr>
          <p:cNvPr id="33" name="Text 11"/>
          <p:cNvSpPr/>
          <p:nvPr/>
        </p:nvSpPr>
        <p:spPr>
          <a:xfrm>
            <a:off x="609600" y="6034683"/>
            <a:ext cx="22776180" cy="186630"/>
          </a:xfrm>
          <a:prstGeom prst="rect">
            <a:avLst/>
          </a:prstGeom>
          <a:noFill/>
          <a:ln/>
        </p:spPr>
        <p:txBody>
          <a:bodyPr vert="horz" wrap="square" lIns="0" tIns="0" rIns="0" bIns="0" rtlCol="0" anchor="ctr"/>
          <a:lstStyle/>
          <a:p>
            <a:pPr marL="0" indent="0" algn="just">
              <a:lnSpc>
                <a:spcPts val="1470"/>
              </a:lnSpc>
              <a:buNone/>
            </a:pPr>
            <a:r>
              <a:rPr lang="en-US" sz="1050" dirty="0">
                <a:solidFill>
                  <a:srgbClr val="374151"/>
                </a:solidFill>
                <a:latin typeface="Georgia" pitchFamily="34" charset="0"/>
                <a:ea typeface="Georgia" pitchFamily="34" charset="-122"/>
                <a:cs typeface="Georgia" pitchFamily="34" charset="-120"/>
              </a:rPr>
              <a:t>Observatorio Colombiano de Cuidados Paliativos. (2024). </a:t>
            </a:r>
            <a:r>
              <a:rPr lang="en-US" sz="1050" i="1" dirty="0">
                <a:solidFill>
                  <a:srgbClr val="374151"/>
                </a:solidFill>
                <a:latin typeface="Georgia" pitchFamily="34" charset="0"/>
                <a:ea typeface="Georgia" pitchFamily="34" charset="-122"/>
                <a:cs typeface="Georgia" pitchFamily="34" charset="-120"/>
              </a:rPr>
              <a:t>Estado actual de los cuidados paliativos en Colombia: Reporte tecnico 2024</a:t>
            </a:r>
            <a:r>
              <a:rPr lang="en-US" sz="1050" dirty="0">
                <a:solidFill>
                  <a:srgbClr val="374151"/>
                </a:solidFill>
                <a:latin typeface="Georgia" pitchFamily="34" charset="0"/>
                <a:ea typeface="Georgia" pitchFamily="34" charset="-122"/>
                <a:cs typeface="Georgia" pitchFamily="34" charset="-120"/>
              </a:rPr>
              <a:t>. OCCP.</a:t>
            </a:r>
            <a:endParaRPr lang="en-US" sz="1050" dirty="0"/>
          </a:p>
        </p:txBody>
      </p:sp>
      <p:sp>
        <p:nvSpPr>
          <p:cNvPr id="34" name="Text 12"/>
          <p:cNvSpPr/>
          <p:nvPr/>
        </p:nvSpPr>
        <p:spPr>
          <a:xfrm>
            <a:off x="609600" y="6564213"/>
            <a:ext cx="28323540" cy="186630"/>
          </a:xfrm>
          <a:prstGeom prst="rect">
            <a:avLst/>
          </a:prstGeom>
          <a:noFill/>
          <a:ln/>
        </p:spPr>
        <p:txBody>
          <a:bodyPr vert="horz" wrap="square" lIns="0" tIns="0" rIns="0" bIns="0" rtlCol="0" anchor="ctr"/>
          <a:lstStyle/>
          <a:p>
            <a:pPr marL="0" indent="0" algn="just">
              <a:lnSpc>
                <a:spcPts val="1470"/>
              </a:lnSpc>
              <a:buNone/>
            </a:pPr>
            <a:r>
              <a:rPr lang="en-US" sz="1050" dirty="0">
                <a:solidFill>
                  <a:srgbClr val="374151"/>
                </a:solidFill>
                <a:latin typeface="Georgia" pitchFamily="34" charset="0"/>
                <a:ea typeface="Georgia" pitchFamily="34" charset="-122"/>
                <a:cs typeface="Georgia" pitchFamily="34" charset="-120"/>
              </a:rPr>
              <a:t>Pastrana, T., Lima, L., Pons, J. J., &amp; Centeno, C. (2021). </a:t>
            </a:r>
            <a:r>
              <a:rPr lang="en-US" sz="1050" i="1" dirty="0">
                <a:solidFill>
                  <a:srgbClr val="374151"/>
                </a:solidFill>
                <a:latin typeface="Georgia" pitchFamily="34" charset="0"/>
                <a:ea typeface="Georgia" pitchFamily="34" charset="-122"/>
                <a:cs typeface="Georgia" pitchFamily="34" charset="-120"/>
              </a:rPr>
              <a:t>Atlas de cuidados paliativos en Latinoamerica 2020</a:t>
            </a:r>
            <a:r>
              <a:rPr lang="en-US" sz="1050" dirty="0">
                <a:solidFill>
                  <a:srgbClr val="374151"/>
                </a:solidFill>
                <a:latin typeface="Georgia" pitchFamily="34" charset="0"/>
                <a:ea typeface="Georgia" pitchFamily="34" charset="-122"/>
                <a:cs typeface="Georgia" pitchFamily="34" charset="-120"/>
              </a:rPr>
              <a:t> (2nd ed.). Asociacion Latinoamericana de Cuidados Paliativos.</a:t>
            </a:r>
            <a:endParaRPr lang="en-US" sz="1050" dirty="0"/>
          </a:p>
        </p:txBody>
      </p:sp>
      <p:sp>
        <p:nvSpPr>
          <p:cNvPr id="35" name="Text 13"/>
          <p:cNvSpPr/>
          <p:nvPr/>
        </p:nvSpPr>
        <p:spPr>
          <a:xfrm>
            <a:off x="609600" y="7093744"/>
            <a:ext cx="10972800" cy="373261"/>
          </a:xfrm>
          <a:prstGeom prst="rect">
            <a:avLst/>
          </a:prstGeom>
          <a:noFill/>
          <a:ln/>
        </p:spPr>
        <p:txBody>
          <a:bodyPr vert="horz" wrap="square" lIns="0" tIns="0" rIns="0" bIns="0" rtlCol="0" anchor="ctr"/>
          <a:lstStyle/>
          <a:p>
            <a:pPr marL="0" indent="0" algn="just">
              <a:lnSpc>
                <a:spcPts val="1470"/>
              </a:lnSpc>
              <a:buNone/>
            </a:pPr>
            <a:r>
              <a:rPr lang="en-US" sz="1050" dirty="0">
                <a:solidFill>
                  <a:srgbClr val="374151"/>
                </a:solidFill>
                <a:latin typeface="Georgia" pitchFamily="34" charset="0"/>
                <a:ea typeface="Georgia" pitchFamily="34" charset="-122"/>
                <a:cs typeface="Georgia" pitchFamily="34" charset="-120"/>
              </a:rPr>
              <a:t>Sanchez-Cardenas, M. A., Garzon-Orjuela, N., Venegas-Sandoval, A., &amp; Eslava-Schmalbach, J. (2023). Public policy on palliative care and its implications for services in Colombia. </a:t>
            </a:r>
            <a:r>
              <a:rPr lang="en-US" sz="1050" i="1" dirty="0">
                <a:solidFill>
                  <a:srgbClr val="374151"/>
                </a:solidFill>
                <a:latin typeface="Georgia" pitchFamily="34" charset="0"/>
                <a:ea typeface="Georgia" pitchFamily="34" charset="-122"/>
                <a:cs typeface="Georgia" pitchFamily="34" charset="-120"/>
              </a:rPr>
              <a:t>BMC Health Services Research</a:t>
            </a:r>
            <a:r>
              <a:rPr lang="en-US" sz="1050" dirty="0">
                <a:solidFill>
                  <a:srgbClr val="374151"/>
                </a:solidFill>
                <a:latin typeface="Georgia" pitchFamily="34" charset="0"/>
                <a:ea typeface="Georgia" pitchFamily="34" charset="-122"/>
                <a:cs typeface="Georgia" pitchFamily="34" charset="-120"/>
              </a:rPr>
              <a:t>, 23(1), 1247.</a:t>
            </a:r>
            <a:endParaRPr lang="en-US" sz="105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8457605"/>
          </a:xfrm>
          <a:prstGeom prst="rect">
            <a:avLst/>
          </a:prstGeom>
        </p:spPr>
      </p:pic>
      <p:pic>
        <p:nvPicPr>
          <p:cNvPr id="3" name="Image 1" descr="preencoded.png"/>
          <p:cNvPicPr>
            <a:picLocks noChangeAspect="1"/>
          </p:cNvPicPr>
          <p:nvPr/>
        </p:nvPicPr>
        <p:blipFill>
          <a:blip r:embed="rId4"/>
          <a:stretch>
            <a:fillRect/>
          </a:stretch>
        </p:blipFill>
        <p:spPr>
          <a:xfrm>
            <a:off x="0" y="0"/>
            <a:ext cx="12192000" cy="8457605"/>
          </a:xfrm>
          <a:prstGeom prst="rect">
            <a:avLst/>
          </a:prstGeom>
        </p:spPr>
      </p:pic>
      <p:pic>
        <p:nvPicPr>
          <p:cNvPr id="4" name="Image 2" descr="preencoded.png"/>
          <p:cNvPicPr>
            <a:picLocks noChangeAspect="1"/>
          </p:cNvPicPr>
          <p:nvPr/>
        </p:nvPicPr>
        <p:blipFill>
          <a:blip r:embed="rId5"/>
          <a:stretch>
            <a:fillRect/>
          </a:stretch>
        </p:blipFill>
        <p:spPr>
          <a:xfrm>
            <a:off x="0" y="0"/>
            <a:ext cx="12192000" cy="1333500"/>
          </a:xfrm>
          <a:prstGeom prst="rect">
            <a:avLst/>
          </a:prstGeom>
        </p:spPr>
      </p:pic>
      <p:pic>
        <p:nvPicPr>
          <p:cNvPr id="5" name="Image 3" descr="preencoded.png"/>
          <p:cNvPicPr>
            <a:picLocks noChangeAspect="1"/>
          </p:cNvPicPr>
          <p:nvPr/>
        </p:nvPicPr>
        <p:blipFill>
          <a:blip r:embed="rId6"/>
          <a:stretch>
            <a:fillRect/>
          </a:stretch>
        </p:blipFill>
        <p:spPr>
          <a:xfrm>
            <a:off x="457200" y="304800"/>
            <a:ext cx="967829" cy="266700"/>
          </a:xfrm>
          <a:prstGeom prst="rect">
            <a:avLst/>
          </a:prstGeom>
        </p:spPr>
      </p:pic>
      <p:pic>
        <p:nvPicPr>
          <p:cNvPr id="6" name="Image 4" descr="preencoded.png"/>
          <p:cNvPicPr>
            <a:picLocks noChangeAspect="1"/>
          </p:cNvPicPr>
          <p:nvPr/>
        </p:nvPicPr>
        <p:blipFill>
          <a:blip r:embed="rId7"/>
          <a:stretch>
            <a:fillRect/>
          </a:stretch>
        </p:blipFill>
        <p:spPr>
          <a:xfrm>
            <a:off x="1577429" y="433388"/>
            <a:ext cx="10157371" cy="9525"/>
          </a:xfrm>
          <a:prstGeom prst="rect">
            <a:avLst/>
          </a:prstGeom>
        </p:spPr>
      </p:pic>
      <p:pic>
        <p:nvPicPr>
          <p:cNvPr id="7" name="Image 5" descr="preencoded.png"/>
          <p:cNvPicPr>
            <a:picLocks noChangeAspect="1"/>
          </p:cNvPicPr>
          <p:nvPr/>
        </p:nvPicPr>
        <p:blipFill>
          <a:blip r:embed="rId8"/>
          <a:stretch>
            <a:fillRect/>
          </a:stretch>
        </p:blipFill>
        <p:spPr>
          <a:xfrm>
            <a:off x="457200" y="1609725"/>
            <a:ext cx="171450" cy="171450"/>
          </a:xfrm>
          <a:prstGeom prst="rect">
            <a:avLst/>
          </a:prstGeom>
        </p:spPr>
      </p:pic>
      <p:pic>
        <p:nvPicPr>
          <p:cNvPr id="8" name="Image 6" descr="preencoded.png"/>
          <p:cNvPicPr>
            <a:picLocks noChangeAspect="1"/>
          </p:cNvPicPr>
          <p:nvPr/>
        </p:nvPicPr>
        <p:blipFill>
          <a:blip r:embed="rId9"/>
          <a:stretch>
            <a:fillRect/>
          </a:stretch>
        </p:blipFill>
        <p:spPr>
          <a:xfrm>
            <a:off x="457200" y="1981200"/>
            <a:ext cx="11277600" cy="601861"/>
          </a:xfrm>
          <a:prstGeom prst="rect">
            <a:avLst/>
          </a:prstGeom>
        </p:spPr>
      </p:pic>
      <p:pic>
        <p:nvPicPr>
          <p:cNvPr id="9" name="Image 7" descr="preencoded.png"/>
          <p:cNvPicPr>
            <a:picLocks noChangeAspect="1"/>
          </p:cNvPicPr>
          <p:nvPr/>
        </p:nvPicPr>
        <p:blipFill>
          <a:blip r:embed="rId10"/>
          <a:stretch>
            <a:fillRect/>
          </a:stretch>
        </p:blipFill>
        <p:spPr>
          <a:xfrm>
            <a:off x="457200" y="2697361"/>
            <a:ext cx="11277600" cy="601861"/>
          </a:xfrm>
          <a:prstGeom prst="rect">
            <a:avLst/>
          </a:prstGeom>
        </p:spPr>
      </p:pic>
      <p:pic>
        <p:nvPicPr>
          <p:cNvPr id="10" name="Image 8" descr="preencoded.png"/>
          <p:cNvPicPr>
            <a:picLocks noChangeAspect="1"/>
          </p:cNvPicPr>
          <p:nvPr/>
        </p:nvPicPr>
        <p:blipFill>
          <a:blip r:embed="rId11"/>
          <a:stretch>
            <a:fillRect/>
          </a:stretch>
        </p:blipFill>
        <p:spPr>
          <a:xfrm>
            <a:off x="457200" y="3413522"/>
            <a:ext cx="11277600" cy="415230"/>
          </a:xfrm>
          <a:prstGeom prst="rect">
            <a:avLst/>
          </a:prstGeom>
        </p:spPr>
      </p:pic>
      <p:pic>
        <p:nvPicPr>
          <p:cNvPr id="11" name="Image 9" descr="preencoded.png"/>
          <p:cNvPicPr>
            <a:picLocks noChangeAspect="1"/>
          </p:cNvPicPr>
          <p:nvPr/>
        </p:nvPicPr>
        <p:blipFill>
          <a:blip r:embed="rId12"/>
          <a:stretch>
            <a:fillRect/>
          </a:stretch>
        </p:blipFill>
        <p:spPr>
          <a:xfrm>
            <a:off x="457200" y="3990677"/>
            <a:ext cx="219075" cy="171450"/>
          </a:xfrm>
          <a:prstGeom prst="rect">
            <a:avLst/>
          </a:prstGeom>
        </p:spPr>
      </p:pic>
      <p:pic>
        <p:nvPicPr>
          <p:cNvPr id="12" name="Image 10" descr="preencoded.png"/>
          <p:cNvPicPr>
            <a:picLocks noChangeAspect="1"/>
          </p:cNvPicPr>
          <p:nvPr/>
        </p:nvPicPr>
        <p:blipFill>
          <a:blip r:embed="rId13"/>
          <a:stretch>
            <a:fillRect/>
          </a:stretch>
        </p:blipFill>
        <p:spPr>
          <a:xfrm>
            <a:off x="457200" y="4324052"/>
            <a:ext cx="11277600" cy="415230"/>
          </a:xfrm>
          <a:prstGeom prst="rect">
            <a:avLst/>
          </a:prstGeom>
        </p:spPr>
      </p:pic>
      <p:pic>
        <p:nvPicPr>
          <p:cNvPr id="13" name="Image 11" descr="preencoded.png"/>
          <p:cNvPicPr>
            <a:picLocks noChangeAspect="1"/>
          </p:cNvPicPr>
          <p:nvPr/>
        </p:nvPicPr>
        <p:blipFill>
          <a:blip r:embed="rId14"/>
          <a:stretch>
            <a:fillRect/>
          </a:stretch>
        </p:blipFill>
        <p:spPr>
          <a:xfrm>
            <a:off x="457200" y="4853583"/>
            <a:ext cx="11277600" cy="415230"/>
          </a:xfrm>
          <a:prstGeom prst="rect">
            <a:avLst/>
          </a:prstGeom>
        </p:spPr>
      </p:pic>
      <p:pic>
        <p:nvPicPr>
          <p:cNvPr id="14" name="Image 12" descr="preencoded.png"/>
          <p:cNvPicPr>
            <a:picLocks noChangeAspect="1"/>
          </p:cNvPicPr>
          <p:nvPr/>
        </p:nvPicPr>
        <p:blipFill>
          <a:blip r:embed="rId15"/>
          <a:stretch>
            <a:fillRect/>
          </a:stretch>
        </p:blipFill>
        <p:spPr>
          <a:xfrm>
            <a:off x="457200" y="5430738"/>
            <a:ext cx="219075" cy="171450"/>
          </a:xfrm>
          <a:prstGeom prst="rect">
            <a:avLst/>
          </a:prstGeom>
        </p:spPr>
      </p:pic>
      <p:pic>
        <p:nvPicPr>
          <p:cNvPr id="15" name="Image 13" descr="preencoded.png"/>
          <p:cNvPicPr>
            <a:picLocks noChangeAspect="1"/>
          </p:cNvPicPr>
          <p:nvPr/>
        </p:nvPicPr>
        <p:blipFill>
          <a:blip r:embed="rId13"/>
          <a:stretch>
            <a:fillRect/>
          </a:stretch>
        </p:blipFill>
        <p:spPr>
          <a:xfrm>
            <a:off x="457200" y="5764113"/>
            <a:ext cx="11277600" cy="415230"/>
          </a:xfrm>
          <a:prstGeom prst="rect">
            <a:avLst/>
          </a:prstGeom>
        </p:spPr>
      </p:pic>
      <p:pic>
        <p:nvPicPr>
          <p:cNvPr id="16" name="Image 14" descr="preencoded.png"/>
          <p:cNvPicPr>
            <a:picLocks noChangeAspect="1"/>
          </p:cNvPicPr>
          <p:nvPr/>
        </p:nvPicPr>
        <p:blipFill>
          <a:blip r:embed="rId16"/>
          <a:stretch>
            <a:fillRect/>
          </a:stretch>
        </p:blipFill>
        <p:spPr>
          <a:xfrm>
            <a:off x="457200" y="6293644"/>
            <a:ext cx="11277600" cy="601861"/>
          </a:xfrm>
          <a:prstGeom prst="rect">
            <a:avLst/>
          </a:prstGeom>
        </p:spPr>
      </p:pic>
      <p:pic>
        <p:nvPicPr>
          <p:cNvPr id="17" name="Image 15" descr="preencoded.png"/>
          <p:cNvPicPr>
            <a:picLocks noChangeAspect="1"/>
          </p:cNvPicPr>
          <p:nvPr/>
        </p:nvPicPr>
        <p:blipFill>
          <a:blip r:embed="rId17"/>
          <a:stretch>
            <a:fillRect/>
          </a:stretch>
        </p:blipFill>
        <p:spPr>
          <a:xfrm>
            <a:off x="457200" y="7009805"/>
            <a:ext cx="11277600" cy="1143000"/>
          </a:xfrm>
          <a:prstGeom prst="rect">
            <a:avLst/>
          </a:prstGeom>
        </p:spPr>
      </p:pic>
      <p:pic>
        <p:nvPicPr>
          <p:cNvPr id="18" name="Image 16" descr="preencoded.png"/>
          <p:cNvPicPr>
            <a:picLocks noChangeAspect="1"/>
          </p:cNvPicPr>
          <p:nvPr/>
        </p:nvPicPr>
        <p:blipFill>
          <a:blip r:embed="rId18"/>
          <a:stretch>
            <a:fillRect/>
          </a:stretch>
        </p:blipFill>
        <p:spPr>
          <a:xfrm>
            <a:off x="685800" y="7276505"/>
            <a:ext cx="228600" cy="304800"/>
          </a:xfrm>
          <a:prstGeom prst="rect">
            <a:avLst/>
          </a:prstGeom>
        </p:spPr>
      </p:pic>
      <p:pic>
        <p:nvPicPr>
          <p:cNvPr id="19" name="Image 17" descr="preencoded.png"/>
          <p:cNvPicPr>
            <a:picLocks noChangeAspect="1"/>
          </p:cNvPicPr>
          <p:nvPr/>
        </p:nvPicPr>
        <p:blipFill>
          <a:blip r:embed="rId19"/>
          <a:stretch>
            <a:fillRect/>
          </a:stretch>
        </p:blipFill>
        <p:spPr>
          <a:xfrm>
            <a:off x="0" y="8381405"/>
            <a:ext cx="4064050" cy="76200"/>
          </a:xfrm>
          <a:prstGeom prst="rect">
            <a:avLst/>
          </a:prstGeom>
        </p:spPr>
      </p:pic>
      <p:pic>
        <p:nvPicPr>
          <p:cNvPr id="20" name="Image 18" descr="preencoded.png"/>
          <p:cNvPicPr>
            <a:picLocks noChangeAspect="1"/>
          </p:cNvPicPr>
          <p:nvPr/>
        </p:nvPicPr>
        <p:blipFill>
          <a:blip r:embed="rId20"/>
          <a:stretch>
            <a:fillRect/>
          </a:stretch>
        </p:blipFill>
        <p:spPr>
          <a:xfrm>
            <a:off x="4064050" y="8381405"/>
            <a:ext cx="4064050" cy="76200"/>
          </a:xfrm>
          <a:prstGeom prst="rect">
            <a:avLst/>
          </a:prstGeom>
        </p:spPr>
      </p:pic>
      <p:pic>
        <p:nvPicPr>
          <p:cNvPr id="21" name="Image 19" descr="preencoded.png"/>
          <p:cNvPicPr>
            <a:picLocks noChangeAspect="1"/>
          </p:cNvPicPr>
          <p:nvPr/>
        </p:nvPicPr>
        <p:blipFill>
          <a:blip r:embed="rId21"/>
          <a:stretch>
            <a:fillRect/>
          </a:stretch>
        </p:blipFill>
        <p:spPr>
          <a:xfrm>
            <a:off x="8128099" y="8381405"/>
            <a:ext cx="4063901" cy="76200"/>
          </a:xfrm>
          <a:prstGeom prst="rect">
            <a:avLst/>
          </a:prstGeom>
        </p:spPr>
      </p:pic>
      <p:sp>
        <p:nvSpPr>
          <p:cNvPr id="22" name="Text 0"/>
          <p:cNvSpPr/>
          <p:nvPr/>
        </p:nvSpPr>
        <p:spPr>
          <a:xfrm>
            <a:off x="571500" y="304800"/>
            <a:ext cx="1059270" cy="266700"/>
          </a:xfrm>
          <a:prstGeom prst="rect">
            <a:avLst/>
          </a:prstGeom>
          <a:noFill/>
          <a:ln/>
        </p:spPr>
        <p:txBody>
          <a:bodyPr vert="horz" wrap="square" lIns="0" tIns="0" rIns="0" bIns="0" rtlCol="0" anchor="ctr"/>
          <a:lstStyle/>
          <a:p>
            <a:pPr marL="0" indent="0">
              <a:lnSpc>
                <a:spcPts val="1500"/>
              </a:lnSpc>
              <a:buNone/>
            </a:pPr>
            <a:r>
              <a:rPr lang="en-US" sz="1050" b="1" kern="0" spc="42" dirty="0">
                <a:solidFill>
                  <a:srgbClr val="166534"/>
                </a:solidFill>
                <a:latin typeface="Inter" pitchFamily="34" charset="0"/>
                <a:ea typeface="Inter" pitchFamily="34" charset="-122"/>
                <a:cs typeface="Inter" pitchFamily="34" charset="-120"/>
              </a:rPr>
              <a:t>MODULO 1</a:t>
            </a:r>
            <a:endParaRPr lang="en-US" sz="1050" dirty="0"/>
          </a:p>
        </p:txBody>
      </p:sp>
      <p:sp>
        <p:nvSpPr>
          <p:cNvPr id="23" name="Text 1"/>
          <p:cNvSpPr/>
          <p:nvPr/>
        </p:nvSpPr>
        <p:spPr>
          <a:xfrm>
            <a:off x="457200" y="647700"/>
            <a:ext cx="13716000" cy="381000"/>
          </a:xfrm>
          <a:prstGeom prst="rect">
            <a:avLst/>
          </a:prstGeom>
          <a:noFill/>
          <a:ln/>
        </p:spPr>
        <p:txBody>
          <a:bodyPr vert="horz" wrap="square" lIns="0" tIns="0" rIns="0" bIns="0" rtlCol="0" anchor="ctr"/>
          <a:lstStyle/>
          <a:p>
            <a:pPr marL="0" indent="0">
              <a:lnSpc>
                <a:spcPts val="3000"/>
              </a:lnSpc>
              <a:buNone/>
            </a:pPr>
            <a:r>
              <a:rPr lang="en-US" sz="2700" b="1" kern="0" spc="-54" dirty="0">
                <a:solidFill>
                  <a:srgbClr val="1E293B"/>
                </a:solidFill>
                <a:latin typeface="Inter" pitchFamily="34" charset="0"/>
                <a:ea typeface="Inter" pitchFamily="34" charset="-122"/>
                <a:cs typeface="Inter" pitchFamily="34" charset="-120"/>
              </a:rPr>
              <a:t>Referencias Bibliograficas (3/3)</a:t>
            </a:r>
            <a:endParaRPr lang="en-US" sz="2700" dirty="0"/>
          </a:p>
        </p:txBody>
      </p:sp>
      <p:sp>
        <p:nvSpPr>
          <p:cNvPr id="24" name="Text 2"/>
          <p:cNvSpPr/>
          <p:nvPr/>
        </p:nvSpPr>
        <p:spPr>
          <a:xfrm>
            <a:off x="704850" y="1562100"/>
            <a:ext cx="11277600" cy="266700"/>
          </a:xfrm>
          <a:prstGeom prst="rect">
            <a:avLst/>
          </a:prstGeom>
          <a:noFill/>
          <a:ln/>
        </p:spPr>
        <p:txBody>
          <a:bodyPr vert="horz" wrap="square" lIns="0" tIns="0" rIns="0" bIns="0" rtlCol="0" anchor="ctr"/>
          <a:lstStyle/>
          <a:p>
            <a:pPr marL="0" indent="0">
              <a:lnSpc>
                <a:spcPts val="2100"/>
              </a:lnSpc>
              <a:buNone/>
            </a:pPr>
            <a:r>
              <a:rPr lang="en-US" sz="1350" b="1" dirty="0">
                <a:solidFill>
                  <a:srgbClr val="1E293B"/>
                </a:solidFill>
                <a:latin typeface="Inter" pitchFamily="34" charset="0"/>
                <a:ea typeface="Inter" pitchFamily="34" charset="-122"/>
                <a:cs typeface="Inter" pitchFamily="34" charset="-120"/>
              </a:rPr>
              <a:t>Literatura Cientifica Especializada</a:t>
            </a:r>
            <a:endParaRPr lang="en-US" sz="1350" dirty="0"/>
          </a:p>
        </p:txBody>
      </p:sp>
      <p:sp>
        <p:nvSpPr>
          <p:cNvPr id="25" name="Text 3"/>
          <p:cNvSpPr/>
          <p:nvPr/>
        </p:nvSpPr>
        <p:spPr>
          <a:xfrm>
            <a:off x="609600" y="2095500"/>
            <a:ext cx="10972800" cy="373261"/>
          </a:xfrm>
          <a:prstGeom prst="rect">
            <a:avLst/>
          </a:prstGeom>
          <a:noFill/>
          <a:ln/>
        </p:spPr>
        <p:txBody>
          <a:bodyPr vert="horz" wrap="square" lIns="0" tIns="0" rIns="0" bIns="0" rtlCol="0" anchor="ctr"/>
          <a:lstStyle/>
          <a:p>
            <a:pPr marL="0" indent="0" algn="just">
              <a:lnSpc>
                <a:spcPts val="1470"/>
              </a:lnSpc>
              <a:buNone/>
            </a:pPr>
            <a:r>
              <a:rPr lang="en-US" sz="1050" dirty="0">
                <a:solidFill>
                  <a:srgbClr val="374151"/>
                </a:solidFill>
                <a:latin typeface="Georgia" pitchFamily="34" charset="0"/>
                <a:ea typeface="Georgia" pitchFamily="34" charset="-122"/>
                <a:cs typeface="Georgia" pitchFamily="34" charset="-120"/>
              </a:rPr>
              <a:t>Calvache, J. A., Delgado-Noguera, M. F., Lesmes, M. C., Sanchez-Cardenas, M. A., &amp; Rojas-Mirquez, J. C. (2020). Cuantas personas requieren cuidados paliativos para cancer en Colombia. </a:t>
            </a:r>
            <a:r>
              <a:rPr lang="en-US" sz="1050" i="1" dirty="0">
                <a:solidFill>
                  <a:srgbClr val="374151"/>
                </a:solidFill>
                <a:latin typeface="Georgia" pitchFamily="34" charset="0"/>
                <a:ea typeface="Georgia" pitchFamily="34" charset="-122"/>
                <a:cs typeface="Georgia" pitchFamily="34" charset="-120"/>
              </a:rPr>
              <a:t>Revista Colombiana de Cancerologia</a:t>
            </a:r>
            <a:r>
              <a:rPr lang="en-US" sz="1050" dirty="0">
                <a:solidFill>
                  <a:srgbClr val="374151"/>
                </a:solidFill>
                <a:latin typeface="Georgia" pitchFamily="34" charset="0"/>
                <a:ea typeface="Georgia" pitchFamily="34" charset="-122"/>
                <a:cs typeface="Georgia" pitchFamily="34" charset="-120"/>
              </a:rPr>
              <a:t>, 24(4), 201-209.</a:t>
            </a:r>
            <a:endParaRPr lang="en-US" sz="1050" dirty="0"/>
          </a:p>
        </p:txBody>
      </p:sp>
      <p:sp>
        <p:nvSpPr>
          <p:cNvPr id="26" name="Text 4"/>
          <p:cNvSpPr/>
          <p:nvPr/>
        </p:nvSpPr>
        <p:spPr>
          <a:xfrm>
            <a:off x="609600" y="2811661"/>
            <a:ext cx="10972800" cy="373261"/>
          </a:xfrm>
          <a:prstGeom prst="rect">
            <a:avLst/>
          </a:prstGeom>
          <a:noFill/>
          <a:ln/>
        </p:spPr>
        <p:txBody>
          <a:bodyPr vert="horz" wrap="square" lIns="0" tIns="0" rIns="0" bIns="0" rtlCol="0" anchor="ctr"/>
          <a:lstStyle/>
          <a:p>
            <a:pPr marL="0" indent="0" algn="just">
              <a:lnSpc>
                <a:spcPts val="1470"/>
              </a:lnSpc>
              <a:buNone/>
            </a:pPr>
            <a:r>
              <a:rPr lang="en-US" sz="1050" dirty="0">
                <a:solidFill>
                  <a:srgbClr val="374151"/>
                </a:solidFill>
                <a:latin typeface="Georgia" pitchFamily="34" charset="0"/>
                <a:ea typeface="Georgia" pitchFamily="34" charset="-122"/>
                <a:cs typeface="Georgia" pitchFamily="34" charset="-120"/>
              </a:rPr>
              <a:t>Lamfre, L., Garcia, E., Sanchez-Cardenas, M. A., &amp; Garzon-Orjuela, N. (2023). Analisis de costo-efectividad de los cuidados paliativos a domicilio para pacientes con cancer avanzado en Colombia. </a:t>
            </a:r>
            <a:r>
              <a:rPr lang="en-US" sz="1050" i="1" dirty="0">
                <a:solidFill>
                  <a:srgbClr val="374151"/>
                </a:solidFill>
                <a:latin typeface="Georgia" pitchFamily="34" charset="0"/>
                <a:ea typeface="Georgia" pitchFamily="34" charset="-122"/>
                <a:cs typeface="Georgia" pitchFamily="34" charset="-120"/>
              </a:rPr>
              <a:t>Cadernos de Saude Publica</a:t>
            </a:r>
            <a:r>
              <a:rPr lang="en-US" sz="1050" dirty="0">
                <a:solidFill>
                  <a:srgbClr val="374151"/>
                </a:solidFill>
                <a:latin typeface="Georgia" pitchFamily="34" charset="0"/>
                <a:ea typeface="Georgia" pitchFamily="34" charset="-122"/>
                <a:cs typeface="Georgia" pitchFamily="34" charset="-120"/>
              </a:rPr>
              <a:t>, 39(2), e00081822.</a:t>
            </a:r>
            <a:endParaRPr lang="en-US" sz="1050" dirty="0"/>
          </a:p>
        </p:txBody>
      </p:sp>
      <p:sp>
        <p:nvSpPr>
          <p:cNvPr id="27" name="Text 5"/>
          <p:cNvSpPr/>
          <p:nvPr/>
        </p:nvSpPr>
        <p:spPr>
          <a:xfrm>
            <a:off x="609600" y="3527822"/>
            <a:ext cx="30563820" cy="186630"/>
          </a:xfrm>
          <a:prstGeom prst="rect">
            <a:avLst/>
          </a:prstGeom>
          <a:noFill/>
          <a:ln/>
        </p:spPr>
        <p:txBody>
          <a:bodyPr vert="horz" wrap="square" lIns="0" tIns="0" rIns="0" bIns="0" rtlCol="0" anchor="ctr"/>
          <a:lstStyle/>
          <a:p>
            <a:pPr marL="0" indent="0" algn="just">
              <a:lnSpc>
                <a:spcPts val="1470"/>
              </a:lnSpc>
              <a:buNone/>
            </a:pPr>
            <a:r>
              <a:rPr lang="en-US" sz="1050" dirty="0">
                <a:solidFill>
                  <a:srgbClr val="374151"/>
                </a:solidFill>
                <a:latin typeface="Georgia" pitchFamily="34" charset="0"/>
                <a:ea typeface="Georgia" pitchFamily="34" charset="-122"/>
                <a:cs typeface="Georgia" pitchFamily="34" charset="-120"/>
              </a:rPr>
              <a:t>Leon, M. X., Florez, I. D., Torres, M., &amp; Daza, L. (2023). Barriers and facilitators for palliative care implementation in Colombia: A qualitative study. </a:t>
            </a:r>
            <a:r>
              <a:rPr lang="en-US" sz="1050" i="1" dirty="0">
                <a:solidFill>
                  <a:srgbClr val="374151"/>
                </a:solidFill>
                <a:latin typeface="Georgia" pitchFamily="34" charset="0"/>
                <a:ea typeface="Georgia" pitchFamily="34" charset="-122"/>
                <a:cs typeface="Georgia" pitchFamily="34" charset="-120"/>
              </a:rPr>
              <a:t>BMC Palliative Care</a:t>
            </a:r>
            <a:r>
              <a:rPr lang="en-US" sz="1050" dirty="0">
                <a:solidFill>
                  <a:srgbClr val="374151"/>
                </a:solidFill>
                <a:latin typeface="Georgia" pitchFamily="34" charset="0"/>
                <a:ea typeface="Georgia" pitchFamily="34" charset="-122"/>
                <a:cs typeface="Georgia" pitchFamily="34" charset="-120"/>
              </a:rPr>
              <a:t>, 22(1), 45.</a:t>
            </a:r>
            <a:endParaRPr lang="en-US" sz="1050" dirty="0"/>
          </a:p>
        </p:txBody>
      </p:sp>
      <p:sp>
        <p:nvSpPr>
          <p:cNvPr id="28" name="Text 6"/>
          <p:cNvSpPr/>
          <p:nvPr/>
        </p:nvSpPr>
        <p:spPr>
          <a:xfrm>
            <a:off x="752475" y="3943052"/>
            <a:ext cx="11277600" cy="266700"/>
          </a:xfrm>
          <a:prstGeom prst="rect">
            <a:avLst/>
          </a:prstGeom>
          <a:noFill/>
          <a:ln/>
        </p:spPr>
        <p:txBody>
          <a:bodyPr vert="horz" wrap="square" lIns="0" tIns="0" rIns="0" bIns="0" rtlCol="0" anchor="ctr"/>
          <a:lstStyle/>
          <a:p>
            <a:pPr marL="0" indent="0">
              <a:lnSpc>
                <a:spcPts val="2100"/>
              </a:lnSpc>
              <a:buNone/>
            </a:pPr>
            <a:r>
              <a:rPr lang="en-US" sz="1350" b="1" dirty="0">
                <a:solidFill>
                  <a:srgbClr val="1E293B"/>
                </a:solidFill>
                <a:latin typeface="Inter" pitchFamily="34" charset="0"/>
                <a:ea typeface="Inter" pitchFamily="34" charset="-122"/>
                <a:cs typeface="Inter" pitchFamily="34" charset="-120"/>
              </a:rPr>
              <a:t>Modelos de Atencion y Calidad</a:t>
            </a:r>
            <a:endParaRPr lang="en-US" sz="1350" dirty="0"/>
          </a:p>
        </p:txBody>
      </p:sp>
      <p:sp>
        <p:nvSpPr>
          <p:cNvPr id="29" name="Text 7"/>
          <p:cNvSpPr/>
          <p:nvPr/>
        </p:nvSpPr>
        <p:spPr>
          <a:xfrm>
            <a:off x="609600" y="4438352"/>
            <a:ext cx="19789140" cy="186630"/>
          </a:xfrm>
          <a:prstGeom prst="rect">
            <a:avLst/>
          </a:prstGeom>
          <a:noFill/>
          <a:ln/>
        </p:spPr>
        <p:txBody>
          <a:bodyPr vert="horz" wrap="square" lIns="0" tIns="0" rIns="0" bIns="0" rtlCol="0" anchor="ctr"/>
          <a:lstStyle/>
          <a:p>
            <a:pPr marL="0" indent="0" algn="just">
              <a:lnSpc>
                <a:spcPts val="1470"/>
              </a:lnSpc>
              <a:buNone/>
            </a:pPr>
            <a:r>
              <a:rPr lang="en-US" sz="1050" dirty="0">
                <a:solidFill>
                  <a:srgbClr val="374151"/>
                </a:solidFill>
                <a:latin typeface="Georgia" pitchFamily="34" charset="0"/>
                <a:ea typeface="Georgia" pitchFamily="34" charset="-122"/>
                <a:cs typeface="Georgia" pitchFamily="34" charset="-120"/>
              </a:rPr>
              <a:t>Ministerio de Salud y Proteccion Social. (2018). </a:t>
            </a:r>
            <a:r>
              <a:rPr lang="en-US" sz="1050" i="1" dirty="0">
                <a:solidFill>
                  <a:srgbClr val="374151"/>
                </a:solidFill>
                <a:latin typeface="Georgia" pitchFamily="34" charset="0"/>
                <a:ea typeface="Georgia" pitchFamily="34" charset="-122"/>
                <a:cs typeface="Georgia" pitchFamily="34" charset="-120"/>
              </a:rPr>
              <a:t>Modelo de soporte integral y cuidado paliativo al enfermo cronico</a:t>
            </a:r>
            <a:r>
              <a:rPr lang="en-US" sz="1050" dirty="0">
                <a:solidFill>
                  <a:srgbClr val="374151"/>
                </a:solidFill>
                <a:latin typeface="Georgia" pitchFamily="34" charset="0"/>
                <a:ea typeface="Georgia" pitchFamily="34" charset="-122"/>
                <a:cs typeface="Georgia" pitchFamily="34" charset="-120"/>
              </a:rPr>
              <a:t>. MSPS.</a:t>
            </a:r>
            <a:endParaRPr lang="en-US" sz="1050" dirty="0"/>
          </a:p>
        </p:txBody>
      </p:sp>
      <p:sp>
        <p:nvSpPr>
          <p:cNvPr id="30" name="Text 8"/>
          <p:cNvSpPr/>
          <p:nvPr/>
        </p:nvSpPr>
        <p:spPr>
          <a:xfrm>
            <a:off x="609600" y="4967883"/>
            <a:ext cx="28750260" cy="186630"/>
          </a:xfrm>
          <a:prstGeom prst="rect">
            <a:avLst/>
          </a:prstGeom>
          <a:noFill/>
          <a:ln/>
        </p:spPr>
        <p:txBody>
          <a:bodyPr vert="horz" wrap="square" lIns="0" tIns="0" rIns="0" bIns="0" rtlCol="0" anchor="ctr"/>
          <a:lstStyle/>
          <a:p>
            <a:pPr marL="0" indent="0" algn="just">
              <a:lnSpc>
                <a:spcPts val="1470"/>
              </a:lnSpc>
              <a:buNone/>
            </a:pPr>
            <a:r>
              <a:rPr lang="en-US" sz="1050" dirty="0">
                <a:solidFill>
                  <a:srgbClr val="374151"/>
                </a:solidFill>
                <a:latin typeface="Georgia" pitchFamily="34" charset="0"/>
                <a:ea typeface="Georgia" pitchFamily="34" charset="-122"/>
                <a:cs typeface="Georgia" pitchFamily="34" charset="-120"/>
              </a:rPr>
              <a:t>Universidad El Bosque. (2022). </a:t>
            </a:r>
            <a:r>
              <a:rPr lang="en-US" sz="1050" i="1" dirty="0">
                <a:solidFill>
                  <a:srgbClr val="374151"/>
                </a:solidFill>
                <a:latin typeface="Georgia" pitchFamily="34" charset="0"/>
                <a:ea typeface="Georgia" pitchFamily="34" charset="-122"/>
                <a:cs typeface="Georgia" pitchFamily="34" charset="-120"/>
              </a:rPr>
              <a:t>Indicadores para monitorear la calidad de cuidados paliativos domiciliarios: Consenso colombiano</a:t>
            </a:r>
            <a:r>
              <a:rPr lang="en-US" sz="1050" dirty="0">
                <a:solidFill>
                  <a:srgbClr val="374151"/>
                </a:solidFill>
                <a:latin typeface="Georgia" pitchFamily="34" charset="0"/>
                <a:ea typeface="Georgia" pitchFamily="34" charset="-122"/>
                <a:cs typeface="Georgia" pitchFamily="34" charset="-120"/>
              </a:rPr>
              <a:t>. Repositorio Institucional Universidad El Bosque.</a:t>
            </a:r>
            <a:endParaRPr lang="en-US" sz="1050" dirty="0"/>
          </a:p>
        </p:txBody>
      </p:sp>
      <p:sp>
        <p:nvSpPr>
          <p:cNvPr id="31" name="Text 9"/>
          <p:cNvSpPr/>
          <p:nvPr/>
        </p:nvSpPr>
        <p:spPr>
          <a:xfrm>
            <a:off x="752475" y="5383113"/>
            <a:ext cx="11277600" cy="266700"/>
          </a:xfrm>
          <a:prstGeom prst="rect">
            <a:avLst/>
          </a:prstGeom>
          <a:noFill/>
          <a:ln/>
        </p:spPr>
        <p:txBody>
          <a:bodyPr vert="horz" wrap="square" lIns="0" tIns="0" rIns="0" bIns="0" rtlCol="0" anchor="ctr"/>
          <a:lstStyle/>
          <a:p>
            <a:pPr marL="0" indent="0">
              <a:lnSpc>
                <a:spcPts val="2100"/>
              </a:lnSpc>
              <a:buNone/>
            </a:pPr>
            <a:r>
              <a:rPr lang="en-US" sz="1350" b="1" dirty="0">
                <a:solidFill>
                  <a:srgbClr val="1E293B"/>
                </a:solidFill>
                <a:latin typeface="Inter" pitchFamily="34" charset="0"/>
                <a:ea typeface="Inter" pitchFamily="34" charset="-122"/>
                <a:cs typeface="Inter" pitchFamily="34" charset="-120"/>
              </a:rPr>
              <a:t>Recursos Academicos Adicionales</a:t>
            </a:r>
            <a:endParaRPr lang="en-US" sz="1350" dirty="0"/>
          </a:p>
        </p:txBody>
      </p:sp>
      <p:sp>
        <p:nvSpPr>
          <p:cNvPr id="32" name="Text 10"/>
          <p:cNvSpPr/>
          <p:nvPr/>
        </p:nvSpPr>
        <p:spPr>
          <a:xfrm>
            <a:off x="609600" y="5878413"/>
            <a:ext cx="20909280" cy="186630"/>
          </a:xfrm>
          <a:prstGeom prst="rect">
            <a:avLst/>
          </a:prstGeom>
          <a:noFill/>
          <a:ln/>
        </p:spPr>
        <p:txBody>
          <a:bodyPr vert="horz" wrap="square" lIns="0" tIns="0" rIns="0" bIns="0" rtlCol="0" anchor="ctr"/>
          <a:lstStyle/>
          <a:p>
            <a:pPr marL="0" indent="0" algn="just">
              <a:lnSpc>
                <a:spcPts val="1470"/>
              </a:lnSpc>
              <a:buNone/>
            </a:pPr>
            <a:r>
              <a:rPr lang="en-US" sz="1050" dirty="0">
                <a:solidFill>
                  <a:srgbClr val="374151"/>
                </a:solidFill>
                <a:latin typeface="Georgia" pitchFamily="34" charset="0"/>
                <a:ea typeface="Georgia" pitchFamily="34" charset="-122"/>
                <a:cs typeface="Georgia" pitchFamily="34" charset="-120"/>
              </a:rPr>
              <a:t>Asociacion Colombiana de Cuidados Paliativos. (2024). </a:t>
            </a:r>
            <a:r>
              <a:rPr lang="en-US" sz="1050" i="1" dirty="0">
                <a:solidFill>
                  <a:srgbClr val="374151"/>
                </a:solidFill>
                <a:latin typeface="Georgia" pitchFamily="34" charset="0"/>
                <a:ea typeface="Georgia" pitchFamily="34" charset="-122"/>
                <a:cs typeface="Georgia" pitchFamily="34" charset="-120"/>
              </a:rPr>
              <a:t>Soporte y cuidados paliativos en cancer: Guia de practica clinica</a:t>
            </a:r>
            <a:r>
              <a:rPr lang="en-US" sz="1050" dirty="0">
                <a:solidFill>
                  <a:srgbClr val="374151"/>
                </a:solidFill>
                <a:latin typeface="Georgia" pitchFamily="34" charset="0"/>
                <a:ea typeface="Georgia" pitchFamily="34" charset="-122"/>
                <a:cs typeface="Georgia" pitchFamily="34" charset="-120"/>
              </a:rPr>
              <a:t>. ACCPAL.</a:t>
            </a:r>
            <a:endParaRPr lang="en-US" sz="1050" dirty="0"/>
          </a:p>
        </p:txBody>
      </p:sp>
      <p:sp>
        <p:nvSpPr>
          <p:cNvPr id="33" name="Text 11"/>
          <p:cNvSpPr/>
          <p:nvPr/>
        </p:nvSpPr>
        <p:spPr>
          <a:xfrm>
            <a:off x="609600" y="6407944"/>
            <a:ext cx="10972800" cy="373261"/>
          </a:xfrm>
          <a:prstGeom prst="rect">
            <a:avLst/>
          </a:prstGeom>
          <a:noFill/>
          <a:ln/>
        </p:spPr>
        <p:txBody>
          <a:bodyPr vert="horz" wrap="square" lIns="0" tIns="0" rIns="0" bIns="0" rtlCol="0" anchor="ctr"/>
          <a:lstStyle/>
          <a:p>
            <a:pPr marL="0" indent="0" algn="just">
              <a:lnSpc>
                <a:spcPts val="1470"/>
              </a:lnSpc>
              <a:buNone/>
            </a:pPr>
            <a:r>
              <a:rPr lang="en-US" sz="1050" dirty="0">
                <a:solidFill>
                  <a:srgbClr val="374151"/>
                </a:solidFill>
                <a:latin typeface="Georgia" pitchFamily="34" charset="0"/>
                <a:ea typeface="Georgia" pitchFamily="34" charset="-122"/>
                <a:cs typeface="Georgia" pitchFamily="34" charset="-120"/>
              </a:rPr>
              <a:t>Universidad de La Sabana. (2025). Cuidados paliativos: Una deuda que tiene Colombia. </a:t>
            </a:r>
            <a:r>
              <a:rPr lang="en-US" sz="1050" i="1" dirty="0">
                <a:solidFill>
                  <a:srgbClr val="374151"/>
                </a:solidFill>
                <a:latin typeface="Georgia" pitchFamily="34" charset="0"/>
                <a:ea typeface="Georgia" pitchFamily="34" charset="-122"/>
                <a:cs typeface="Georgia" pitchFamily="34" charset="-120"/>
              </a:rPr>
              <a:t>Noticias Universidad de La Sabana</a:t>
            </a:r>
            <a:r>
              <a:rPr lang="en-US" sz="1050" dirty="0">
                <a:solidFill>
                  <a:srgbClr val="374151"/>
                </a:solidFill>
                <a:latin typeface="Georgia" pitchFamily="34" charset="0"/>
                <a:ea typeface="Georgia" pitchFamily="34" charset="-122"/>
                <a:cs typeface="Georgia" pitchFamily="34" charset="-120"/>
              </a:rPr>
              <a:t>. https://www.unisabana.edu.co/noticias/al-dia/cuidados-paliativos-una-deuda-que-tiene-colombia</a:t>
            </a:r>
            <a:endParaRPr lang="en-US" sz="1050" dirty="0"/>
          </a:p>
        </p:txBody>
      </p:sp>
      <p:sp>
        <p:nvSpPr>
          <p:cNvPr id="34" name="Text 12"/>
          <p:cNvSpPr/>
          <p:nvPr/>
        </p:nvSpPr>
        <p:spPr>
          <a:xfrm>
            <a:off x="1066800" y="7238405"/>
            <a:ext cx="104394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66534"/>
                </a:solidFill>
                <a:latin typeface="Inter" pitchFamily="34" charset="0"/>
                <a:ea typeface="Inter" pitchFamily="34" charset="-122"/>
                <a:cs typeface="Inter" pitchFamily="34" charset="-120"/>
              </a:rPr>
              <a:t>Nota Metodologica</a:t>
            </a:r>
            <a:endParaRPr lang="en-US" sz="1200" dirty="0"/>
          </a:p>
        </p:txBody>
      </p:sp>
      <p:sp>
        <p:nvSpPr>
          <p:cNvPr id="35" name="Text 13"/>
          <p:cNvSpPr/>
          <p:nvPr/>
        </p:nvSpPr>
        <p:spPr>
          <a:xfrm>
            <a:off x="1066800" y="7543205"/>
            <a:ext cx="10439400" cy="381000"/>
          </a:xfrm>
          <a:prstGeom prst="rect">
            <a:avLst/>
          </a:prstGeom>
          <a:noFill/>
          <a:ln/>
        </p:spPr>
        <p:txBody>
          <a:bodyPr vert="horz" wrap="square" lIns="0" tIns="0" rIns="0" bIns="0" rtlCol="0" anchor="ctr"/>
          <a:lstStyle/>
          <a:p>
            <a:pPr marL="0" indent="0">
              <a:lnSpc>
                <a:spcPts val="1500"/>
              </a:lnSpc>
              <a:buNone/>
            </a:pPr>
            <a:r>
              <a:rPr lang="en-US" sz="1050" dirty="0">
                <a:solidFill>
                  <a:srgbClr val="334155"/>
                </a:solidFill>
                <a:latin typeface="Georgia" pitchFamily="34" charset="0"/>
                <a:ea typeface="Georgia" pitchFamily="34" charset="-122"/>
                <a:cs typeface="Georgia" pitchFamily="34" charset="-120"/>
              </a:rPr>
              <a:t>Todas las referencias han sido verificadas y corresponden a fuentes primarias, documentos oficiales y literatura cientifica revisada por pares. Las citas siguen estrictamente el formato APA 7ma edicion para garantizar la precision academica y facilitar la consulta posterior.</a:t>
            </a:r>
            <a:endParaRPr lang="en-US" sz="10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1938"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1938" cy="6858000"/>
          </a:xfrm>
          <a:prstGeom prst="rect">
            <a:avLst/>
          </a:prstGeom>
        </p:spPr>
      </p:pic>
      <p:pic>
        <p:nvPicPr>
          <p:cNvPr id="4" name="Image 2" descr="preencoded.png"/>
          <p:cNvPicPr>
            <a:picLocks noChangeAspect="1"/>
          </p:cNvPicPr>
          <p:nvPr/>
        </p:nvPicPr>
        <p:blipFill>
          <a:blip r:embed="rId5"/>
          <a:stretch>
            <a:fillRect/>
          </a:stretch>
        </p:blipFill>
        <p:spPr>
          <a:xfrm>
            <a:off x="454831" y="1338398"/>
            <a:ext cx="11282276" cy="312696"/>
          </a:xfrm>
          <a:prstGeom prst="rect">
            <a:avLst/>
          </a:prstGeom>
        </p:spPr>
      </p:pic>
      <p:pic>
        <p:nvPicPr>
          <p:cNvPr id="5" name="Image 3" descr="preencoded.png"/>
          <p:cNvPicPr>
            <a:picLocks noChangeAspect="1"/>
          </p:cNvPicPr>
          <p:nvPr/>
        </p:nvPicPr>
        <p:blipFill>
          <a:blip r:embed="rId6"/>
          <a:stretch>
            <a:fillRect/>
          </a:stretch>
        </p:blipFill>
        <p:spPr>
          <a:xfrm>
            <a:off x="454831" y="1935364"/>
            <a:ext cx="5527375" cy="2350664"/>
          </a:xfrm>
          <a:prstGeom prst="rect">
            <a:avLst/>
          </a:prstGeom>
        </p:spPr>
      </p:pic>
      <p:pic>
        <p:nvPicPr>
          <p:cNvPr id="6" name="Image 4" descr="preencoded.png"/>
          <p:cNvPicPr>
            <a:picLocks noChangeAspect="1"/>
          </p:cNvPicPr>
          <p:nvPr/>
        </p:nvPicPr>
        <p:blipFill>
          <a:blip r:embed="rId7"/>
          <a:stretch>
            <a:fillRect/>
          </a:stretch>
        </p:blipFill>
        <p:spPr>
          <a:xfrm>
            <a:off x="682247" y="2162780"/>
            <a:ext cx="547219" cy="519902"/>
          </a:xfrm>
          <a:prstGeom prst="rect">
            <a:avLst/>
          </a:prstGeom>
        </p:spPr>
      </p:pic>
      <p:pic>
        <p:nvPicPr>
          <p:cNvPr id="7" name="Image 5" descr="preencoded.png"/>
          <p:cNvPicPr>
            <a:picLocks noChangeAspect="1"/>
          </p:cNvPicPr>
          <p:nvPr/>
        </p:nvPicPr>
        <p:blipFill>
          <a:blip r:embed="rId8"/>
          <a:stretch>
            <a:fillRect/>
          </a:stretch>
        </p:blipFill>
        <p:spPr>
          <a:xfrm>
            <a:off x="795954" y="2276487"/>
            <a:ext cx="319803" cy="255843"/>
          </a:xfrm>
          <a:prstGeom prst="rect">
            <a:avLst/>
          </a:prstGeom>
        </p:spPr>
      </p:pic>
      <p:pic>
        <p:nvPicPr>
          <p:cNvPr id="8" name="Image 6" descr="preencoded.png"/>
          <p:cNvPicPr>
            <a:picLocks noChangeAspect="1"/>
          </p:cNvPicPr>
          <p:nvPr/>
        </p:nvPicPr>
        <p:blipFill>
          <a:blip r:embed="rId9"/>
          <a:stretch>
            <a:fillRect/>
          </a:stretch>
        </p:blipFill>
        <p:spPr>
          <a:xfrm>
            <a:off x="682247" y="3717489"/>
            <a:ext cx="5072544" cy="341123"/>
          </a:xfrm>
          <a:prstGeom prst="rect">
            <a:avLst/>
          </a:prstGeom>
        </p:spPr>
      </p:pic>
      <p:pic>
        <p:nvPicPr>
          <p:cNvPr id="9" name="Image 7" descr="preencoded.png"/>
          <p:cNvPicPr>
            <a:picLocks noChangeAspect="1"/>
          </p:cNvPicPr>
          <p:nvPr/>
        </p:nvPicPr>
        <p:blipFill>
          <a:blip r:embed="rId10"/>
          <a:stretch>
            <a:fillRect/>
          </a:stretch>
        </p:blipFill>
        <p:spPr>
          <a:xfrm>
            <a:off x="6209622" y="1935364"/>
            <a:ext cx="5527486" cy="2350664"/>
          </a:xfrm>
          <a:prstGeom prst="rect">
            <a:avLst/>
          </a:prstGeom>
        </p:spPr>
      </p:pic>
      <p:pic>
        <p:nvPicPr>
          <p:cNvPr id="10" name="Image 8" descr="preencoded.png"/>
          <p:cNvPicPr>
            <a:picLocks noChangeAspect="1"/>
          </p:cNvPicPr>
          <p:nvPr/>
        </p:nvPicPr>
        <p:blipFill>
          <a:blip r:embed="rId11"/>
          <a:stretch>
            <a:fillRect/>
          </a:stretch>
        </p:blipFill>
        <p:spPr>
          <a:xfrm>
            <a:off x="6437037" y="2375982"/>
            <a:ext cx="511685" cy="519902"/>
          </a:xfrm>
          <a:prstGeom prst="rect">
            <a:avLst/>
          </a:prstGeom>
        </p:spPr>
      </p:pic>
      <p:pic>
        <p:nvPicPr>
          <p:cNvPr id="11" name="Image 9" descr="preencoded.png"/>
          <p:cNvPicPr>
            <a:picLocks noChangeAspect="1"/>
          </p:cNvPicPr>
          <p:nvPr/>
        </p:nvPicPr>
        <p:blipFill>
          <a:blip r:embed="rId12"/>
          <a:stretch>
            <a:fillRect/>
          </a:stretch>
        </p:blipFill>
        <p:spPr>
          <a:xfrm>
            <a:off x="6550745" y="2489690"/>
            <a:ext cx="284269" cy="255843"/>
          </a:xfrm>
          <a:prstGeom prst="rect">
            <a:avLst/>
          </a:prstGeom>
        </p:spPr>
      </p:pic>
      <p:pic>
        <p:nvPicPr>
          <p:cNvPr id="12" name="Image 10" descr="preencoded.png"/>
          <p:cNvPicPr>
            <a:picLocks noChangeAspect="1"/>
          </p:cNvPicPr>
          <p:nvPr/>
        </p:nvPicPr>
        <p:blipFill>
          <a:blip r:embed="rId13"/>
          <a:stretch>
            <a:fillRect/>
          </a:stretch>
        </p:blipFill>
        <p:spPr>
          <a:xfrm>
            <a:off x="454831" y="4513444"/>
            <a:ext cx="5527375" cy="1924260"/>
          </a:xfrm>
          <a:prstGeom prst="rect">
            <a:avLst/>
          </a:prstGeom>
        </p:spPr>
      </p:pic>
      <p:pic>
        <p:nvPicPr>
          <p:cNvPr id="13" name="Image 11" descr="preencoded.png"/>
          <p:cNvPicPr>
            <a:picLocks noChangeAspect="1"/>
          </p:cNvPicPr>
          <p:nvPr/>
        </p:nvPicPr>
        <p:blipFill>
          <a:blip r:embed="rId14"/>
          <a:stretch>
            <a:fillRect/>
          </a:stretch>
        </p:blipFill>
        <p:spPr>
          <a:xfrm>
            <a:off x="682247" y="4740859"/>
            <a:ext cx="511685" cy="519902"/>
          </a:xfrm>
          <a:prstGeom prst="rect">
            <a:avLst/>
          </a:prstGeom>
        </p:spPr>
      </p:pic>
      <p:pic>
        <p:nvPicPr>
          <p:cNvPr id="14" name="Image 12" descr="preencoded.png"/>
          <p:cNvPicPr>
            <a:picLocks noChangeAspect="1"/>
          </p:cNvPicPr>
          <p:nvPr/>
        </p:nvPicPr>
        <p:blipFill>
          <a:blip r:embed="rId15"/>
          <a:stretch>
            <a:fillRect/>
          </a:stretch>
        </p:blipFill>
        <p:spPr>
          <a:xfrm>
            <a:off x="795954" y="4854567"/>
            <a:ext cx="284269" cy="255843"/>
          </a:xfrm>
          <a:prstGeom prst="rect">
            <a:avLst/>
          </a:prstGeom>
        </p:spPr>
      </p:pic>
      <p:pic>
        <p:nvPicPr>
          <p:cNvPr id="15" name="Image 13" descr="preencoded.png"/>
          <p:cNvPicPr>
            <a:picLocks noChangeAspect="1"/>
          </p:cNvPicPr>
          <p:nvPr/>
        </p:nvPicPr>
        <p:blipFill>
          <a:blip r:embed="rId16"/>
          <a:stretch>
            <a:fillRect/>
          </a:stretch>
        </p:blipFill>
        <p:spPr>
          <a:xfrm>
            <a:off x="6209622" y="4513444"/>
            <a:ext cx="5527486" cy="1924260"/>
          </a:xfrm>
          <a:prstGeom prst="rect">
            <a:avLst/>
          </a:prstGeom>
        </p:spPr>
      </p:pic>
      <p:pic>
        <p:nvPicPr>
          <p:cNvPr id="16" name="Image 14" descr="preencoded.png"/>
          <p:cNvPicPr>
            <a:picLocks noChangeAspect="1"/>
          </p:cNvPicPr>
          <p:nvPr/>
        </p:nvPicPr>
        <p:blipFill>
          <a:blip r:embed="rId17"/>
          <a:stretch>
            <a:fillRect/>
          </a:stretch>
        </p:blipFill>
        <p:spPr>
          <a:xfrm>
            <a:off x="6437037" y="4880107"/>
            <a:ext cx="582752" cy="519902"/>
          </a:xfrm>
          <a:prstGeom prst="rect">
            <a:avLst/>
          </a:prstGeom>
        </p:spPr>
      </p:pic>
      <p:pic>
        <p:nvPicPr>
          <p:cNvPr id="17" name="Image 15" descr="preencoded.png"/>
          <p:cNvPicPr>
            <a:picLocks noChangeAspect="1"/>
          </p:cNvPicPr>
          <p:nvPr/>
        </p:nvPicPr>
        <p:blipFill>
          <a:blip r:embed="rId18"/>
          <a:stretch>
            <a:fillRect/>
          </a:stretch>
        </p:blipFill>
        <p:spPr>
          <a:xfrm>
            <a:off x="6550745" y="4993814"/>
            <a:ext cx="355337" cy="255843"/>
          </a:xfrm>
          <a:prstGeom prst="rect">
            <a:avLst/>
          </a:prstGeom>
        </p:spPr>
      </p:pic>
      <p:pic>
        <p:nvPicPr>
          <p:cNvPr id="18" name="Image 16" descr="preencoded.png"/>
          <p:cNvPicPr>
            <a:picLocks noChangeAspect="1"/>
          </p:cNvPicPr>
          <p:nvPr/>
        </p:nvPicPr>
        <p:blipFill>
          <a:blip r:embed="rId19"/>
          <a:stretch>
            <a:fillRect/>
          </a:stretch>
        </p:blipFill>
        <p:spPr>
          <a:xfrm>
            <a:off x="0" y="6858000"/>
            <a:ext cx="12191938" cy="569650"/>
          </a:xfrm>
          <a:prstGeom prst="rect">
            <a:avLst/>
          </a:prstGeom>
        </p:spPr>
      </p:pic>
      <p:pic>
        <p:nvPicPr>
          <p:cNvPr id="19" name="Image 17" descr="preencoded.png"/>
          <p:cNvPicPr>
            <a:picLocks noChangeAspect="1"/>
          </p:cNvPicPr>
          <p:nvPr/>
        </p:nvPicPr>
        <p:blipFill>
          <a:blip r:embed="rId20"/>
          <a:stretch>
            <a:fillRect/>
          </a:stretch>
        </p:blipFill>
        <p:spPr>
          <a:xfrm>
            <a:off x="11168568" y="7121505"/>
            <a:ext cx="56855" cy="42640"/>
          </a:xfrm>
          <a:prstGeom prst="rect">
            <a:avLst/>
          </a:prstGeom>
        </p:spPr>
      </p:pic>
      <p:pic>
        <p:nvPicPr>
          <p:cNvPr id="20" name="Image 18" descr="preencoded.png"/>
          <p:cNvPicPr>
            <a:picLocks noChangeAspect="1"/>
          </p:cNvPicPr>
          <p:nvPr/>
        </p:nvPicPr>
        <p:blipFill>
          <a:blip r:embed="rId20"/>
          <a:stretch>
            <a:fillRect/>
          </a:stretch>
        </p:blipFill>
        <p:spPr>
          <a:xfrm>
            <a:off x="11282276" y="7121505"/>
            <a:ext cx="56854" cy="42640"/>
          </a:xfrm>
          <a:prstGeom prst="rect">
            <a:avLst/>
          </a:prstGeom>
        </p:spPr>
      </p:pic>
      <p:pic>
        <p:nvPicPr>
          <p:cNvPr id="21" name="Image 19" descr="preencoded.png"/>
          <p:cNvPicPr>
            <a:picLocks noChangeAspect="1"/>
          </p:cNvPicPr>
          <p:nvPr/>
        </p:nvPicPr>
        <p:blipFill>
          <a:blip r:embed="rId21"/>
          <a:stretch>
            <a:fillRect/>
          </a:stretch>
        </p:blipFill>
        <p:spPr>
          <a:xfrm>
            <a:off x="11395985" y="7121505"/>
            <a:ext cx="227415" cy="42640"/>
          </a:xfrm>
          <a:prstGeom prst="rect">
            <a:avLst/>
          </a:prstGeom>
        </p:spPr>
      </p:pic>
      <p:pic>
        <p:nvPicPr>
          <p:cNvPr id="22" name="Image 20" descr="preencoded.png"/>
          <p:cNvPicPr>
            <a:picLocks noChangeAspect="1"/>
          </p:cNvPicPr>
          <p:nvPr/>
        </p:nvPicPr>
        <p:blipFill>
          <a:blip r:embed="rId20"/>
          <a:stretch>
            <a:fillRect/>
          </a:stretch>
        </p:blipFill>
        <p:spPr>
          <a:xfrm>
            <a:off x="11680253" y="7121505"/>
            <a:ext cx="56855" cy="42640"/>
          </a:xfrm>
          <a:prstGeom prst="rect">
            <a:avLst/>
          </a:prstGeom>
        </p:spPr>
      </p:pic>
      <p:sp>
        <p:nvSpPr>
          <p:cNvPr id="23" name="Text 0"/>
          <p:cNvSpPr/>
          <p:nvPr/>
        </p:nvSpPr>
        <p:spPr>
          <a:xfrm>
            <a:off x="454831" y="341123"/>
            <a:ext cx="11282276" cy="142135"/>
          </a:xfrm>
          <a:prstGeom prst="rect">
            <a:avLst/>
          </a:prstGeom>
          <a:noFill/>
          <a:ln/>
        </p:spPr>
        <p:txBody>
          <a:bodyPr vert="horz" wrap="square" lIns="0" tIns="0" rIns="0" bIns="0" rtlCol="0" anchor="ctr"/>
          <a:lstStyle/>
          <a:p>
            <a:pPr marL="0" indent="0">
              <a:lnSpc>
                <a:spcPts val="1119"/>
              </a:lnSpc>
              <a:buNone/>
            </a:pPr>
            <a:r>
              <a:rPr lang="en-US" sz="1050" b="1" kern="0" spc="113" dirty="0">
                <a:solidFill>
                  <a:srgbClr val="059669"/>
                </a:solidFill>
                <a:latin typeface="Inter" pitchFamily="34" charset="0"/>
                <a:ea typeface="Inter" pitchFamily="34" charset="-122"/>
                <a:cs typeface="Inter" pitchFamily="34" charset="-120"/>
              </a:rPr>
              <a:t>FUNDAMENTOS</a:t>
            </a:r>
            <a:endParaRPr lang="en-US" sz="1050" dirty="0"/>
          </a:p>
        </p:txBody>
      </p:sp>
      <p:sp>
        <p:nvSpPr>
          <p:cNvPr id="24" name="Text 1"/>
          <p:cNvSpPr/>
          <p:nvPr/>
        </p:nvSpPr>
        <p:spPr>
          <a:xfrm>
            <a:off x="454831" y="511685"/>
            <a:ext cx="33825162" cy="457163"/>
          </a:xfrm>
          <a:prstGeom prst="rect">
            <a:avLst/>
          </a:prstGeom>
          <a:noFill/>
          <a:ln/>
        </p:spPr>
        <p:txBody>
          <a:bodyPr vert="horz" wrap="square" lIns="0" tIns="0" rIns="0" bIns="0" rtlCol="0" anchor="ctr"/>
          <a:lstStyle/>
          <a:p>
            <a:pPr marL="0" indent="0">
              <a:lnSpc>
                <a:spcPts val="3600"/>
              </a:lnSpc>
              <a:buNone/>
            </a:pPr>
            <a:r>
              <a:rPr lang="en-US" sz="3600" b="1" dirty="0">
                <a:solidFill>
                  <a:srgbClr val="1E293B"/>
                </a:solidFill>
                <a:latin typeface="Inter" pitchFamily="34" charset="0"/>
                <a:ea typeface="Inter" pitchFamily="34" charset="-122"/>
                <a:cs typeface="Inter" pitchFamily="34" charset="-120"/>
              </a:rPr>
              <a:t>Objetivos Principales </a:t>
            </a:r>
            <a:r>
              <a:rPr lang="en-US" sz="3600" b="1" dirty="0">
                <a:solidFill>
                  <a:srgbClr val="94A3B8"/>
                </a:solidFill>
                <a:latin typeface="Inter" pitchFamily="34" charset="0"/>
                <a:ea typeface="Inter" pitchFamily="34" charset="-122"/>
                <a:cs typeface="Inter" pitchFamily="34" charset="-120"/>
              </a:rPr>
              <a:t>de la Atención Paliativa</a:t>
            </a:r>
            <a:endParaRPr lang="en-US" sz="3600" dirty="0"/>
          </a:p>
        </p:txBody>
      </p:sp>
      <p:sp>
        <p:nvSpPr>
          <p:cNvPr id="25" name="Text 2"/>
          <p:cNvSpPr/>
          <p:nvPr/>
        </p:nvSpPr>
        <p:spPr>
          <a:xfrm>
            <a:off x="454831" y="1025702"/>
            <a:ext cx="25276969" cy="198989"/>
          </a:xfrm>
          <a:prstGeom prst="rect">
            <a:avLst/>
          </a:prstGeom>
          <a:noFill/>
          <a:ln/>
        </p:spPr>
        <p:txBody>
          <a:bodyPr vert="horz" wrap="square" lIns="0" tIns="0" rIns="0" bIns="0" rtlCol="0" anchor="ctr"/>
          <a:lstStyle/>
          <a:p>
            <a:pPr marL="0" indent="0">
              <a:lnSpc>
                <a:spcPts val="1567"/>
              </a:lnSpc>
              <a:buNone/>
            </a:pPr>
            <a:r>
              <a:rPr lang="en-US" sz="1350" i="1" dirty="0">
                <a:solidFill>
                  <a:srgbClr val="64748B"/>
                </a:solidFill>
                <a:latin typeface="Lora" pitchFamily="34" charset="0"/>
                <a:ea typeface="Lora" pitchFamily="34" charset="-122"/>
                <a:cs typeface="Lora" pitchFamily="34" charset="-120"/>
              </a:rPr>
              <a:t>Metas fundamentales para garantizar la calidad de vida y la dignidad según la OMS (2020).</a:t>
            </a:r>
            <a:endParaRPr lang="en-US" sz="1350" dirty="0"/>
          </a:p>
        </p:txBody>
      </p:sp>
      <p:sp>
        <p:nvSpPr>
          <p:cNvPr id="26" name="Text 3"/>
          <p:cNvSpPr/>
          <p:nvPr/>
        </p:nvSpPr>
        <p:spPr>
          <a:xfrm>
            <a:off x="540112" y="1423679"/>
            <a:ext cx="31455802" cy="142135"/>
          </a:xfrm>
          <a:prstGeom prst="rect">
            <a:avLst/>
          </a:prstGeom>
          <a:noFill/>
          <a:ln/>
        </p:spPr>
        <p:txBody>
          <a:bodyPr vert="horz" wrap="square" lIns="0" tIns="0" rIns="0" bIns="0" rtlCol="0" anchor="ctr"/>
          <a:lstStyle/>
          <a:p>
            <a:pPr marL="0" indent="0">
              <a:lnSpc>
                <a:spcPts val="1119"/>
              </a:lnSpc>
              <a:buNone/>
            </a:pPr>
            <a:r>
              <a:rPr lang="en-US" sz="1050" b="1" dirty="0">
                <a:solidFill>
                  <a:srgbClr val="475569"/>
                </a:solidFill>
                <a:latin typeface="Inter" pitchFamily="34" charset="0"/>
                <a:ea typeface="Inter" pitchFamily="34" charset="-122"/>
                <a:cs typeface="Inter" pitchFamily="34" charset="-120"/>
              </a:rPr>
              <a:t>Evidencia científica:</a:t>
            </a:r>
            <a:r>
              <a:rPr lang="en-US" sz="1050" dirty="0">
                <a:solidFill>
                  <a:srgbClr val="475569"/>
                </a:solidFill>
                <a:latin typeface="Inter" pitchFamily="34" charset="0"/>
                <a:ea typeface="Inter" pitchFamily="34" charset="-122"/>
                <a:cs typeface="Inter" pitchFamily="34" charset="-120"/>
              </a:rPr>
              <a:t> Estos objetivos han demostrado mejorar significativamente la calidad de vida y reducción de síntomas (Temel et al., 2010).</a:t>
            </a:r>
            <a:endParaRPr lang="en-US" sz="1050" dirty="0"/>
          </a:p>
        </p:txBody>
      </p:sp>
      <p:sp>
        <p:nvSpPr>
          <p:cNvPr id="27" name="Text 4"/>
          <p:cNvSpPr/>
          <p:nvPr/>
        </p:nvSpPr>
        <p:spPr>
          <a:xfrm>
            <a:off x="1343173" y="2309023"/>
            <a:ext cx="9926965" cy="227415"/>
          </a:xfrm>
          <a:prstGeom prst="rect">
            <a:avLst/>
          </a:prstGeom>
          <a:noFill/>
          <a:ln/>
        </p:spPr>
        <p:txBody>
          <a:bodyPr vert="horz" wrap="square" lIns="0" tIns="0" rIns="0" bIns="0" rtlCol="0" anchor="ctr"/>
          <a:lstStyle/>
          <a:p>
            <a:pPr marL="0" indent="0">
              <a:lnSpc>
                <a:spcPts val="1791"/>
              </a:lnSpc>
              <a:buNone/>
            </a:pPr>
            <a:r>
              <a:rPr lang="en-US" sz="1800" b="1" dirty="0">
                <a:solidFill>
                  <a:srgbClr val="1E293B"/>
                </a:solidFill>
                <a:latin typeface="Inter" pitchFamily="34" charset="0"/>
                <a:ea typeface="Inter" pitchFamily="34" charset="-122"/>
                <a:cs typeface="Inter" pitchFamily="34" charset="-120"/>
              </a:rPr>
              <a:t>Alivio del Dolor y Síntomas</a:t>
            </a:r>
            <a:endParaRPr lang="en-US" sz="1800" dirty="0"/>
          </a:p>
        </p:txBody>
      </p:sp>
      <p:sp>
        <p:nvSpPr>
          <p:cNvPr id="28" name="Text 5"/>
          <p:cNvSpPr/>
          <p:nvPr/>
        </p:nvSpPr>
        <p:spPr>
          <a:xfrm>
            <a:off x="682247" y="2796389"/>
            <a:ext cx="5072544" cy="835819"/>
          </a:xfrm>
          <a:prstGeom prst="rect">
            <a:avLst/>
          </a:prstGeom>
          <a:noFill/>
          <a:ln/>
        </p:spPr>
        <p:txBody>
          <a:bodyPr vert="horz" wrap="square" lIns="0" tIns="0" rIns="0" bIns="0" rtlCol="0" anchor="ctr"/>
          <a:lstStyle/>
          <a:p>
            <a:pPr marL="0" indent="0">
              <a:lnSpc>
                <a:spcPts val="2194"/>
              </a:lnSpc>
              <a:buNone/>
            </a:pPr>
            <a:r>
              <a:rPr lang="en-US" sz="1350" dirty="0">
                <a:solidFill>
                  <a:srgbClr val="475569"/>
                </a:solidFill>
                <a:latin typeface="Lora" pitchFamily="34" charset="0"/>
                <a:ea typeface="Lora" pitchFamily="34" charset="-122"/>
                <a:cs typeface="Lora" pitchFamily="34" charset="-120"/>
              </a:rPr>
              <a:t>"Identificación temprana, evaluación impecable y tratamiento del dolor y otros problemas físicos" constituye el pilar fundamental de la atención paliativa (OMS, 2020).</a:t>
            </a:r>
            <a:endParaRPr lang="en-US" sz="1350" dirty="0"/>
          </a:p>
        </p:txBody>
      </p:sp>
      <p:sp>
        <p:nvSpPr>
          <p:cNvPr id="29" name="Text 6"/>
          <p:cNvSpPr/>
          <p:nvPr/>
        </p:nvSpPr>
        <p:spPr>
          <a:xfrm>
            <a:off x="739101" y="3717489"/>
            <a:ext cx="4920144" cy="341123"/>
          </a:xfrm>
          <a:prstGeom prst="rect">
            <a:avLst/>
          </a:prstGeom>
          <a:noFill/>
          <a:ln/>
        </p:spPr>
        <p:txBody>
          <a:bodyPr vert="horz" wrap="square" lIns="0" tIns="0" rIns="0" bIns="0" rtlCol="0" anchor="ctr"/>
          <a:lstStyle/>
          <a:p>
            <a:pPr marL="0" indent="0">
              <a:lnSpc>
                <a:spcPts val="895"/>
              </a:lnSpc>
              <a:buNone/>
            </a:pPr>
            <a:r>
              <a:rPr lang="en-US" sz="900" b="1" dirty="0">
                <a:solidFill>
                  <a:srgbClr val="000000"/>
                </a:solidFill>
                <a:latin typeface="Inter" pitchFamily="34" charset="0"/>
                <a:ea typeface="Inter" pitchFamily="34" charset="-122"/>
                <a:cs typeface="Inter" pitchFamily="34" charset="-120"/>
              </a:rPr>
              <a:t>Referencia:</a:t>
            </a:r>
            <a:r>
              <a:rPr lang="en-US" sz="900" dirty="0">
                <a:solidFill>
                  <a:srgbClr val="000000"/>
                </a:solidFill>
                <a:latin typeface="Inter" pitchFamily="34" charset="0"/>
                <a:ea typeface="Inter" pitchFamily="34" charset="-122"/>
                <a:cs typeface="Inter" pitchFamily="34" charset="-120"/>
              </a:rPr>
              <a:t> Temel, J. S., et al. (2010). Early palliative care for patients with metastatic non-small-cell lung cancer. </a:t>
            </a:r>
            <a:r>
              <a:rPr lang="en-US" sz="900" i="1" dirty="0">
                <a:solidFill>
                  <a:srgbClr val="000000"/>
                </a:solidFill>
                <a:latin typeface="Inter" pitchFamily="34" charset="0"/>
                <a:ea typeface="Inter" pitchFamily="34" charset="-122"/>
                <a:cs typeface="Inter" pitchFamily="34" charset="-120"/>
              </a:rPr>
              <a:t>New England Journal of Medicine</a:t>
            </a:r>
            <a:r>
              <a:rPr lang="en-US" sz="900" dirty="0">
                <a:solidFill>
                  <a:srgbClr val="000000"/>
                </a:solidFill>
                <a:latin typeface="Inter" pitchFamily="34" charset="0"/>
                <a:ea typeface="Inter" pitchFamily="34" charset="-122"/>
                <a:cs typeface="Inter" pitchFamily="34" charset="-120"/>
              </a:rPr>
              <a:t>, 363(8), 733-742.</a:t>
            </a:r>
            <a:endParaRPr lang="en-US" sz="900" dirty="0"/>
          </a:p>
        </p:txBody>
      </p:sp>
      <p:sp>
        <p:nvSpPr>
          <p:cNvPr id="30" name="Text 7"/>
          <p:cNvSpPr/>
          <p:nvPr/>
        </p:nvSpPr>
        <p:spPr>
          <a:xfrm>
            <a:off x="7062430" y="2522225"/>
            <a:ext cx="11765292" cy="227415"/>
          </a:xfrm>
          <a:prstGeom prst="rect">
            <a:avLst/>
          </a:prstGeom>
          <a:noFill/>
          <a:ln/>
        </p:spPr>
        <p:txBody>
          <a:bodyPr vert="horz" wrap="square" lIns="0" tIns="0" rIns="0" bIns="0" rtlCol="0" anchor="ctr"/>
          <a:lstStyle/>
          <a:p>
            <a:pPr marL="0" indent="0">
              <a:lnSpc>
                <a:spcPts val="1791"/>
              </a:lnSpc>
              <a:buNone/>
            </a:pPr>
            <a:r>
              <a:rPr lang="en-US" sz="1800" b="1" dirty="0">
                <a:solidFill>
                  <a:srgbClr val="1E293B"/>
                </a:solidFill>
                <a:latin typeface="Inter" pitchFamily="34" charset="0"/>
                <a:ea typeface="Inter" pitchFamily="34" charset="-122"/>
                <a:cs typeface="Inter" pitchFamily="34" charset="-120"/>
              </a:rPr>
              <a:t>Soporte Psicosocial y Espiritual</a:t>
            </a:r>
            <a:endParaRPr lang="en-US" sz="1800" dirty="0"/>
          </a:p>
        </p:txBody>
      </p:sp>
      <p:sp>
        <p:nvSpPr>
          <p:cNvPr id="31" name="Text 8"/>
          <p:cNvSpPr/>
          <p:nvPr/>
        </p:nvSpPr>
        <p:spPr>
          <a:xfrm>
            <a:off x="6437037" y="3009592"/>
            <a:ext cx="5072654" cy="835819"/>
          </a:xfrm>
          <a:prstGeom prst="rect">
            <a:avLst/>
          </a:prstGeom>
          <a:noFill/>
          <a:ln/>
        </p:spPr>
        <p:txBody>
          <a:bodyPr vert="horz" wrap="square" lIns="0" tIns="0" rIns="0" bIns="0" rtlCol="0" anchor="ctr"/>
          <a:lstStyle/>
          <a:p>
            <a:pPr marL="0" indent="0">
              <a:lnSpc>
                <a:spcPts val="2194"/>
              </a:lnSpc>
              <a:buNone/>
            </a:pPr>
            <a:r>
              <a:rPr lang="en-US" sz="1350" dirty="0">
                <a:solidFill>
                  <a:srgbClr val="475569"/>
                </a:solidFill>
                <a:latin typeface="Lora" pitchFamily="34" charset="0"/>
                <a:ea typeface="Lora" pitchFamily="34" charset="-122"/>
                <a:cs typeface="Lora" pitchFamily="34" charset="-120"/>
              </a:rPr>
              <a:t>Abordaje de las necesidades emocionales, sociales y espirituales, reconociendo el sufrimiento en todas sus dimensiones humanas.</a:t>
            </a:r>
            <a:endParaRPr lang="en-US" sz="1350" dirty="0"/>
          </a:p>
        </p:txBody>
      </p:sp>
      <p:sp>
        <p:nvSpPr>
          <p:cNvPr id="32" name="Text 9"/>
          <p:cNvSpPr/>
          <p:nvPr/>
        </p:nvSpPr>
        <p:spPr>
          <a:xfrm>
            <a:off x="1307639" y="4887102"/>
            <a:ext cx="7720973" cy="227416"/>
          </a:xfrm>
          <a:prstGeom prst="rect">
            <a:avLst/>
          </a:prstGeom>
          <a:noFill/>
          <a:ln/>
        </p:spPr>
        <p:txBody>
          <a:bodyPr vert="horz" wrap="square" lIns="0" tIns="0" rIns="0" bIns="0" rtlCol="0" anchor="ctr"/>
          <a:lstStyle/>
          <a:p>
            <a:pPr marL="0" indent="0">
              <a:lnSpc>
                <a:spcPts val="1791"/>
              </a:lnSpc>
              <a:buNone/>
            </a:pPr>
            <a:r>
              <a:rPr lang="en-US" sz="1800" b="1" dirty="0">
                <a:solidFill>
                  <a:srgbClr val="1E293B"/>
                </a:solidFill>
                <a:latin typeface="Inter" pitchFamily="34" charset="0"/>
                <a:ea typeface="Inter" pitchFamily="34" charset="-122"/>
                <a:cs typeface="Inter" pitchFamily="34" charset="-120"/>
              </a:rPr>
              <a:t>Afirmación de la Vida</a:t>
            </a:r>
            <a:endParaRPr lang="en-US" sz="1800" dirty="0"/>
          </a:p>
        </p:txBody>
      </p:sp>
      <p:sp>
        <p:nvSpPr>
          <p:cNvPr id="33" name="Text 10"/>
          <p:cNvSpPr/>
          <p:nvPr/>
        </p:nvSpPr>
        <p:spPr>
          <a:xfrm>
            <a:off x="682247" y="5374469"/>
            <a:ext cx="5072544" cy="835819"/>
          </a:xfrm>
          <a:prstGeom prst="rect">
            <a:avLst/>
          </a:prstGeom>
          <a:noFill/>
          <a:ln/>
        </p:spPr>
        <p:txBody>
          <a:bodyPr vert="horz" wrap="square" lIns="0" tIns="0" rIns="0" bIns="0" rtlCol="0" anchor="ctr"/>
          <a:lstStyle/>
          <a:p>
            <a:pPr marL="0" indent="0">
              <a:lnSpc>
                <a:spcPts val="2194"/>
              </a:lnSpc>
              <a:buNone/>
            </a:pPr>
            <a:r>
              <a:rPr lang="en-US" sz="1350" dirty="0">
                <a:solidFill>
                  <a:srgbClr val="475569"/>
                </a:solidFill>
                <a:latin typeface="Lora" pitchFamily="34" charset="0"/>
                <a:ea typeface="Lora" pitchFamily="34" charset="-122"/>
                <a:cs typeface="Lora" pitchFamily="34" charset="-120"/>
              </a:rPr>
              <a:t>Considerar el morir como un proceso normal, sin acelerar ni posponer la muerte, permitiendo que el paciente viva activamente hasta el final.</a:t>
            </a:r>
            <a:endParaRPr lang="en-US" sz="1350" dirty="0"/>
          </a:p>
        </p:txBody>
      </p:sp>
      <p:sp>
        <p:nvSpPr>
          <p:cNvPr id="34" name="Text 11"/>
          <p:cNvSpPr/>
          <p:nvPr/>
        </p:nvSpPr>
        <p:spPr>
          <a:xfrm>
            <a:off x="7133497" y="5026350"/>
            <a:ext cx="6617977" cy="227415"/>
          </a:xfrm>
          <a:prstGeom prst="rect">
            <a:avLst/>
          </a:prstGeom>
          <a:noFill/>
          <a:ln/>
        </p:spPr>
        <p:txBody>
          <a:bodyPr vert="horz" wrap="square" lIns="0" tIns="0" rIns="0" bIns="0" rtlCol="0" anchor="ctr"/>
          <a:lstStyle/>
          <a:p>
            <a:pPr marL="0" indent="0">
              <a:lnSpc>
                <a:spcPts val="1791"/>
              </a:lnSpc>
              <a:buNone/>
            </a:pPr>
            <a:r>
              <a:rPr lang="en-US" sz="1800" b="1" dirty="0">
                <a:solidFill>
                  <a:srgbClr val="1E293B"/>
                </a:solidFill>
                <a:latin typeface="Inter" pitchFamily="34" charset="0"/>
                <a:ea typeface="Inter" pitchFamily="34" charset="-122"/>
                <a:cs typeface="Inter" pitchFamily="34" charset="-120"/>
              </a:rPr>
              <a:t>Apoyo a la Familia</a:t>
            </a:r>
            <a:endParaRPr lang="en-US" sz="1800" dirty="0"/>
          </a:p>
        </p:txBody>
      </p:sp>
      <p:sp>
        <p:nvSpPr>
          <p:cNvPr id="35" name="Text 12"/>
          <p:cNvSpPr/>
          <p:nvPr/>
        </p:nvSpPr>
        <p:spPr>
          <a:xfrm>
            <a:off x="6437037" y="5513717"/>
            <a:ext cx="5072654" cy="557213"/>
          </a:xfrm>
          <a:prstGeom prst="rect">
            <a:avLst/>
          </a:prstGeom>
          <a:noFill/>
          <a:ln/>
        </p:spPr>
        <p:txBody>
          <a:bodyPr vert="horz" wrap="square" lIns="0" tIns="0" rIns="0" bIns="0" rtlCol="0" anchor="ctr"/>
          <a:lstStyle/>
          <a:p>
            <a:pPr marL="0" indent="0">
              <a:lnSpc>
                <a:spcPts val="2194"/>
              </a:lnSpc>
              <a:buNone/>
            </a:pPr>
            <a:r>
              <a:rPr lang="en-US" sz="1350" dirty="0">
                <a:solidFill>
                  <a:srgbClr val="475569"/>
                </a:solidFill>
                <a:latin typeface="Lora" pitchFamily="34" charset="0"/>
                <a:ea typeface="Lora" pitchFamily="34" charset="-122"/>
                <a:cs typeface="Lora" pitchFamily="34" charset="-120"/>
              </a:rPr>
              <a:t>Ofrecer un sistema de apoyo para ayudar a la familia a afrontar la enfermedad del paciente y el proceso de duelo posterior.</a:t>
            </a:r>
            <a:endParaRPr lang="en-US" sz="1350" dirty="0"/>
          </a:p>
        </p:txBody>
      </p:sp>
      <p:sp>
        <p:nvSpPr>
          <p:cNvPr id="36" name="Text 13"/>
          <p:cNvSpPr/>
          <p:nvPr/>
        </p:nvSpPr>
        <p:spPr>
          <a:xfrm>
            <a:off x="454831" y="7028562"/>
            <a:ext cx="735328" cy="228526"/>
          </a:xfrm>
          <a:prstGeom prst="rect">
            <a:avLst/>
          </a:prstGeom>
          <a:noFill/>
          <a:ln/>
        </p:spPr>
        <p:txBody>
          <a:bodyPr vert="horz" wrap="square" lIns="0" tIns="0" rIns="0" bIns="0" rtlCol="0" anchor="ctr"/>
          <a:lstStyle/>
          <a:p>
            <a:pPr marL="0" indent="0">
              <a:lnSpc>
                <a:spcPts val="1800"/>
              </a:lnSpc>
              <a:buNone/>
            </a:pPr>
            <a:r>
              <a:rPr lang="en-US" sz="1200" b="1" dirty="0">
                <a:solidFill>
                  <a:srgbClr val="059669"/>
                </a:solidFill>
                <a:latin typeface="Inter" pitchFamily="34" charset="0"/>
                <a:ea typeface="Inter" pitchFamily="34" charset="-122"/>
                <a:cs typeface="Inter" pitchFamily="34" charset="-120"/>
              </a:rPr>
              <a:t>OMS</a:t>
            </a:r>
            <a:endParaRPr lang="en-US" sz="1200" dirty="0"/>
          </a:p>
        </p:txBody>
      </p:sp>
      <p:sp>
        <p:nvSpPr>
          <p:cNvPr id="37" name="Text 14"/>
          <p:cNvSpPr/>
          <p:nvPr/>
        </p:nvSpPr>
        <p:spPr>
          <a:xfrm>
            <a:off x="874129" y="7028562"/>
            <a:ext cx="245109" cy="228526"/>
          </a:xfrm>
          <a:prstGeom prst="rect">
            <a:avLst/>
          </a:prstGeom>
          <a:noFill/>
          <a:ln/>
        </p:spPr>
        <p:txBody>
          <a:bodyPr vert="horz" wrap="square" lIns="0" tIns="0" rIns="0" bIns="0" rtlCol="0" anchor="ctr"/>
          <a:lstStyle/>
          <a:p>
            <a:pPr marL="0" indent="0">
              <a:lnSpc>
                <a:spcPts val="1800"/>
              </a:lnSpc>
              <a:buNone/>
            </a:pPr>
            <a:r>
              <a:rPr lang="en-US" sz="1200" dirty="0">
                <a:solidFill>
                  <a:srgbClr val="CBD5E1"/>
                </a:solidFill>
                <a:latin typeface="Inter" pitchFamily="34" charset="0"/>
                <a:ea typeface="Inter" pitchFamily="34" charset="-122"/>
                <a:cs typeface="Inter" pitchFamily="34" charset="-120"/>
              </a:rPr>
              <a:t>|</a:t>
            </a:r>
            <a:endParaRPr lang="en-US" sz="1200" dirty="0"/>
          </a:p>
        </p:txBody>
      </p:sp>
      <p:sp>
        <p:nvSpPr>
          <p:cNvPr id="38" name="Text 15"/>
          <p:cNvSpPr/>
          <p:nvPr/>
        </p:nvSpPr>
        <p:spPr>
          <a:xfrm>
            <a:off x="980730" y="7071757"/>
            <a:ext cx="4718370" cy="142135"/>
          </a:xfrm>
          <a:prstGeom prst="rect">
            <a:avLst/>
          </a:prstGeom>
          <a:noFill/>
          <a:ln/>
        </p:spPr>
        <p:txBody>
          <a:bodyPr vert="horz" wrap="square" lIns="0" tIns="0" rIns="0" bIns="0" rtlCol="0" anchor="ctr"/>
          <a:lstStyle/>
          <a:p>
            <a:pPr marL="0" indent="0">
              <a:lnSpc>
                <a:spcPts val="1119"/>
              </a:lnSpc>
              <a:buNone/>
            </a:pPr>
            <a:r>
              <a:rPr lang="en-US" sz="1050" kern="0" spc="-28" dirty="0">
                <a:solidFill>
                  <a:srgbClr val="64748B"/>
                </a:solidFill>
                <a:latin typeface="Inter" pitchFamily="34" charset="0"/>
                <a:ea typeface="Inter" pitchFamily="34" charset="-122"/>
                <a:cs typeface="Inter" pitchFamily="34" charset="-120"/>
              </a:rPr>
              <a:t>DEFINICIÓN Y OBJETIVOS</a:t>
            </a:r>
            <a:endParaRPr lang="en-US" sz="10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0" y="0"/>
            <a:ext cx="12192000" cy="57150"/>
          </a:xfrm>
          <a:prstGeom prst="rect">
            <a:avLst/>
          </a:prstGeom>
        </p:spPr>
      </p:pic>
      <p:pic>
        <p:nvPicPr>
          <p:cNvPr id="5" name="Image 3" descr="preencoded.png"/>
          <p:cNvPicPr>
            <a:picLocks noChangeAspect="1"/>
          </p:cNvPicPr>
          <p:nvPr/>
        </p:nvPicPr>
        <p:blipFill>
          <a:blip r:embed="rId6"/>
          <a:stretch>
            <a:fillRect/>
          </a:stretch>
        </p:blipFill>
        <p:spPr>
          <a:xfrm>
            <a:off x="457200" y="1733550"/>
            <a:ext cx="5486400" cy="2133600"/>
          </a:xfrm>
          <a:prstGeom prst="rect">
            <a:avLst/>
          </a:prstGeom>
        </p:spPr>
      </p:pic>
      <p:pic>
        <p:nvPicPr>
          <p:cNvPr id="6" name="Image 4" descr="preencoded.png"/>
          <p:cNvPicPr>
            <a:picLocks noChangeAspect="1"/>
          </p:cNvPicPr>
          <p:nvPr/>
        </p:nvPicPr>
        <p:blipFill>
          <a:blip r:embed="rId7"/>
          <a:stretch>
            <a:fillRect/>
          </a:stretch>
        </p:blipFill>
        <p:spPr>
          <a:xfrm>
            <a:off x="685800" y="2000250"/>
            <a:ext cx="142875" cy="190500"/>
          </a:xfrm>
          <a:prstGeom prst="rect">
            <a:avLst/>
          </a:prstGeom>
        </p:spPr>
      </p:pic>
      <p:pic>
        <p:nvPicPr>
          <p:cNvPr id="7" name="Image 5" descr="preencoded.png"/>
          <p:cNvPicPr>
            <a:picLocks noChangeAspect="1"/>
          </p:cNvPicPr>
          <p:nvPr/>
        </p:nvPicPr>
        <p:blipFill>
          <a:blip r:embed="rId8"/>
          <a:stretch>
            <a:fillRect/>
          </a:stretch>
        </p:blipFill>
        <p:spPr>
          <a:xfrm>
            <a:off x="685800" y="2419350"/>
            <a:ext cx="133350" cy="152400"/>
          </a:xfrm>
          <a:prstGeom prst="rect">
            <a:avLst/>
          </a:prstGeom>
        </p:spPr>
      </p:pic>
      <p:pic>
        <p:nvPicPr>
          <p:cNvPr id="8" name="Image 6" descr="preencoded.png"/>
          <p:cNvPicPr>
            <a:picLocks noChangeAspect="1"/>
          </p:cNvPicPr>
          <p:nvPr/>
        </p:nvPicPr>
        <p:blipFill>
          <a:blip r:embed="rId8"/>
          <a:stretch>
            <a:fillRect/>
          </a:stretch>
        </p:blipFill>
        <p:spPr>
          <a:xfrm>
            <a:off x="685800" y="2762250"/>
            <a:ext cx="133350" cy="152400"/>
          </a:xfrm>
          <a:prstGeom prst="rect">
            <a:avLst/>
          </a:prstGeom>
        </p:spPr>
      </p:pic>
      <p:pic>
        <p:nvPicPr>
          <p:cNvPr id="9" name="Image 7" descr="preencoded.png"/>
          <p:cNvPicPr>
            <a:picLocks noChangeAspect="1"/>
          </p:cNvPicPr>
          <p:nvPr/>
        </p:nvPicPr>
        <p:blipFill>
          <a:blip r:embed="rId8"/>
          <a:stretch>
            <a:fillRect/>
          </a:stretch>
        </p:blipFill>
        <p:spPr>
          <a:xfrm>
            <a:off x="685800" y="3105150"/>
            <a:ext cx="133350" cy="152400"/>
          </a:xfrm>
          <a:prstGeom prst="rect">
            <a:avLst/>
          </a:prstGeom>
        </p:spPr>
      </p:pic>
      <p:pic>
        <p:nvPicPr>
          <p:cNvPr id="10" name="Image 8" descr="preencoded.png"/>
          <p:cNvPicPr>
            <a:picLocks noChangeAspect="1"/>
          </p:cNvPicPr>
          <p:nvPr/>
        </p:nvPicPr>
        <p:blipFill>
          <a:blip r:embed="rId8"/>
          <a:stretch>
            <a:fillRect/>
          </a:stretch>
        </p:blipFill>
        <p:spPr>
          <a:xfrm>
            <a:off x="685800" y="3448050"/>
            <a:ext cx="133350" cy="152400"/>
          </a:xfrm>
          <a:prstGeom prst="rect">
            <a:avLst/>
          </a:prstGeom>
        </p:spPr>
      </p:pic>
      <p:pic>
        <p:nvPicPr>
          <p:cNvPr id="11" name="Image 9" descr="preencoded.png"/>
          <p:cNvPicPr>
            <a:picLocks noChangeAspect="1"/>
          </p:cNvPicPr>
          <p:nvPr/>
        </p:nvPicPr>
        <p:blipFill>
          <a:blip r:embed="rId9"/>
          <a:stretch>
            <a:fillRect/>
          </a:stretch>
        </p:blipFill>
        <p:spPr>
          <a:xfrm>
            <a:off x="6248400" y="1800225"/>
            <a:ext cx="2667000" cy="1066800"/>
          </a:xfrm>
          <a:prstGeom prst="rect">
            <a:avLst/>
          </a:prstGeom>
        </p:spPr>
      </p:pic>
      <p:pic>
        <p:nvPicPr>
          <p:cNvPr id="12" name="Image 10" descr="preencoded.png"/>
          <p:cNvPicPr>
            <a:picLocks noChangeAspect="1"/>
          </p:cNvPicPr>
          <p:nvPr/>
        </p:nvPicPr>
        <p:blipFill>
          <a:blip r:embed="rId10"/>
          <a:stretch>
            <a:fillRect/>
          </a:stretch>
        </p:blipFill>
        <p:spPr>
          <a:xfrm>
            <a:off x="6400800" y="1952625"/>
            <a:ext cx="228600" cy="304800"/>
          </a:xfrm>
          <a:prstGeom prst="rect">
            <a:avLst/>
          </a:prstGeom>
        </p:spPr>
      </p:pic>
      <p:pic>
        <p:nvPicPr>
          <p:cNvPr id="13" name="Image 11" descr="preencoded.png"/>
          <p:cNvPicPr>
            <a:picLocks noChangeAspect="1"/>
          </p:cNvPicPr>
          <p:nvPr/>
        </p:nvPicPr>
        <p:blipFill>
          <a:blip r:embed="rId11"/>
          <a:stretch>
            <a:fillRect/>
          </a:stretch>
        </p:blipFill>
        <p:spPr>
          <a:xfrm>
            <a:off x="9067800" y="1800225"/>
            <a:ext cx="2667000" cy="1066800"/>
          </a:xfrm>
          <a:prstGeom prst="rect">
            <a:avLst/>
          </a:prstGeom>
        </p:spPr>
      </p:pic>
      <p:pic>
        <p:nvPicPr>
          <p:cNvPr id="14" name="Image 12" descr="preencoded.png"/>
          <p:cNvPicPr>
            <a:picLocks noChangeAspect="1"/>
          </p:cNvPicPr>
          <p:nvPr/>
        </p:nvPicPr>
        <p:blipFill>
          <a:blip r:embed="rId12"/>
          <a:stretch>
            <a:fillRect/>
          </a:stretch>
        </p:blipFill>
        <p:spPr>
          <a:xfrm>
            <a:off x="9220200" y="1952625"/>
            <a:ext cx="285750" cy="304800"/>
          </a:xfrm>
          <a:prstGeom prst="rect">
            <a:avLst/>
          </a:prstGeom>
        </p:spPr>
      </p:pic>
      <p:pic>
        <p:nvPicPr>
          <p:cNvPr id="15" name="Image 13" descr="preencoded.png"/>
          <p:cNvPicPr>
            <a:picLocks noChangeAspect="1"/>
          </p:cNvPicPr>
          <p:nvPr/>
        </p:nvPicPr>
        <p:blipFill>
          <a:blip r:embed="rId9"/>
          <a:stretch>
            <a:fillRect/>
          </a:stretch>
        </p:blipFill>
        <p:spPr>
          <a:xfrm>
            <a:off x="6248400" y="3152775"/>
            <a:ext cx="2667000" cy="1066800"/>
          </a:xfrm>
          <a:prstGeom prst="rect">
            <a:avLst/>
          </a:prstGeom>
        </p:spPr>
      </p:pic>
      <p:pic>
        <p:nvPicPr>
          <p:cNvPr id="16" name="Image 14" descr="preencoded.png"/>
          <p:cNvPicPr>
            <a:picLocks noChangeAspect="1"/>
          </p:cNvPicPr>
          <p:nvPr/>
        </p:nvPicPr>
        <p:blipFill>
          <a:blip r:embed="rId13"/>
          <a:stretch>
            <a:fillRect/>
          </a:stretch>
        </p:blipFill>
        <p:spPr>
          <a:xfrm>
            <a:off x="6400800" y="3305175"/>
            <a:ext cx="228600" cy="304800"/>
          </a:xfrm>
          <a:prstGeom prst="rect">
            <a:avLst/>
          </a:prstGeom>
        </p:spPr>
      </p:pic>
      <p:pic>
        <p:nvPicPr>
          <p:cNvPr id="17" name="Image 15" descr="preencoded.png"/>
          <p:cNvPicPr>
            <a:picLocks noChangeAspect="1"/>
          </p:cNvPicPr>
          <p:nvPr/>
        </p:nvPicPr>
        <p:blipFill>
          <a:blip r:embed="rId11"/>
          <a:stretch>
            <a:fillRect/>
          </a:stretch>
        </p:blipFill>
        <p:spPr>
          <a:xfrm>
            <a:off x="9067800" y="3152775"/>
            <a:ext cx="2667000" cy="1066800"/>
          </a:xfrm>
          <a:prstGeom prst="rect">
            <a:avLst/>
          </a:prstGeom>
        </p:spPr>
      </p:pic>
      <p:pic>
        <p:nvPicPr>
          <p:cNvPr id="18" name="Image 16" descr="preencoded.png"/>
          <p:cNvPicPr>
            <a:picLocks noChangeAspect="1"/>
          </p:cNvPicPr>
          <p:nvPr/>
        </p:nvPicPr>
        <p:blipFill>
          <a:blip r:embed="rId14"/>
          <a:stretch>
            <a:fillRect/>
          </a:stretch>
        </p:blipFill>
        <p:spPr>
          <a:xfrm>
            <a:off x="9220200" y="3305175"/>
            <a:ext cx="257175" cy="304800"/>
          </a:xfrm>
          <a:prstGeom prst="rect">
            <a:avLst/>
          </a:prstGeom>
        </p:spPr>
      </p:pic>
      <p:pic>
        <p:nvPicPr>
          <p:cNvPr id="19" name="Image 17" descr="preencoded.png"/>
          <p:cNvPicPr>
            <a:picLocks noChangeAspect="1"/>
          </p:cNvPicPr>
          <p:nvPr/>
        </p:nvPicPr>
        <p:blipFill>
          <a:blip r:embed="rId15"/>
          <a:stretch>
            <a:fillRect/>
          </a:stretch>
        </p:blipFill>
        <p:spPr>
          <a:xfrm>
            <a:off x="0" y="6248400"/>
            <a:ext cx="12192000" cy="609600"/>
          </a:xfrm>
          <a:prstGeom prst="rect">
            <a:avLst/>
          </a:prstGeom>
        </p:spPr>
      </p:pic>
      <p:pic>
        <p:nvPicPr>
          <p:cNvPr id="20" name="Image 18" descr="preencoded.png"/>
          <p:cNvPicPr>
            <a:picLocks noChangeAspect="1"/>
          </p:cNvPicPr>
          <p:nvPr/>
        </p:nvPicPr>
        <p:blipFill>
          <a:blip r:embed="rId16"/>
          <a:stretch>
            <a:fillRect/>
          </a:stretch>
        </p:blipFill>
        <p:spPr>
          <a:xfrm>
            <a:off x="457200" y="6496050"/>
            <a:ext cx="114300" cy="114300"/>
          </a:xfrm>
          <a:prstGeom prst="rect">
            <a:avLst/>
          </a:prstGeom>
        </p:spPr>
      </p:pic>
      <p:sp>
        <p:nvSpPr>
          <p:cNvPr id="21" name="Text 0"/>
          <p:cNvSpPr/>
          <p:nvPr/>
        </p:nvSpPr>
        <p:spPr>
          <a:xfrm>
            <a:off x="457200" y="438150"/>
            <a:ext cx="17693640" cy="381000"/>
          </a:xfrm>
          <a:prstGeom prst="rect">
            <a:avLst/>
          </a:prstGeom>
          <a:noFill/>
          <a:ln/>
        </p:spPr>
        <p:txBody>
          <a:bodyPr vert="horz" wrap="square" lIns="0" tIns="0" rIns="0" bIns="0" rtlCol="0" anchor="ctr"/>
          <a:lstStyle/>
          <a:p>
            <a:pPr marL="0" indent="0">
              <a:lnSpc>
                <a:spcPts val="3000"/>
              </a:lnSpc>
              <a:buNone/>
            </a:pPr>
            <a:r>
              <a:rPr lang="en-US" sz="2700" b="1" dirty="0">
                <a:solidFill>
                  <a:srgbClr val="1E293B"/>
                </a:solidFill>
                <a:latin typeface="Inter" pitchFamily="34" charset="0"/>
                <a:ea typeface="Inter" pitchFamily="34" charset="-122"/>
                <a:cs typeface="Inter" pitchFamily="34" charset="-120"/>
              </a:rPr>
              <a:t>Población Objeto de los </a:t>
            </a:r>
            <a:r>
              <a:rPr lang="en-US" sz="2700" b="1" dirty="0">
                <a:solidFill>
                  <a:srgbClr val="059669"/>
                </a:solidFill>
                <a:latin typeface="Inter" pitchFamily="34" charset="0"/>
                <a:ea typeface="Inter" pitchFamily="34" charset="-122"/>
                <a:cs typeface="Inter" pitchFamily="34" charset="-120"/>
              </a:rPr>
              <a:t>Cuidados Paliativos</a:t>
            </a:r>
            <a:endParaRPr lang="en-US" sz="2700" dirty="0"/>
          </a:p>
        </p:txBody>
      </p:sp>
      <p:sp>
        <p:nvSpPr>
          <p:cNvPr id="22" name="Text 1"/>
          <p:cNvSpPr/>
          <p:nvPr/>
        </p:nvSpPr>
        <p:spPr>
          <a:xfrm>
            <a:off x="457200" y="971550"/>
            <a:ext cx="8534400" cy="533400"/>
          </a:xfrm>
          <a:prstGeom prst="rect">
            <a:avLst/>
          </a:prstGeom>
          <a:noFill/>
          <a:ln/>
        </p:spPr>
        <p:txBody>
          <a:bodyPr vert="horz" wrap="square" lIns="0" tIns="0" rIns="0" bIns="0" rtlCol="0" anchor="ctr"/>
          <a:lstStyle/>
          <a:p>
            <a:pPr marL="0" indent="0">
              <a:lnSpc>
                <a:spcPts val="2100"/>
              </a:lnSpc>
              <a:buNone/>
            </a:pPr>
            <a:r>
              <a:rPr lang="en-US" sz="1500" dirty="0">
                <a:solidFill>
                  <a:srgbClr val="475569"/>
                </a:solidFill>
                <a:latin typeface="Inter" pitchFamily="34" charset="0"/>
                <a:ea typeface="Inter" pitchFamily="34" charset="-122"/>
                <a:cs typeface="Inter" pitchFamily="34" charset="-120"/>
              </a:rPr>
              <a:t>Contrario a la creencia popular, no se limitan al cáncer o a la fase final de la vida. Se dirigen a cualquier persona con una enfermedad grave e irreversible.</a:t>
            </a:r>
            <a:endParaRPr lang="en-US" sz="1500" dirty="0"/>
          </a:p>
        </p:txBody>
      </p:sp>
      <p:sp>
        <p:nvSpPr>
          <p:cNvPr id="23" name="Text 2"/>
          <p:cNvSpPr/>
          <p:nvPr/>
        </p:nvSpPr>
        <p:spPr>
          <a:xfrm>
            <a:off x="942975" y="1962150"/>
            <a:ext cx="5029200" cy="266700"/>
          </a:xfrm>
          <a:prstGeom prst="rect">
            <a:avLst/>
          </a:prstGeom>
          <a:noFill/>
          <a:ln/>
        </p:spPr>
        <p:txBody>
          <a:bodyPr vert="horz" wrap="square" lIns="0" tIns="0" rIns="0" bIns="0" rtlCol="0" anchor="ctr"/>
          <a:lstStyle/>
          <a:p>
            <a:pPr marL="0" indent="0">
              <a:lnSpc>
                <a:spcPts val="2100"/>
              </a:lnSpc>
              <a:buNone/>
            </a:pPr>
            <a:r>
              <a:rPr lang="en-US" sz="1500" b="1" dirty="0">
                <a:solidFill>
                  <a:srgbClr val="065F46"/>
                </a:solidFill>
                <a:latin typeface="Inter" pitchFamily="34" charset="0"/>
                <a:ea typeface="Inter" pitchFamily="34" charset="-122"/>
                <a:cs typeface="Inter" pitchFamily="34" charset="-120"/>
              </a:rPr>
              <a:t>Criterios de Atención</a:t>
            </a:r>
            <a:endParaRPr lang="en-US" sz="1500" dirty="0"/>
          </a:p>
        </p:txBody>
      </p:sp>
      <p:sp>
        <p:nvSpPr>
          <p:cNvPr id="24" name="Text 3"/>
          <p:cNvSpPr/>
          <p:nvPr/>
        </p:nvSpPr>
        <p:spPr>
          <a:xfrm>
            <a:off x="895350" y="2381250"/>
            <a:ext cx="502920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334155"/>
                </a:solidFill>
                <a:latin typeface="Inter" pitchFamily="34" charset="0"/>
                <a:ea typeface="Inter" pitchFamily="34" charset="-122"/>
                <a:cs typeface="Inter" pitchFamily="34" charset="-120"/>
              </a:rPr>
              <a:t>Enfermedades terminales</a:t>
            </a:r>
            <a:endParaRPr lang="en-US" sz="1200" dirty="0"/>
          </a:p>
        </p:txBody>
      </p:sp>
      <p:sp>
        <p:nvSpPr>
          <p:cNvPr id="25" name="Text 4"/>
          <p:cNvSpPr/>
          <p:nvPr/>
        </p:nvSpPr>
        <p:spPr>
          <a:xfrm>
            <a:off x="895350" y="2724150"/>
            <a:ext cx="640080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334155"/>
                </a:solidFill>
                <a:latin typeface="Inter" pitchFamily="34" charset="0"/>
                <a:ea typeface="Inter" pitchFamily="34" charset="-122"/>
                <a:cs typeface="Inter" pitchFamily="34" charset="-120"/>
              </a:rPr>
              <a:t>Patologías crónicas y degenerativas</a:t>
            </a:r>
            <a:endParaRPr lang="en-US" sz="1200" dirty="0"/>
          </a:p>
        </p:txBody>
      </p:sp>
      <p:sp>
        <p:nvSpPr>
          <p:cNvPr id="26" name="Text 5"/>
          <p:cNvSpPr/>
          <p:nvPr/>
        </p:nvSpPr>
        <p:spPr>
          <a:xfrm>
            <a:off x="895350" y="3067050"/>
            <a:ext cx="502920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334155"/>
                </a:solidFill>
                <a:latin typeface="Inter" pitchFamily="34" charset="0"/>
                <a:ea typeface="Inter" pitchFamily="34" charset="-122"/>
                <a:cs typeface="Inter" pitchFamily="34" charset="-120"/>
              </a:rPr>
              <a:t>Enfermedades irreversibles</a:t>
            </a:r>
            <a:endParaRPr lang="en-US" sz="1200" dirty="0"/>
          </a:p>
        </p:txBody>
      </p:sp>
      <p:sp>
        <p:nvSpPr>
          <p:cNvPr id="27" name="Text 6"/>
          <p:cNvSpPr/>
          <p:nvPr/>
        </p:nvSpPr>
        <p:spPr>
          <a:xfrm>
            <a:off x="895350" y="3409950"/>
            <a:ext cx="621792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334155"/>
                </a:solidFill>
                <a:latin typeface="Inter" pitchFamily="34" charset="0"/>
                <a:ea typeface="Inter" pitchFamily="34" charset="-122"/>
                <a:cs typeface="Inter" pitchFamily="34" charset="-120"/>
              </a:rPr>
              <a:t>Alto impacto en la calidad de vida</a:t>
            </a:r>
            <a:endParaRPr lang="en-US" sz="1200" dirty="0"/>
          </a:p>
        </p:txBody>
      </p:sp>
      <p:sp>
        <p:nvSpPr>
          <p:cNvPr id="28" name="Text 7"/>
          <p:cNvSpPr/>
          <p:nvPr/>
        </p:nvSpPr>
        <p:spPr>
          <a:xfrm>
            <a:off x="457200" y="4095750"/>
            <a:ext cx="11948160" cy="190500"/>
          </a:xfrm>
          <a:prstGeom prst="rect">
            <a:avLst/>
          </a:prstGeom>
          <a:noFill/>
          <a:ln/>
        </p:spPr>
        <p:txBody>
          <a:bodyPr vert="horz" wrap="square" lIns="0" tIns="0" rIns="0" bIns="0" rtlCol="0" anchor="ctr"/>
          <a:lstStyle/>
          <a:p>
            <a:pPr marL="0" indent="0">
              <a:lnSpc>
                <a:spcPts val="1500"/>
              </a:lnSpc>
              <a:buNone/>
            </a:pPr>
            <a:r>
              <a:rPr lang="en-US" sz="1050" i="1" dirty="0">
                <a:solidFill>
                  <a:srgbClr val="64748B"/>
                </a:solidFill>
                <a:latin typeface="Inter" pitchFamily="34" charset="0"/>
                <a:ea typeface="Inter" pitchFamily="34" charset="-122"/>
                <a:cs typeface="Inter" pitchFamily="34" charset="-120"/>
              </a:rPr>
              <a:t>* Pueden aplicarse junto con tratamientos curativos desde fases tempranas.</a:t>
            </a:r>
            <a:endParaRPr lang="en-US" sz="1050" dirty="0"/>
          </a:p>
        </p:txBody>
      </p:sp>
      <p:sp>
        <p:nvSpPr>
          <p:cNvPr id="29" name="Text 8"/>
          <p:cNvSpPr/>
          <p:nvPr/>
        </p:nvSpPr>
        <p:spPr>
          <a:xfrm>
            <a:off x="6400800" y="2333625"/>
            <a:ext cx="292608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E293B"/>
                </a:solidFill>
                <a:latin typeface="Inter" pitchFamily="34" charset="0"/>
                <a:ea typeface="Inter" pitchFamily="34" charset="-122"/>
                <a:cs typeface="Inter" pitchFamily="34" charset="-120"/>
              </a:rPr>
              <a:t>Cardiovasculares</a:t>
            </a:r>
            <a:endParaRPr lang="en-US" sz="1200" dirty="0"/>
          </a:p>
        </p:txBody>
      </p:sp>
      <p:sp>
        <p:nvSpPr>
          <p:cNvPr id="30" name="Text 9"/>
          <p:cNvSpPr/>
          <p:nvPr/>
        </p:nvSpPr>
        <p:spPr>
          <a:xfrm>
            <a:off x="6400800" y="2562225"/>
            <a:ext cx="4526280" cy="152400"/>
          </a:xfrm>
          <a:prstGeom prst="rect">
            <a:avLst/>
          </a:prstGeom>
          <a:noFill/>
          <a:ln/>
        </p:spPr>
        <p:txBody>
          <a:bodyPr vert="horz" wrap="square" lIns="0" tIns="0" rIns="0" bIns="0" rtlCol="0" anchor="ctr"/>
          <a:lstStyle/>
          <a:p>
            <a:pPr marL="0" indent="0">
              <a:lnSpc>
                <a:spcPts val="1200"/>
              </a:lnSpc>
              <a:buNone/>
            </a:pPr>
            <a:r>
              <a:rPr lang="en-US" sz="900" dirty="0">
                <a:solidFill>
                  <a:srgbClr val="64748B"/>
                </a:solidFill>
                <a:latin typeface="Inter" pitchFamily="34" charset="0"/>
                <a:ea typeface="Inter" pitchFamily="34" charset="-122"/>
                <a:cs typeface="Inter" pitchFamily="34" charset="-120"/>
              </a:rPr>
              <a:t>Insuficiencia cardíaca congestiva</a:t>
            </a:r>
            <a:endParaRPr lang="en-US" sz="900" dirty="0"/>
          </a:p>
        </p:txBody>
      </p:sp>
      <p:sp>
        <p:nvSpPr>
          <p:cNvPr id="31" name="Text 10"/>
          <p:cNvSpPr/>
          <p:nvPr/>
        </p:nvSpPr>
        <p:spPr>
          <a:xfrm>
            <a:off x="9220200" y="2333625"/>
            <a:ext cx="237744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E293B"/>
                </a:solidFill>
                <a:latin typeface="Inter" pitchFamily="34" charset="0"/>
                <a:ea typeface="Inter" pitchFamily="34" charset="-122"/>
                <a:cs typeface="Inter" pitchFamily="34" charset="-120"/>
              </a:rPr>
              <a:t>Respiratorias</a:t>
            </a:r>
            <a:endParaRPr lang="en-US" sz="1200" dirty="0"/>
          </a:p>
        </p:txBody>
      </p:sp>
      <p:sp>
        <p:nvSpPr>
          <p:cNvPr id="32" name="Text 11"/>
          <p:cNvSpPr/>
          <p:nvPr/>
        </p:nvSpPr>
        <p:spPr>
          <a:xfrm>
            <a:off x="9220200" y="2562225"/>
            <a:ext cx="2362200" cy="152400"/>
          </a:xfrm>
          <a:prstGeom prst="rect">
            <a:avLst/>
          </a:prstGeom>
          <a:noFill/>
          <a:ln/>
        </p:spPr>
        <p:txBody>
          <a:bodyPr vert="horz" wrap="square" lIns="0" tIns="0" rIns="0" bIns="0" rtlCol="0" anchor="ctr"/>
          <a:lstStyle/>
          <a:p>
            <a:pPr marL="0" indent="0">
              <a:lnSpc>
                <a:spcPts val="1200"/>
              </a:lnSpc>
              <a:buNone/>
            </a:pPr>
            <a:r>
              <a:rPr lang="en-US" sz="900" dirty="0">
                <a:solidFill>
                  <a:srgbClr val="64748B"/>
                </a:solidFill>
                <a:latin typeface="Inter" pitchFamily="34" charset="0"/>
                <a:ea typeface="Inter" pitchFamily="34" charset="-122"/>
                <a:cs typeface="Inter" pitchFamily="34" charset="-120"/>
              </a:rPr>
              <a:t>EPOC avanzada</a:t>
            </a:r>
            <a:endParaRPr lang="en-US" sz="900" dirty="0"/>
          </a:p>
        </p:txBody>
      </p:sp>
      <p:sp>
        <p:nvSpPr>
          <p:cNvPr id="33" name="Text 12"/>
          <p:cNvSpPr/>
          <p:nvPr/>
        </p:nvSpPr>
        <p:spPr>
          <a:xfrm>
            <a:off x="6400800" y="3686175"/>
            <a:ext cx="23622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E293B"/>
                </a:solidFill>
                <a:latin typeface="Inter" pitchFamily="34" charset="0"/>
                <a:ea typeface="Inter" pitchFamily="34" charset="-122"/>
                <a:cs typeface="Inter" pitchFamily="34" charset="-120"/>
              </a:rPr>
              <a:t>Neurológicas</a:t>
            </a:r>
            <a:endParaRPr lang="en-US" sz="1200" dirty="0"/>
          </a:p>
        </p:txBody>
      </p:sp>
      <p:sp>
        <p:nvSpPr>
          <p:cNvPr id="34" name="Text 13"/>
          <p:cNvSpPr/>
          <p:nvPr/>
        </p:nvSpPr>
        <p:spPr>
          <a:xfrm>
            <a:off x="6400800" y="3914775"/>
            <a:ext cx="4389120" cy="152400"/>
          </a:xfrm>
          <a:prstGeom prst="rect">
            <a:avLst/>
          </a:prstGeom>
          <a:noFill/>
          <a:ln/>
        </p:spPr>
        <p:txBody>
          <a:bodyPr vert="horz" wrap="square" lIns="0" tIns="0" rIns="0" bIns="0" rtlCol="0" anchor="ctr"/>
          <a:lstStyle/>
          <a:p>
            <a:pPr marL="0" indent="0">
              <a:lnSpc>
                <a:spcPts val="1200"/>
              </a:lnSpc>
              <a:buNone/>
            </a:pPr>
            <a:r>
              <a:rPr lang="en-US" sz="900" dirty="0">
                <a:solidFill>
                  <a:srgbClr val="64748B"/>
                </a:solidFill>
                <a:latin typeface="Inter" pitchFamily="34" charset="0"/>
                <a:ea typeface="Inter" pitchFamily="34" charset="-122"/>
                <a:cs typeface="Inter" pitchFamily="34" charset="-120"/>
              </a:rPr>
              <a:t>Alzheimer, Demencias, Esclerosis</a:t>
            </a:r>
            <a:endParaRPr lang="en-US" sz="900" dirty="0"/>
          </a:p>
        </p:txBody>
      </p:sp>
      <p:sp>
        <p:nvSpPr>
          <p:cNvPr id="35" name="Text 14"/>
          <p:cNvSpPr/>
          <p:nvPr/>
        </p:nvSpPr>
        <p:spPr>
          <a:xfrm>
            <a:off x="9220200" y="3686175"/>
            <a:ext cx="23622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E293B"/>
                </a:solidFill>
                <a:latin typeface="Inter" pitchFamily="34" charset="0"/>
                <a:ea typeface="Inter" pitchFamily="34" charset="-122"/>
                <a:cs typeface="Inter" pitchFamily="34" charset="-120"/>
              </a:rPr>
              <a:t>Otras</a:t>
            </a:r>
            <a:endParaRPr lang="en-US" sz="1200" dirty="0"/>
          </a:p>
        </p:txBody>
      </p:sp>
      <p:sp>
        <p:nvSpPr>
          <p:cNvPr id="36" name="Text 15"/>
          <p:cNvSpPr/>
          <p:nvPr/>
        </p:nvSpPr>
        <p:spPr>
          <a:xfrm>
            <a:off x="9220200" y="3914775"/>
            <a:ext cx="5074920" cy="152400"/>
          </a:xfrm>
          <a:prstGeom prst="rect">
            <a:avLst/>
          </a:prstGeom>
          <a:noFill/>
          <a:ln/>
        </p:spPr>
        <p:txBody>
          <a:bodyPr vert="horz" wrap="square" lIns="0" tIns="0" rIns="0" bIns="0" rtlCol="0" anchor="ctr"/>
          <a:lstStyle/>
          <a:p>
            <a:pPr marL="0" indent="0">
              <a:lnSpc>
                <a:spcPts val="1200"/>
              </a:lnSpc>
              <a:buNone/>
            </a:pPr>
            <a:r>
              <a:rPr lang="en-US" sz="900" dirty="0">
                <a:solidFill>
                  <a:srgbClr val="64748B"/>
                </a:solidFill>
                <a:latin typeface="Inter" pitchFamily="34" charset="0"/>
                <a:ea typeface="Inter" pitchFamily="34" charset="-122"/>
                <a:cs typeface="Inter" pitchFamily="34" charset="-120"/>
              </a:rPr>
              <a:t>Insuficiencia renal, VIH/SIDA, Cáncer</a:t>
            </a:r>
            <a:endParaRPr lang="en-US" sz="900" dirty="0"/>
          </a:p>
        </p:txBody>
      </p:sp>
      <p:sp>
        <p:nvSpPr>
          <p:cNvPr id="37" name="Text 16"/>
          <p:cNvSpPr/>
          <p:nvPr/>
        </p:nvSpPr>
        <p:spPr>
          <a:xfrm>
            <a:off x="647700" y="6477000"/>
            <a:ext cx="5029200" cy="152400"/>
          </a:xfrm>
          <a:prstGeom prst="rect">
            <a:avLst/>
          </a:prstGeom>
          <a:noFill/>
          <a:ln/>
        </p:spPr>
        <p:txBody>
          <a:bodyPr vert="horz" wrap="square" lIns="0" tIns="0" rIns="0" bIns="0" rtlCol="0" anchor="ctr"/>
          <a:lstStyle/>
          <a:p>
            <a:pPr marL="0" indent="0">
              <a:lnSpc>
                <a:spcPts val="1200"/>
              </a:lnSpc>
              <a:buNone/>
            </a:pPr>
            <a:r>
              <a:rPr lang="en-US" sz="900" b="1" kern="0" spc="72" dirty="0">
                <a:solidFill>
                  <a:srgbClr val="94A3B8"/>
                </a:solidFill>
                <a:latin typeface="Inter" pitchFamily="34" charset="0"/>
                <a:ea typeface="Inter" pitchFamily="34" charset="-122"/>
                <a:cs typeface="Inter" pitchFamily="34" charset="-120"/>
              </a:rPr>
              <a:t>MÓDULO 1: FUNDAMENTOS Y NORMATIVIDAD</a:t>
            </a:r>
            <a:endParaRPr lang="en-US" sz="900" dirty="0"/>
          </a:p>
        </p:txBody>
      </p:sp>
      <p:sp>
        <p:nvSpPr>
          <p:cNvPr id="38" name="Text 17"/>
          <p:cNvSpPr/>
          <p:nvPr/>
        </p:nvSpPr>
        <p:spPr>
          <a:xfrm>
            <a:off x="10944225" y="6477000"/>
            <a:ext cx="2194560" cy="152400"/>
          </a:xfrm>
          <a:prstGeom prst="rect">
            <a:avLst/>
          </a:prstGeom>
          <a:noFill/>
          <a:ln/>
        </p:spPr>
        <p:txBody>
          <a:bodyPr vert="horz" wrap="square" lIns="0" tIns="0" rIns="0" bIns="0" rtlCol="0" anchor="ctr"/>
          <a:lstStyle/>
          <a:p>
            <a:pPr marL="0" indent="0">
              <a:lnSpc>
                <a:spcPts val="1200"/>
              </a:lnSpc>
              <a:buNone/>
            </a:pPr>
            <a:r>
              <a:rPr lang="en-US" sz="900" dirty="0">
                <a:solidFill>
                  <a:srgbClr val="94A3B8"/>
                </a:solidFill>
                <a:latin typeface="Inter" pitchFamily="34" charset="0"/>
                <a:ea typeface="Inter" pitchFamily="34" charset="-122"/>
                <a:cs typeface="Inter" pitchFamily="34" charset="-120"/>
              </a:rPr>
              <a:t>Página 5 de 28</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0" y="0"/>
            <a:ext cx="12192000" cy="1295400"/>
          </a:xfrm>
          <a:prstGeom prst="rect">
            <a:avLst/>
          </a:prstGeom>
        </p:spPr>
      </p:pic>
      <p:pic>
        <p:nvPicPr>
          <p:cNvPr id="5" name="Image 3" descr="preencoded.png"/>
          <p:cNvPicPr>
            <a:picLocks noChangeAspect="1"/>
          </p:cNvPicPr>
          <p:nvPr/>
        </p:nvPicPr>
        <p:blipFill>
          <a:blip r:embed="rId6"/>
          <a:stretch>
            <a:fillRect/>
          </a:stretch>
        </p:blipFill>
        <p:spPr>
          <a:xfrm>
            <a:off x="609600" y="1714500"/>
            <a:ext cx="190500" cy="190500"/>
          </a:xfrm>
          <a:prstGeom prst="rect">
            <a:avLst/>
          </a:prstGeom>
        </p:spPr>
      </p:pic>
      <p:pic>
        <p:nvPicPr>
          <p:cNvPr id="6" name="Image 4" descr="preencoded.png"/>
          <p:cNvPicPr>
            <a:picLocks noChangeAspect="1"/>
          </p:cNvPicPr>
          <p:nvPr/>
        </p:nvPicPr>
        <p:blipFill>
          <a:blip r:embed="rId7"/>
          <a:stretch>
            <a:fillRect/>
          </a:stretch>
        </p:blipFill>
        <p:spPr>
          <a:xfrm>
            <a:off x="609600" y="2819400"/>
            <a:ext cx="2552700" cy="1066800"/>
          </a:xfrm>
          <a:prstGeom prst="rect">
            <a:avLst/>
          </a:prstGeom>
        </p:spPr>
      </p:pic>
      <p:pic>
        <p:nvPicPr>
          <p:cNvPr id="7" name="Image 5" descr="preencoded.png"/>
          <p:cNvPicPr>
            <a:picLocks noChangeAspect="1"/>
          </p:cNvPicPr>
          <p:nvPr/>
        </p:nvPicPr>
        <p:blipFill>
          <a:blip r:embed="rId8"/>
          <a:stretch>
            <a:fillRect/>
          </a:stretch>
        </p:blipFill>
        <p:spPr>
          <a:xfrm>
            <a:off x="762000" y="3009900"/>
            <a:ext cx="171450" cy="152400"/>
          </a:xfrm>
          <a:prstGeom prst="rect">
            <a:avLst/>
          </a:prstGeom>
        </p:spPr>
      </p:pic>
      <p:pic>
        <p:nvPicPr>
          <p:cNvPr id="8" name="Image 6" descr="preencoded.png"/>
          <p:cNvPicPr>
            <a:picLocks noChangeAspect="1"/>
          </p:cNvPicPr>
          <p:nvPr/>
        </p:nvPicPr>
        <p:blipFill>
          <a:blip r:embed="rId9"/>
          <a:stretch>
            <a:fillRect/>
          </a:stretch>
        </p:blipFill>
        <p:spPr>
          <a:xfrm>
            <a:off x="3314700" y="2819400"/>
            <a:ext cx="2552700" cy="1066800"/>
          </a:xfrm>
          <a:prstGeom prst="rect">
            <a:avLst/>
          </a:prstGeom>
        </p:spPr>
      </p:pic>
      <p:pic>
        <p:nvPicPr>
          <p:cNvPr id="9" name="Image 7" descr="preencoded.png"/>
          <p:cNvPicPr>
            <a:picLocks noChangeAspect="1"/>
          </p:cNvPicPr>
          <p:nvPr/>
        </p:nvPicPr>
        <p:blipFill>
          <a:blip r:embed="rId10"/>
          <a:stretch>
            <a:fillRect/>
          </a:stretch>
        </p:blipFill>
        <p:spPr>
          <a:xfrm>
            <a:off x="3467100" y="3009900"/>
            <a:ext cx="152400" cy="152400"/>
          </a:xfrm>
          <a:prstGeom prst="rect">
            <a:avLst/>
          </a:prstGeom>
        </p:spPr>
      </p:pic>
      <p:pic>
        <p:nvPicPr>
          <p:cNvPr id="10" name="Image 8" descr="preencoded.png"/>
          <p:cNvPicPr>
            <a:picLocks noChangeAspect="1"/>
          </p:cNvPicPr>
          <p:nvPr/>
        </p:nvPicPr>
        <p:blipFill>
          <a:blip r:embed="rId11"/>
          <a:stretch>
            <a:fillRect/>
          </a:stretch>
        </p:blipFill>
        <p:spPr>
          <a:xfrm>
            <a:off x="609600" y="4038600"/>
            <a:ext cx="2552700" cy="914400"/>
          </a:xfrm>
          <a:prstGeom prst="rect">
            <a:avLst/>
          </a:prstGeom>
        </p:spPr>
      </p:pic>
      <p:pic>
        <p:nvPicPr>
          <p:cNvPr id="11" name="Image 9" descr="preencoded.png"/>
          <p:cNvPicPr>
            <a:picLocks noChangeAspect="1"/>
          </p:cNvPicPr>
          <p:nvPr/>
        </p:nvPicPr>
        <p:blipFill>
          <a:blip r:embed="rId12"/>
          <a:stretch>
            <a:fillRect/>
          </a:stretch>
        </p:blipFill>
        <p:spPr>
          <a:xfrm>
            <a:off x="762000" y="4229100"/>
            <a:ext cx="190500" cy="152400"/>
          </a:xfrm>
          <a:prstGeom prst="rect">
            <a:avLst/>
          </a:prstGeom>
        </p:spPr>
      </p:pic>
      <p:pic>
        <p:nvPicPr>
          <p:cNvPr id="12" name="Image 10" descr="preencoded.png"/>
          <p:cNvPicPr>
            <a:picLocks noChangeAspect="1"/>
          </p:cNvPicPr>
          <p:nvPr/>
        </p:nvPicPr>
        <p:blipFill>
          <a:blip r:embed="rId13"/>
          <a:stretch>
            <a:fillRect/>
          </a:stretch>
        </p:blipFill>
        <p:spPr>
          <a:xfrm>
            <a:off x="3314700" y="4038600"/>
            <a:ext cx="2552700" cy="914400"/>
          </a:xfrm>
          <a:prstGeom prst="rect">
            <a:avLst/>
          </a:prstGeom>
        </p:spPr>
      </p:pic>
      <p:pic>
        <p:nvPicPr>
          <p:cNvPr id="13" name="Image 11" descr="preencoded.png"/>
          <p:cNvPicPr>
            <a:picLocks noChangeAspect="1"/>
          </p:cNvPicPr>
          <p:nvPr/>
        </p:nvPicPr>
        <p:blipFill>
          <a:blip r:embed="rId14"/>
          <a:stretch>
            <a:fillRect/>
          </a:stretch>
        </p:blipFill>
        <p:spPr>
          <a:xfrm>
            <a:off x="3467100" y="4229100"/>
            <a:ext cx="171450" cy="152400"/>
          </a:xfrm>
          <a:prstGeom prst="rect">
            <a:avLst/>
          </a:prstGeom>
        </p:spPr>
      </p:pic>
      <p:pic>
        <p:nvPicPr>
          <p:cNvPr id="14" name="Image 12" descr="preencoded.png"/>
          <p:cNvPicPr>
            <a:picLocks noChangeAspect="1"/>
          </p:cNvPicPr>
          <p:nvPr/>
        </p:nvPicPr>
        <p:blipFill>
          <a:blip r:embed="rId15"/>
          <a:stretch>
            <a:fillRect/>
          </a:stretch>
        </p:blipFill>
        <p:spPr>
          <a:xfrm>
            <a:off x="6324600" y="1676400"/>
            <a:ext cx="5257800" cy="1543050"/>
          </a:xfrm>
          <a:prstGeom prst="rect">
            <a:avLst/>
          </a:prstGeom>
        </p:spPr>
      </p:pic>
      <p:pic>
        <p:nvPicPr>
          <p:cNvPr id="15" name="Image 13" descr="preencoded.png"/>
          <p:cNvPicPr>
            <a:picLocks noChangeAspect="1"/>
          </p:cNvPicPr>
          <p:nvPr/>
        </p:nvPicPr>
        <p:blipFill>
          <a:blip r:embed="rId16"/>
          <a:stretch>
            <a:fillRect/>
          </a:stretch>
        </p:blipFill>
        <p:spPr>
          <a:xfrm>
            <a:off x="7226201" y="4019550"/>
            <a:ext cx="152400" cy="152400"/>
          </a:xfrm>
          <a:prstGeom prst="rect">
            <a:avLst/>
          </a:prstGeom>
        </p:spPr>
      </p:pic>
      <p:pic>
        <p:nvPicPr>
          <p:cNvPr id="16" name="Image 14" descr="preencoded.png"/>
          <p:cNvPicPr>
            <a:picLocks noChangeAspect="1"/>
          </p:cNvPicPr>
          <p:nvPr/>
        </p:nvPicPr>
        <p:blipFill>
          <a:blip r:embed="rId17"/>
          <a:stretch>
            <a:fillRect/>
          </a:stretch>
        </p:blipFill>
        <p:spPr>
          <a:xfrm>
            <a:off x="8877151" y="4019550"/>
            <a:ext cx="152400" cy="152400"/>
          </a:xfrm>
          <a:prstGeom prst="rect">
            <a:avLst/>
          </a:prstGeom>
        </p:spPr>
      </p:pic>
      <p:pic>
        <p:nvPicPr>
          <p:cNvPr id="17" name="Image 15" descr="preencoded.png"/>
          <p:cNvPicPr>
            <a:picLocks noChangeAspect="1"/>
          </p:cNvPicPr>
          <p:nvPr/>
        </p:nvPicPr>
        <p:blipFill>
          <a:blip r:embed="rId18"/>
          <a:stretch>
            <a:fillRect/>
          </a:stretch>
        </p:blipFill>
        <p:spPr>
          <a:xfrm>
            <a:off x="10528102" y="4019550"/>
            <a:ext cx="152400" cy="152400"/>
          </a:xfrm>
          <a:prstGeom prst="rect">
            <a:avLst/>
          </a:prstGeom>
        </p:spPr>
      </p:pic>
      <p:pic>
        <p:nvPicPr>
          <p:cNvPr id="18" name="Image 16" descr="preencoded.png"/>
          <p:cNvPicPr>
            <a:picLocks noChangeAspect="1"/>
          </p:cNvPicPr>
          <p:nvPr/>
        </p:nvPicPr>
        <p:blipFill>
          <a:blip r:embed="rId19"/>
          <a:stretch>
            <a:fillRect/>
          </a:stretch>
        </p:blipFill>
        <p:spPr>
          <a:xfrm>
            <a:off x="6324600" y="4095750"/>
            <a:ext cx="5257800" cy="19050"/>
          </a:xfrm>
          <a:prstGeom prst="rect">
            <a:avLst/>
          </a:prstGeom>
        </p:spPr>
      </p:pic>
      <p:pic>
        <p:nvPicPr>
          <p:cNvPr id="19" name="Image 17" descr="preencoded.png"/>
          <p:cNvPicPr>
            <a:picLocks noChangeAspect="1"/>
          </p:cNvPicPr>
          <p:nvPr/>
        </p:nvPicPr>
        <p:blipFill>
          <a:blip r:embed="rId20"/>
          <a:stretch>
            <a:fillRect/>
          </a:stretch>
        </p:blipFill>
        <p:spPr>
          <a:xfrm>
            <a:off x="0" y="6248400"/>
            <a:ext cx="12192000" cy="609600"/>
          </a:xfrm>
          <a:prstGeom prst="rect">
            <a:avLst/>
          </a:prstGeom>
        </p:spPr>
      </p:pic>
      <p:pic>
        <p:nvPicPr>
          <p:cNvPr id="20" name="Image 18" descr="preencoded.png"/>
          <p:cNvPicPr>
            <a:picLocks noChangeAspect="1"/>
          </p:cNvPicPr>
          <p:nvPr/>
        </p:nvPicPr>
        <p:blipFill>
          <a:blip r:embed="rId21"/>
          <a:stretch>
            <a:fillRect/>
          </a:stretch>
        </p:blipFill>
        <p:spPr>
          <a:xfrm>
            <a:off x="3802410" y="6477000"/>
            <a:ext cx="9525" cy="152400"/>
          </a:xfrm>
          <a:prstGeom prst="rect">
            <a:avLst/>
          </a:prstGeom>
        </p:spPr>
      </p:pic>
      <p:pic>
        <p:nvPicPr>
          <p:cNvPr id="21" name="Image 19" descr="preencoded.png"/>
          <p:cNvPicPr>
            <a:picLocks noChangeAspect="1"/>
          </p:cNvPicPr>
          <p:nvPr/>
        </p:nvPicPr>
        <p:blipFill>
          <a:blip r:embed="rId22"/>
          <a:stretch>
            <a:fillRect/>
          </a:stretch>
        </p:blipFill>
        <p:spPr>
          <a:xfrm>
            <a:off x="11201400" y="6515100"/>
            <a:ext cx="76200" cy="76200"/>
          </a:xfrm>
          <a:prstGeom prst="rect">
            <a:avLst/>
          </a:prstGeom>
        </p:spPr>
      </p:pic>
      <p:pic>
        <p:nvPicPr>
          <p:cNvPr id="22" name="Image 20" descr="preencoded.png"/>
          <p:cNvPicPr>
            <a:picLocks noChangeAspect="1"/>
          </p:cNvPicPr>
          <p:nvPr/>
        </p:nvPicPr>
        <p:blipFill>
          <a:blip r:embed="rId23"/>
          <a:stretch>
            <a:fillRect/>
          </a:stretch>
        </p:blipFill>
        <p:spPr>
          <a:xfrm>
            <a:off x="11353800" y="6515100"/>
            <a:ext cx="76200" cy="76200"/>
          </a:xfrm>
          <a:prstGeom prst="rect">
            <a:avLst/>
          </a:prstGeom>
        </p:spPr>
      </p:pic>
      <p:pic>
        <p:nvPicPr>
          <p:cNvPr id="23" name="Image 21" descr="preencoded.png"/>
          <p:cNvPicPr>
            <a:picLocks noChangeAspect="1"/>
          </p:cNvPicPr>
          <p:nvPr/>
        </p:nvPicPr>
        <p:blipFill>
          <a:blip r:embed="rId24"/>
          <a:stretch>
            <a:fillRect/>
          </a:stretch>
        </p:blipFill>
        <p:spPr>
          <a:xfrm>
            <a:off x="11506200" y="6515100"/>
            <a:ext cx="76200" cy="76200"/>
          </a:xfrm>
          <a:prstGeom prst="rect">
            <a:avLst/>
          </a:prstGeom>
        </p:spPr>
      </p:pic>
      <p:sp>
        <p:nvSpPr>
          <p:cNvPr id="24" name="Text 0"/>
          <p:cNvSpPr/>
          <p:nvPr/>
        </p:nvSpPr>
        <p:spPr>
          <a:xfrm>
            <a:off x="609600" y="457200"/>
            <a:ext cx="6572250" cy="190500"/>
          </a:xfrm>
          <a:prstGeom prst="rect">
            <a:avLst/>
          </a:prstGeom>
          <a:noFill/>
          <a:ln/>
        </p:spPr>
        <p:txBody>
          <a:bodyPr vert="horz" wrap="square" lIns="0" tIns="0" rIns="0" bIns="0" rtlCol="0" anchor="ctr"/>
          <a:lstStyle/>
          <a:p>
            <a:pPr marL="0" indent="0">
              <a:lnSpc>
                <a:spcPts val="1500"/>
              </a:lnSpc>
              <a:buNone/>
            </a:pPr>
            <a:r>
              <a:rPr lang="en-US" sz="1050" b="1" kern="0" spc="84" dirty="0">
                <a:solidFill>
                  <a:srgbClr val="059669"/>
                </a:solidFill>
                <a:latin typeface="Inter" pitchFamily="34" charset="0"/>
                <a:ea typeface="Inter" pitchFamily="34" charset="-122"/>
                <a:cs typeface="Inter" pitchFamily="34" charset="-120"/>
              </a:rPr>
              <a:t>HISTORIA Y EVOLUCIÓN</a:t>
            </a:r>
            <a:endParaRPr lang="en-US" sz="1050" dirty="0"/>
          </a:p>
        </p:txBody>
      </p:sp>
      <p:sp>
        <p:nvSpPr>
          <p:cNvPr id="25" name="Text 1"/>
          <p:cNvSpPr/>
          <p:nvPr/>
        </p:nvSpPr>
        <p:spPr>
          <a:xfrm>
            <a:off x="609600" y="685800"/>
            <a:ext cx="15636240" cy="381000"/>
          </a:xfrm>
          <a:prstGeom prst="rect">
            <a:avLst/>
          </a:prstGeom>
          <a:noFill/>
          <a:ln/>
        </p:spPr>
        <p:txBody>
          <a:bodyPr vert="horz" wrap="square" lIns="0" tIns="0" rIns="0" bIns="0" rtlCol="0" anchor="ctr"/>
          <a:lstStyle/>
          <a:p>
            <a:pPr marL="0" indent="0">
              <a:lnSpc>
                <a:spcPts val="3000"/>
              </a:lnSpc>
              <a:buNone/>
            </a:pPr>
            <a:r>
              <a:rPr lang="en-US" sz="2700" b="1" dirty="0">
                <a:solidFill>
                  <a:srgbClr val="1E293B"/>
                </a:solidFill>
                <a:latin typeface="Inter" pitchFamily="34" charset="0"/>
                <a:ea typeface="Inter" pitchFamily="34" charset="-122"/>
                <a:cs typeface="Inter" pitchFamily="34" charset="-120"/>
              </a:rPr>
              <a:t>Orígenes Históricos: La Etapa Medieval</a:t>
            </a:r>
            <a:endParaRPr lang="en-US" sz="2700" dirty="0"/>
          </a:p>
        </p:txBody>
      </p:sp>
      <p:sp>
        <p:nvSpPr>
          <p:cNvPr id="26" name="Text 2"/>
          <p:cNvSpPr/>
          <p:nvPr/>
        </p:nvSpPr>
        <p:spPr>
          <a:xfrm>
            <a:off x="9319260" y="838200"/>
            <a:ext cx="2263140" cy="190500"/>
          </a:xfrm>
          <a:prstGeom prst="rect">
            <a:avLst/>
          </a:prstGeom>
          <a:noFill/>
          <a:ln/>
        </p:spPr>
        <p:txBody>
          <a:bodyPr vert="horz" wrap="square" lIns="0" tIns="0" rIns="0" bIns="0" rtlCol="0" anchor="ctr"/>
          <a:lstStyle/>
          <a:p>
            <a:pPr marL="0" indent="0" algn="r">
              <a:lnSpc>
                <a:spcPts val="2100"/>
              </a:lnSpc>
              <a:buNone/>
            </a:pPr>
            <a:r>
              <a:rPr lang="en-US" sz="1350" i="1" dirty="0">
                <a:solidFill>
                  <a:srgbClr val="CBD5E1"/>
                </a:solidFill>
                <a:latin typeface="ui-serif" pitchFamily="34" charset="0"/>
                <a:ea typeface="ui-serif" pitchFamily="34" charset="-122"/>
                <a:cs typeface="ui-serif" pitchFamily="34" charset="-120"/>
              </a:rPr>
              <a:t>"Hospitium"</a:t>
            </a:r>
            <a:endParaRPr lang="en-US" sz="1350" dirty="0"/>
          </a:p>
        </p:txBody>
      </p:sp>
      <p:sp>
        <p:nvSpPr>
          <p:cNvPr id="27" name="Text 3"/>
          <p:cNvSpPr/>
          <p:nvPr/>
        </p:nvSpPr>
        <p:spPr>
          <a:xfrm>
            <a:off x="914400" y="1676400"/>
            <a:ext cx="5943600" cy="266700"/>
          </a:xfrm>
          <a:prstGeom prst="rect">
            <a:avLst/>
          </a:prstGeom>
          <a:noFill/>
          <a:ln/>
        </p:spPr>
        <p:txBody>
          <a:bodyPr vert="horz" wrap="square" lIns="0" tIns="0" rIns="0" bIns="0" rtlCol="0" anchor="ctr"/>
          <a:lstStyle/>
          <a:p>
            <a:pPr marL="0" indent="0">
              <a:lnSpc>
                <a:spcPts val="2100"/>
              </a:lnSpc>
              <a:buNone/>
            </a:pPr>
            <a:r>
              <a:rPr lang="en-US" sz="1500" b="1" dirty="0">
                <a:solidFill>
                  <a:srgbClr val="334155"/>
                </a:solidFill>
                <a:latin typeface="Inter" pitchFamily="34" charset="0"/>
                <a:ea typeface="Inter" pitchFamily="34" charset="-122"/>
                <a:cs typeface="Inter" pitchFamily="34" charset="-120"/>
              </a:rPr>
              <a:t>El Concepto de "Hospitium"</a:t>
            </a:r>
            <a:endParaRPr lang="en-US" sz="1500" dirty="0"/>
          </a:p>
        </p:txBody>
      </p:sp>
      <p:sp>
        <p:nvSpPr>
          <p:cNvPr id="28" name="Text 4"/>
          <p:cNvSpPr/>
          <p:nvPr/>
        </p:nvSpPr>
        <p:spPr>
          <a:xfrm>
            <a:off x="609600" y="2095500"/>
            <a:ext cx="5257800" cy="495300"/>
          </a:xfrm>
          <a:prstGeom prst="rect">
            <a:avLst/>
          </a:prstGeom>
          <a:noFill/>
          <a:ln/>
        </p:spPr>
        <p:txBody>
          <a:bodyPr vert="horz" wrap="square" lIns="0" tIns="0" rIns="0" bIns="0" rtlCol="0" anchor="ctr"/>
          <a:lstStyle/>
          <a:p>
            <a:pPr marL="0" indent="0">
              <a:lnSpc>
                <a:spcPts val="1950"/>
              </a:lnSpc>
              <a:buNone/>
            </a:pPr>
            <a:r>
              <a:rPr lang="en-US" sz="1200" dirty="0">
                <a:solidFill>
                  <a:srgbClr val="475569"/>
                </a:solidFill>
                <a:latin typeface="Inter" pitchFamily="34" charset="0"/>
                <a:ea typeface="Inter" pitchFamily="34" charset="-122"/>
                <a:cs typeface="Inter" pitchFamily="34" charset="-120"/>
              </a:rPr>
              <a:t>Surgidos en el siglo IV d.C., estos espacios representaron el primer esfuerzo organizado de acogida bajo la influencia cristiana en Europa.</a:t>
            </a:r>
            <a:endParaRPr lang="en-US" sz="1200" dirty="0"/>
          </a:p>
        </p:txBody>
      </p:sp>
      <p:sp>
        <p:nvSpPr>
          <p:cNvPr id="29" name="Text 5"/>
          <p:cNvSpPr/>
          <p:nvPr/>
        </p:nvSpPr>
        <p:spPr>
          <a:xfrm>
            <a:off x="762000" y="3238500"/>
            <a:ext cx="2247900" cy="190500"/>
          </a:xfrm>
          <a:prstGeom prst="rect">
            <a:avLst/>
          </a:prstGeom>
          <a:noFill/>
          <a:ln/>
        </p:spPr>
        <p:txBody>
          <a:bodyPr vert="horz" wrap="square" lIns="0" tIns="0" rIns="0" bIns="0" rtlCol="0" anchor="ctr"/>
          <a:lstStyle/>
          <a:p>
            <a:pPr marL="0" indent="0">
              <a:lnSpc>
                <a:spcPts val="1500"/>
              </a:lnSpc>
              <a:buNone/>
            </a:pPr>
            <a:r>
              <a:rPr lang="en-US" sz="1050" b="1" dirty="0">
                <a:solidFill>
                  <a:srgbClr val="1E293B"/>
                </a:solidFill>
                <a:latin typeface="Inter" pitchFamily="34" charset="0"/>
                <a:ea typeface="Inter" pitchFamily="34" charset="-122"/>
                <a:cs typeface="Inter" pitchFamily="34" charset="-120"/>
              </a:rPr>
              <a:t>REFUGIO</a:t>
            </a:r>
            <a:endParaRPr lang="en-US" sz="1050" dirty="0"/>
          </a:p>
        </p:txBody>
      </p:sp>
      <p:sp>
        <p:nvSpPr>
          <p:cNvPr id="30" name="Text 6"/>
          <p:cNvSpPr/>
          <p:nvPr/>
        </p:nvSpPr>
        <p:spPr>
          <a:xfrm>
            <a:off x="762000" y="3429000"/>
            <a:ext cx="2247900" cy="304800"/>
          </a:xfrm>
          <a:prstGeom prst="rect">
            <a:avLst/>
          </a:prstGeom>
          <a:noFill/>
          <a:ln/>
        </p:spPr>
        <p:txBody>
          <a:bodyPr vert="horz" wrap="square" lIns="0" tIns="0" rIns="0" bIns="0" rtlCol="0" anchor="ctr"/>
          <a:lstStyle/>
          <a:p>
            <a:pPr marL="0" indent="0">
              <a:lnSpc>
                <a:spcPts val="1200"/>
              </a:lnSpc>
              <a:buNone/>
            </a:pPr>
            <a:r>
              <a:rPr lang="en-US" sz="900" dirty="0">
                <a:solidFill>
                  <a:srgbClr val="64748B"/>
                </a:solidFill>
                <a:latin typeface="Inter" pitchFamily="34" charset="0"/>
                <a:ea typeface="Inter" pitchFamily="34" charset="-122"/>
                <a:cs typeface="Inter" pitchFamily="34" charset="-120"/>
              </a:rPr>
              <a:t>Hogar para viajeros, huérfanos y peregrinos.</a:t>
            </a:r>
            <a:endParaRPr lang="en-US" sz="900" dirty="0"/>
          </a:p>
        </p:txBody>
      </p:sp>
      <p:sp>
        <p:nvSpPr>
          <p:cNvPr id="31" name="Text 7"/>
          <p:cNvSpPr/>
          <p:nvPr/>
        </p:nvSpPr>
        <p:spPr>
          <a:xfrm>
            <a:off x="3467100" y="3238500"/>
            <a:ext cx="2247900" cy="190500"/>
          </a:xfrm>
          <a:prstGeom prst="rect">
            <a:avLst/>
          </a:prstGeom>
          <a:noFill/>
          <a:ln/>
        </p:spPr>
        <p:txBody>
          <a:bodyPr vert="horz" wrap="square" lIns="0" tIns="0" rIns="0" bIns="0" rtlCol="0" anchor="ctr"/>
          <a:lstStyle/>
          <a:p>
            <a:pPr marL="0" indent="0">
              <a:lnSpc>
                <a:spcPts val="1500"/>
              </a:lnSpc>
              <a:buNone/>
            </a:pPr>
            <a:r>
              <a:rPr lang="en-US" sz="1050" b="1" dirty="0">
                <a:solidFill>
                  <a:srgbClr val="1E293B"/>
                </a:solidFill>
                <a:latin typeface="Inter" pitchFamily="34" charset="0"/>
                <a:ea typeface="Inter" pitchFamily="34" charset="-122"/>
                <a:cs typeface="Inter" pitchFamily="34" charset="-120"/>
              </a:rPr>
              <a:t>SUSTENTO</a:t>
            </a:r>
            <a:endParaRPr lang="en-US" sz="1050" dirty="0"/>
          </a:p>
        </p:txBody>
      </p:sp>
      <p:sp>
        <p:nvSpPr>
          <p:cNvPr id="32" name="Text 8"/>
          <p:cNvSpPr/>
          <p:nvPr/>
        </p:nvSpPr>
        <p:spPr>
          <a:xfrm>
            <a:off x="3467100" y="3429000"/>
            <a:ext cx="5486400" cy="152400"/>
          </a:xfrm>
          <a:prstGeom prst="rect">
            <a:avLst/>
          </a:prstGeom>
          <a:noFill/>
          <a:ln/>
        </p:spPr>
        <p:txBody>
          <a:bodyPr vert="horz" wrap="square" lIns="0" tIns="0" rIns="0" bIns="0" rtlCol="0" anchor="ctr"/>
          <a:lstStyle/>
          <a:p>
            <a:pPr marL="0" indent="0">
              <a:lnSpc>
                <a:spcPts val="1200"/>
              </a:lnSpc>
              <a:buNone/>
            </a:pPr>
            <a:r>
              <a:rPr lang="en-US" sz="900" dirty="0">
                <a:solidFill>
                  <a:srgbClr val="64748B"/>
                </a:solidFill>
                <a:latin typeface="Inter" pitchFamily="34" charset="0"/>
                <a:ea typeface="Inter" pitchFamily="34" charset="-122"/>
                <a:cs typeface="Inter" pitchFamily="34" charset="-120"/>
              </a:rPr>
              <a:t>Provisión de alimento y descanso físico.</a:t>
            </a:r>
            <a:endParaRPr lang="en-US" sz="900" dirty="0"/>
          </a:p>
        </p:txBody>
      </p:sp>
      <p:sp>
        <p:nvSpPr>
          <p:cNvPr id="33" name="Text 9"/>
          <p:cNvSpPr/>
          <p:nvPr/>
        </p:nvSpPr>
        <p:spPr>
          <a:xfrm>
            <a:off x="762000" y="4457700"/>
            <a:ext cx="2247900" cy="190500"/>
          </a:xfrm>
          <a:prstGeom prst="rect">
            <a:avLst/>
          </a:prstGeom>
          <a:noFill/>
          <a:ln/>
        </p:spPr>
        <p:txBody>
          <a:bodyPr vert="horz" wrap="square" lIns="0" tIns="0" rIns="0" bIns="0" rtlCol="0" anchor="ctr"/>
          <a:lstStyle/>
          <a:p>
            <a:pPr marL="0" indent="0">
              <a:lnSpc>
                <a:spcPts val="1500"/>
              </a:lnSpc>
              <a:buNone/>
            </a:pPr>
            <a:r>
              <a:rPr lang="en-US" sz="1050" b="1" dirty="0">
                <a:solidFill>
                  <a:srgbClr val="1E293B"/>
                </a:solidFill>
                <a:latin typeface="Inter" pitchFamily="34" charset="0"/>
                <a:ea typeface="Inter" pitchFamily="34" charset="-122"/>
                <a:cs typeface="Inter" pitchFamily="34" charset="-120"/>
              </a:rPr>
              <a:t>ESPIRITUALIDAD</a:t>
            </a:r>
            <a:endParaRPr lang="en-US" sz="1050" dirty="0"/>
          </a:p>
        </p:txBody>
      </p:sp>
      <p:sp>
        <p:nvSpPr>
          <p:cNvPr id="34" name="Text 10"/>
          <p:cNvSpPr/>
          <p:nvPr/>
        </p:nvSpPr>
        <p:spPr>
          <a:xfrm>
            <a:off x="762000" y="4648200"/>
            <a:ext cx="5212080" cy="152400"/>
          </a:xfrm>
          <a:prstGeom prst="rect">
            <a:avLst/>
          </a:prstGeom>
          <a:noFill/>
          <a:ln/>
        </p:spPr>
        <p:txBody>
          <a:bodyPr vert="horz" wrap="square" lIns="0" tIns="0" rIns="0" bIns="0" rtlCol="0" anchor="ctr"/>
          <a:lstStyle/>
          <a:p>
            <a:pPr marL="0" indent="0">
              <a:lnSpc>
                <a:spcPts val="1200"/>
              </a:lnSpc>
              <a:buNone/>
            </a:pPr>
            <a:r>
              <a:rPr lang="en-US" sz="900" dirty="0">
                <a:solidFill>
                  <a:srgbClr val="64748B"/>
                </a:solidFill>
                <a:latin typeface="Inter" pitchFamily="34" charset="0"/>
                <a:ea typeface="Inter" pitchFamily="34" charset="-122"/>
                <a:cs typeface="Inter" pitchFamily="34" charset="-120"/>
              </a:rPr>
              <a:t>Consuelo y preparación ante la muerte.</a:t>
            </a:r>
            <a:endParaRPr lang="en-US" sz="900" dirty="0"/>
          </a:p>
        </p:txBody>
      </p:sp>
      <p:sp>
        <p:nvSpPr>
          <p:cNvPr id="35" name="Text 11"/>
          <p:cNvSpPr/>
          <p:nvPr/>
        </p:nvSpPr>
        <p:spPr>
          <a:xfrm>
            <a:off x="3467100" y="4457700"/>
            <a:ext cx="2247900" cy="190500"/>
          </a:xfrm>
          <a:prstGeom prst="rect">
            <a:avLst/>
          </a:prstGeom>
          <a:noFill/>
          <a:ln/>
        </p:spPr>
        <p:txBody>
          <a:bodyPr vert="horz" wrap="square" lIns="0" tIns="0" rIns="0" bIns="0" rtlCol="0" anchor="ctr"/>
          <a:lstStyle/>
          <a:p>
            <a:pPr marL="0" indent="0">
              <a:lnSpc>
                <a:spcPts val="1500"/>
              </a:lnSpc>
              <a:buNone/>
            </a:pPr>
            <a:r>
              <a:rPr lang="en-US" sz="1050" b="1" dirty="0">
                <a:solidFill>
                  <a:srgbClr val="1E293B"/>
                </a:solidFill>
                <a:latin typeface="Inter" pitchFamily="34" charset="0"/>
                <a:ea typeface="Inter" pitchFamily="34" charset="-122"/>
                <a:cs typeface="Inter" pitchFamily="34" charset="-120"/>
              </a:rPr>
              <a:t>CARIDAD</a:t>
            </a:r>
            <a:endParaRPr lang="en-US" sz="1050" dirty="0"/>
          </a:p>
        </p:txBody>
      </p:sp>
      <p:sp>
        <p:nvSpPr>
          <p:cNvPr id="36" name="Text 12"/>
          <p:cNvSpPr/>
          <p:nvPr/>
        </p:nvSpPr>
        <p:spPr>
          <a:xfrm>
            <a:off x="3467100" y="4648200"/>
            <a:ext cx="5486400" cy="152400"/>
          </a:xfrm>
          <a:prstGeom prst="rect">
            <a:avLst/>
          </a:prstGeom>
          <a:noFill/>
          <a:ln/>
        </p:spPr>
        <p:txBody>
          <a:bodyPr vert="horz" wrap="square" lIns="0" tIns="0" rIns="0" bIns="0" rtlCol="0" anchor="ctr"/>
          <a:lstStyle/>
          <a:p>
            <a:pPr marL="0" indent="0">
              <a:lnSpc>
                <a:spcPts val="1200"/>
              </a:lnSpc>
              <a:buNone/>
            </a:pPr>
            <a:r>
              <a:rPr lang="en-US" sz="900" dirty="0">
                <a:solidFill>
                  <a:srgbClr val="64748B"/>
                </a:solidFill>
                <a:latin typeface="Inter" pitchFamily="34" charset="0"/>
                <a:ea typeface="Inter" pitchFamily="34" charset="-122"/>
                <a:cs typeface="Inter" pitchFamily="34" charset="-120"/>
              </a:rPr>
              <a:t>Atención sin finalidad clínica primaria.</a:t>
            </a:r>
            <a:endParaRPr lang="en-US" sz="900" dirty="0"/>
          </a:p>
        </p:txBody>
      </p:sp>
      <p:sp>
        <p:nvSpPr>
          <p:cNvPr id="37" name="Text 13"/>
          <p:cNvSpPr/>
          <p:nvPr/>
        </p:nvSpPr>
        <p:spPr>
          <a:xfrm>
            <a:off x="6553200" y="1905000"/>
            <a:ext cx="5554980" cy="266700"/>
          </a:xfrm>
          <a:prstGeom prst="rect">
            <a:avLst/>
          </a:prstGeom>
          <a:noFill/>
          <a:ln/>
        </p:spPr>
        <p:txBody>
          <a:bodyPr vert="horz" wrap="square" lIns="0" tIns="0" rIns="0" bIns="0" rtlCol="0" anchor="ctr"/>
          <a:lstStyle/>
          <a:p>
            <a:pPr marL="0" indent="0">
              <a:lnSpc>
                <a:spcPts val="2100"/>
              </a:lnSpc>
              <a:buNone/>
            </a:pPr>
            <a:r>
              <a:rPr lang="en-US" sz="1350" b="1" dirty="0">
                <a:solidFill>
                  <a:srgbClr val="334155"/>
                </a:solidFill>
                <a:latin typeface="Inter" pitchFamily="34" charset="0"/>
                <a:ea typeface="Inter" pitchFamily="34" charset="-122"/>
                <a:cs typeface="Inter" pitchFamily="34" charset="-120"/>
              </a:rPr>
              <a:t>Filosofía de Acompañamiento</a:t>
            </a:r>
            <a:endParaRPr lang="en-US" sz="1350" dirty="0"/>
          </a:p>
        </p:txBody>
      </p:sp>
      <p:sp>
        <p:nvSpPr>
          <p:cNvPr id="38" name="Text 14"/>
          <p:cNvSpPr/>
          <p:nvPr/>
        </p:nvSpPr>
        <p:spPr>
          <a:xfrm>
            <a:off x="6553200" y="2247900"/>
            <a:ext cx="4800600" cy="742950"/>
          </a:xfrm>
          <a:prstGeom prst="rect">
            <a:avLst/>
          </a:prstGeom>
          <a:noFill/>
          <a:ln/>
        </p:spPr>
        <p:txBody>
          <a:bodyPr vert="horz" wrap="square" lIns="0" tIns="0" rIns="0" bIns="0" rtlCol="0" anchor="ctr"/>
          <a:lstStyle/>
          <a:p>
            <a:pPr marL="0" indent="0">
              <a:lnSpc>
                <a:spcPts val="1950"/>
              </a:lnSpc>
              <a:buNone/>
            </a:pPr>
            <a:r>
              <a:rPr lang="en-US" sz="1200" i="1" dirty="0">
                <a:solidFill>
                  <a:srgbClr val="475569"/>
                </a:solidFill>
                <a:latin typeface="Lora" pitchFamily="34" charset="0"/>
                <a:ea typeface="Lora" pitchFamily="34" charset="-122"/>
                <a:cs typeface="Lora" pitchFamily="34" charset="-120"/>
              </a:rPr>
              <a:t>"En una época donde la ciencia médica era limitada, el cuidado se centraba en el bienestar del alma. El morir se aceptaba como un proceso natural que requería compañía y paz."</a:t>
            </a:r>
            <a:endParaRPr lang="en-US" sz="1200" dirty="0"/>
          </a:p>
        </p:txBody>
      </p:sp>
      <p:sp>
        <p:nvSpPr>
          <p:cNvPr id="39" name="Text 15"/>
          <p:cNvSpPr/>
          <p:nvPr/>
        </p:nvSpPr>
        <p:spPr>
          <a:xfrm>
            <a:off x="6324600" y="3600450"/>
            <a:ext cx="5257800" cy="190500"/>
          </a:xfrm>
          <a:prstGeom prst="rect">
            <a:avLst/>
          </a:prstGeom>
          <a:noFill/>
          <a:ln/>
        </p:spPr>
        <p:txBody>
          <a:bodyPr vert="horz" wrap="square" lIns="0" tIns="0" rIns="0" bIns="0" rtlCol="0" anchor="ctr"/>
          <a:lstStyle/>
          <a:p>
            <a:pPr marL="0" indent="0">
              <a:lnSpc>
                <a:spcPts val="1500"/>
              </a:lnSpc>
              <a:buNone/>
            </a:pPr>
            <a:r>
              <a:rPr lang="en-US" sz="1050" b="1" kern="0" spc="84" dirty="0">
                <a:solidFill>
                  <a:srgbClr val="94A3B8"/>
                </a:solidFill>
                <a:latin typeface="Inter" pitchFamily="34" charset="0"/>
                <a:ea typeface="Inter" pitchFamily="34" charset="-122"/>
                <a:cs typeface="Inter" pitchFamily="34" charset="-120"/>
              </a:rPr>
              <a:t>HITOS HISTÓRICOS</a:t>
            </a:r>
            <a:endParaRPr lang="en-US" sz="1050" dirty="0"/>
          </a:p>
        </p:txBody>
      </p:sp>
      <p:sp>
        <p:nvSpPr>
          <p:cNvPr id="40" name="Text 16"/>
          <p:cNvSpPr/>
          <p:nvPr/>
        </p:nvSpPr>
        <p:spPr>
          <a:xfrm>
            <a:off x="7021413" y="4248150"/>
            <a:ext cx="146304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E293B"/>
                </a:solidFill>
                <a:latin typeface="Inter" pitchFamily="34" charset="0"/>
                <a:ea typeface="Inter" pitchFamily="34" charset="-122"/>
                <a:cs typeface="Inter" pitchFamily="34" charset="-120"/>
              </a:rPr>
              <a:t>Siglo IV</a:t>
            </a:r>
            <a:endParaRPr lang="en-US" sz="1200" dirty="0"/>
          </a:p>
        </p:txBody>
      </p:sp>
      <p:sp>
        <p:nvSpPr>
          <p:cNvPr id="41" name="Text 17"/>
          <p:cNvSpPr/>
          <p:nvPr/>
        </p:nvSpPr>
        <p:spPr>
          <a:xfrm>
            <a:off x="6477000" y="4476750"/>
            <a:ext cx="1498550" cy="304800"/>
          </a:xfrm>
          <a:prstGeom prst="rect">
            <a:avLst/>
          </a:prstGeom>
          <a:noFill/>
          <a:ln/>
        </p:spPr>
        <p:txBody>
          <a:bodyPr vert="horz" wrap="square" lIns="0" tIns="0" rIns="0" bIns="0" rtlCol="0" anchor="ctr"/>
          <a:lstStyle/>
          <a:p>
            <a:pPr marL="0" indent="0" algn="ctr">
              <a:lnSpc>
                <a:spcPts val="1200"/>
              </a:lnSpc>
              <a:buNone/>
            </a:pPr>
            <a:r>
              <a:rPr lang="en-US" sz="900" dirty="0">
                <a:solidFill>
                  <a:srgbClr val="64748B"/>
                </a:solidFill>
                <a:latin typeface="Inter" pitchFamily="34" charset="0"/>
                <a:ea typeface="Inter" pitchFamily="34" charset="-122"/>
                <a:cs typeface="Inter" pitchFamily="34" charset="-120"/>
              </a:rPr>
              <a:t>Influencia Cristiana en Europa</a:t>
            </a:r>
            <a:endParaRPr lang="en-US" sz="900" dirty="0"/>
          </a:p>
        </p:txBody>
      </p:sp>
      <p:sp>
        <p:nvSpPr>
          <p:cNvPr id="42" name="Text 18"/>
          <p:cNvSpPr/>
          <p:nvPr/>
        </p:nvSpPr>
        <p:spPr>
          <a:xfrm>
            <a:off x="8648551" y="4248150"/>
            <a:ext cx="164592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E293B"/>
                </a:solidFill>
                <a:latin typeface="Inter" pitchFamily="34" charset="0"/>
                <a:ea typeface="Inter" pitchFamily="34" charset="-122"/>
                <a:cs typeface="Inter" pitchFamily="34" charset="-120"/>
              </a:rPr>
              <a:t>Siglo XII</a:t>
            </a:r>
            <a:endParaRPr lang="en-US" sz="1200" dirty="0"/>
          </a:p>
        </p:txBody>
      </p:sp>
      <p:sp>
        <p:nvSpPr>
          <p:cNvPr id="43" name="Text 19"/>
          <p:cNvSpPr/>
          <p:nvPr/>
        </p:nvSpPr>
        <p:spPr>
          <a:xfrm>
            <a:off x="8127950" y="4476750"/>
            <a:ext cx="1498550" cy="304800"/>
          </a:xfrm>
          <a:prstGeom prst="rect">
            <a:avLst/>
          </a:prstGeom>
          <a:noFill/>
          <a:ln/>
        </p:spPr>
        <p:txBody>
          <a:bodyPr vert="horz" wrap="square" lIns="0" tIns="0" rIns="0" bIns="0" rtlCol="0" anchor="ctr"/>
          <a:lstStyle/>
          <a:p>
            <a:pPr marL="0" indent="0" algn="ctr">
              <a:lnSpc>
                <a:spcPts val="1200"/>
              </a:lnSpc>
              <a:buNone/>
            </a:pPr>
            <a:r>
              <a:rPr lang="en-US" sz="900" dirty="0">
                <a:solidFill>
                  <a:srgbClr val="64748B"/>
                </a:solidFill>
                <a:latin typeface="Inter" pitchFamily="34" charset="0"/>
                <a:ea typeface="Inter" pitchFamily="34" charset="-122"/>
                <a:cs typeface="Inter" pitchFamily="34" charset="-120"/>
              </a:rPr>
              <a:t>San Bernardo acuña "Hospice"</a:t>
            </a:r>
            <a:endParaRPr lang="en-US" sz="900" dirty="0"/>
          </a:p>
        </p:txBody>
      </p:sp>
      <p:sp>
        <p:nvSpPr>
          <p:cNvPr id="44" name="Text 20"/>
          <p:cNvSpPr/>
          <p:nvPr/>
        </p:nvSpPr>
        <p:spPr>
          <a:xfrm>
            <a:off x="10242352" y="4248150"/>
            <a:ext cx="18288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E293B"/>
                </a:solidFill>
                <a:latin typeface="Inter" pitchFamily="34" charset="0"/>
                <a:ea typeface="Inter" pitchFamily="34" charset="-122"/>
                <a:cs typeface="Inter" pitchFamily="34" charset="-120"/>
              </a:rPr>
              <a:t>Siglo XVII</a:t>
            </a:r>
            <a:endParaRPr lang="en-US" sz="1200" dirty="0"/>
          </a:p>
        </p:txBody>
      </p:sp>
      <p:sp>
        <p:nvSpPr>
          <p:cNvPr id="45" name="Text 21"/>
          <p:cNvSpPr/>
          <p:nvPr/>
        </p:nvSpPr>
        <p:spPr>
          <a:xfrm>
            <a:off x="9778901" y="4476750"/>
            <a:ext cx="1498550" cy="304800"/>
          </a:xfrm>
          <a:prstGeom prst="rect">
            <a:avLst/>
          </a:prstGeom>
          <a:noFill/>
          <a:ln/>
        </p:spPr>
        <p:txBody>
          <a:bodyPr vert="horz" wrap="square" lIns="0" tIns="0" rIns="0" bIns="0" rtlCol="0" anchor="ctr"/>
          <a:lstStyle/>
          <a:p>
            <a:pPr marL="0" indent="0" algn="ctr">
              <a:lnSpc>
                <a:spcPts val="1200"/>
              </a:lnSpc>
              <a:buNone/>
            </a:pPr>
            <a:r>
              <a:rPr lang="en-US" sz="900" dirty="0">
                <a:solidFill>
                  <a:srgbClr val="64748B"/>
                </a:solidFill>
                <a:latin typeface="Inter" pitchFamily="34" charset="0"/>
                <a:ea typeface="Inter" pitchFamily="34" charset="-122"/>
                <a:cs typeface="Inter" pitchFamily="34" charset="-120"/>
              </a:rPr>
              <a:t>San Vicente de Paúl (Francia)</a:t>
            </a:r>
            <a:endParaRPr lang="en-US" sz="900" dirty="0"/>
          </a:p>
        </p:txBody>
      </p:sp>
      <p:sp>
        <p:nvSpPr>
          <p:cNvPr id="46" name="Text 22"/>
          <p:cNvSpPr/>
          <p:nvPr/>
        </p:nvSpPr>
        <p:spPr>
          <a:xfrm>
            <a:off x="609600" y="6477000"/>
            <a:ext cx="5029200" cy="152400"/>
          </a:xfrm>
          <a:prstGeom prst="rect">
            <a:avLst/>
          </a:prstGeom>
          <a:noFill/>
          <a:ln/>
        </p:spPr>
        <p:txBody>
          <a:bodyPr vert="horz" wrap="square" lIns="0" tIns="0" rIns="0" bIns="0" rtlCol="0" anchor="ctr"/>
          <a:lstStyle/>
          <a:p>
            <a:pPr marL="0" indent="0">
              <a:lnSpc>
                <a:spcPts val="1200"/>
              </a:lnSpc>
              <a:buNone/>
            </a:pPr>
            <a:r>
              <a:rPr lang="en-US" sz="900" kern="0" spc="72" dirty="0">
                <a:solidFill>
                  <a:srgbClr val="FFFFFF"/>
                </a:solidFill>
                <a:latin typeface="Inter" pitchFamily="34" charset="0"/>
                <a:ea typeface="Inter" pitchFamily="34" charset="-122"/>
                <a:cs typeface="Inter" pitchFamily="34" charset="-120"/>
              </a:rPr>
              <a:t>MÓDULO 1: FUNDAMENTOS Y NORMATIVIDAD</a:t>
            </a:r>
            <a:endParaRPr lang="en-US" sz="900" dirty="0"/>
          </a:p>
        </p:txBody>
      </p:sp>
      <p:sp>
        <p:nvSpPr>
          <p:cNvPr id="47" name="Text 23"/>
          <p:cNvSpPr/>
          <p:nvPr/>
        </p:nvSpPr>
        <p:spPr>
          <a:xfrm>
            <a:off x="4040535" y="6477000"/>
            <a:ext cx="2743200" cy="152400"/>
          </a:xfrm>
          <a:prstGeom prst="rect">
            <a:avLst/>
          </a:prstGeom>
          <a:noFill/>
          <a:ln/>
        </p:spPr>
        <p:txBody>
          <a:bodyPr vert="horz" wrap="square" lIns="0" tIns="0" rIns="0" bIns="0" rtlCol="0" anchor="ctr"/>
          <a:lstStyle/>
          <a:p>
            <a:pPr marL="0" indent="0">
              <a:lnSpc>
                <a:spcPts val="1200"/>
              </a:lnSpc>
              <a:buNone/>
            </a:pPr>
            <a:r>
              <a:rPr lang="en-US" sz="900" kern="0" spc="72" dirty="0">
                <a:solidFill>
                  <a:srgbClr val="FFFFFF"/>
                </a:solidFill>
                <a:latin typeface="Inter" pitchFamily="34" charset="0"/>
                <a:ea typeface="Inter" pitchFamily="34" charset="-122"/>
                <a:cs typeface="Inter" pitchFamily="34" charset="-120"/>
              </a:rPr>
              <a:t>HISTORIA Y EVOLUCIÓN</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1974"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1974" cy="6858000"/>
          </a:xfrm>
          <a:prstGeom prst="rect">
            <a:avLst/>
          </a:prstGeom>
        </p:spPr>
      </p:pic>
      <p:pic>
        <p:nvPicPr>
          <p:cNvPr id="4" name="Image 2" descr="preencoded.png"/>
          <p:cNvPicPr>
            <a:picLocks noChangeAspect="1"/>
          </p:cNvPicPr>
          <p:nvPr/>
        </p:nvPicPr>
        <p:blipFill>
          <a:blip r:embed="rId5"/>
          <a:stretch>
            <a:fillRect/>
          </a:stretch>
        </p:blipFill>
        <p:spPr>
          <a:xfrm>
            <a:off x="0" y="0"/>
            <a:ext cx="12191974" cy="52735"/>
          </a:xfrm>
          <a:prstGeom prst="rect">
            <a:avLst/>
          </a:prstGeom>
        </p:spPr>
      </p:pic>
      <p:pic>
        <p:nvPicPr>
          <p:cNvPr id="5" name="Image 3" descr="preencoded.png"/>
          <p:cNvPicPr>
            <a:picLocks noChangeAspect="1"/>
          </p:cNvPicPr>
          <p:nvPr/>
        </p:nvPicPr>
        <p:blipFill>
          <a:blip r:embed="rId6"/>
          <a:stretch>
            <a:fillRect/>
          </a:stretch>
        </p:blipFill>
        <p:spPr>
          <a:xfrm>
            <a:off x="575698" y="398153"/>
            <a:ext cx="1632755" cy="172709"/>
          </a:xfrm>
          <a:prstGeom prst="rect">
            <a:avLst/>
          </a:prstGeom>
        </p:spPr>
      </p:pic>
      <p:pic>
        <p:nvPicPr>
          <p:cNvPr id="6" name="Image 4" descr="preencoded.png"/>
          <p:cNvPicPr>
            <a:picLocks noChangeAspect="1"/>
          </p:cNvPicPr>
          <p:nvPr/>
        </p:nvPicPr>
        <p:blipFill>
          <a:blip r:embed="rId7"/>
          <a:stretch>
            <a:fillRect/>
          </a:stretch>
        </p:blipFill>
        <p:spPr>
          <a:xfrm>
            <a:off x="575698" y="2374079"/>
            <a:ext cx="11040580" cy="28785"/>
          </a:xfrm>
          <a:prstGeom prst="rect">
            <a:avLst/>
          </a:prstGeom>
        </p:spPr>
      </p:pic>
      <p:pic>
        <p:nvPicPr>
          <p:cNvPr id="7" name="Image 5" descr="preencoded.png"/>
          <p:cNvPicPr>
            <a:picLocks noChangeAspect="1"/>
          </p:cNvPicPr>
          <p:nvPr/>
        </p:nvPicPr>
        <p:blipFill>
          <a:blip r:embed="rId8"/>
          <a:stretch>
            <a:fillRect/>
          </a:stretch>
        </p:blipFill>
        <p:spPr>
          <a:xfrm>
            <a:off x="863547" y="2302116"/>
            <a:ext cx="172709" cy="172709"/>
          </a:xfrm>
          <a:prstGeom prst="rect">
            <a:avLst/>
          </a:prstGeom>
        </p:spPr>
      </p:pic>
      <p:pic>
        <p:nvPicPr>
          <p:cNvPr id="8" name="Image 6" descr="preencoded.png"/>
          <p:cNvPicPr>
            <a:picLocks noChangeAspect="1"/>
          </p:cNvPicPr>
          <p:nvPr/>
        </p:nvPicPr>
        <p:blipFill>
          <a:blip r:embed="rId9"/>
          <a:stretch>
            <a:fillRect/>
          </a:stretch>
        </p:blipFill>
        <p:spPr>
          <a:xfrm>
            <a:off x="6009633" y="2302116"/>
            <a:ext cx="172709" cy="172709"/>
          </a:xfrm>
          <a:prstGeom prst="rect">
            <a:avLst/>
          </a:prstGeom>
        </p:spPr>
      </p:pic>
      <p:pic>
        <p:nvPicPr>
          <p:cNvPr id="9" name="Image 7" descr="preencoded.png"/>
          <p:cNvPicPr>
            <a:picLocks noChangeAspect="1"/>
          </p:cNvPicPr>
          <p:nvPr/>
        </p:nvPicPr>
        <p:blipFill>
          <a:blip r:embed="rId10"/>
          <a:stretch>
            <a:fillRect/>
          </a:stretch>
        </p:blipFill>
        <p:spPr>
          <a:xfrm>
            <a:off x="11155719" y="2302116"/>
            <a:ext cx="172709" cy="172709"/>
          </a:xfrm>
          <a:prstGeom prst="rect">
            <a:avLst/>
          </a:prstGeom>
        </p:spPr>
      </p:pic>
      <p:pic>
        <p:nvPicPr>
          <p:cNvPr id="10" name="Image 8" descr="preencoded.png"/>
          <p:cNvPicPr>
            <a:picLocks noChangeAspect="1"/>
          </p:cNvPicPr>
          <p:nvPr/>
        </p:nvPicPr>
        <p:blipFill>
          <a:blip r:embed="rId11"/>
          <a:stretch>
            <a:fillRect/>
          </a:stretch>
        </p:blipFill>
        <p:spPr>
          <a:xfrm>
            <a:off x="575698" y="2949776"/>
            <a:ext cx="3449914" cy="1569339"/>
          </a:xfrm>
          <a:prstGeom prst="rect">
            <a:avLst/>
          </a:prstGeom>
        </p:spPr>
      </p:pic>
      <p:pic>
        <p:nvPicPr>
          <p:cNvPr id="11" name="Image 9" descr="preencoded.png"/>
          <p:cNvPicPr>
            <a:picLocks noChangeAspect="1"/>
          </p:cNvPicPr>
          <p:nvPr/>
        </p:nvPicPr>
        <p:blipFill>
          <a:blip r:embed="rId12"/>
          <a:stretch>
            <a:fillRect/>
          </a:stretch>
        </p:blipFill>
        <p:spPr>
          <a:xfrm>
            <a:off x="2181917" y="3122486"/>
            <a:ext cx="237475" cy="201494"/>
          </a:xfrm>
          <a:prstGeom prst="rect">
            <a:avLst/>
          </a:prstGeom>
        </p:spPr>
      </p:pic>
      <p:pic>
        <p:nvPicPr>
          <p:cNvPr id="12" name="Image 10" descr="preencoded.png"/>
          <p:cNvPicPr>
            <a:picLocks noChangeAspect="1"/>
          </p:cNvPicPr>
          <p:nvPr/>
        </p:nvPicPr>
        <p:blipFill>
          <a:blip r:embed="rId13"/>
          <a:stretch>
            <a:fillRect/>
          </a:stretch>
        </p:blipFill>
        <p:spPr>
          <a:xfrm>
            <a:off x="4371030" y="2949776"/>
            <a:ext cx="3449914" cy="1569339"/>
          </a:xfrm>
          <a:prstGeom prst="rect">
            <a:avLst/>
          </a:prstGeom>
        </p:spPr>
      </p:pic>
      <p:pic>
        <p:nvPicPr>
          <p:cNvPr id="13" name="Image 11" descr="preencoded.png"/>
          <p:cNvPicPr>
            <a:picLocks noChangeAspect="1"/>
          </p:cNvPicPr>
          <p:nvPr/>
        </p:nvPicPr>
        <p:blipFill>
          <a:blip r:embed="rId14"/>
          <a:stretch>
            <a:fillRect/>
          </a:stretch>
        </p:blipFill>
        <p:spPr>
          <a:xfrm>
            <a:off x="6024025" y="3122486"/>
            <a:ext cx="143924" cy="201494"/>
          </a:xfrm>
          <a:prstGeom prst="rect">
            <a:avLst/>
          </a:prstGeom>
        </p:spPr>
      </p:pic>
      <p:pic>
        <p:nvPicPr>
          <p:cNvPr id="14" name="Image 12" descr="preencoded.png"/>
          <p:cNvPicPr>
            <a:picLocks noChangeAspect="1"/>
          </p:cNvPicPr>
          <p:nvPr/>
        </p:nvPicPr>
        <p:blipFill>
          <a:blip r:embed="rId15"/>
          <a:stretch>
            <a:fillRect/>
          </a:stretch>
        </p:blipFill>
        <p:spPr>
          <a:xfrm>
            <a:off x="8166363" y="2949776"/>
            <a:ext cx="3449914" cy="1569339"/>
          </a:xfrm>
          <a:prstGeom prst="rect">
            <a:avLst/>
          </a:prstGeom>
        </p:spPr>
      </p:pic>
      <p:pic>
        <p:nvPicPr>
          <p:cNvPr id="15" name="Image 13" descr="preencoded.png"/>
          <p:cNvPicPr>
            <a:picLocks noChangeAspect="1"/>
          </p:cNvPicPr>
          <p:nvPr/>
        </p:nvPicPr>
        <p:blipFill>
          <a:blip r:embed="rId16"/>
          <a:stretch>
            <a:fillRect/>
          </a:stretch>
        </p:blipFill>
        <p:spPr>
          <a:xfrm>
            <a:off x="9783376" y="3122486"/>
            <a:ext cx="215887" cy="201494"/>
          </a:xfrm>
          <a:prstGeom prst="rect">
            <a:avLst/>
          </a:prstGeom>
        </p:spPr>
      </p:pic>
      <p:pic>
        <p:nvPicPr>
          <p:cNvPr id="16" name="Image 14" descr="preencoded.png"/>
          <p:cNvPicPr>
            <a:picLocks noChangeAspect="1"/>
          </p:cNvPicPr>
          <p:nvPr/>
        </p:nvPicPr>
        <p:blipFill>
          <a:blip r:embed="rId17"/>
          <a:stretch>
            <a:fillRect/>
          </a:stretch>
        </p:blipFill>
        <p:spPr>
          <a:xfrm>
            <a:off x="575698" y="5235252"/>
            <a:ext cx="11040580" cy="816771"/>
          </a:xfrm>
          <a:prstGeom prst="rect">
            <a:avLst/>
          </a:prstGeom>
        </p:spPr>
      </p:pic>
      <p:pic>
        <p:nvPicPr>
          <p:cNvPr id="17" name="Image 15" descr="preencoded.png"/>
          <p:cNvPicPr>
            <a:picLocks noChangeAspect="1"/>
          </p:cNvPicPr>
          <p:nvPr/>
        </p:nvPicPr>
        <p:blipFill>
          <a:blip r:embed="rId18"/>
          <a:stretch>
            <a:fillRect/>
          </a:stretch>
        </p:blipFill>
        <p:spPr>
          <a:xfrm>
            <a:off x="748407" y="5514105"/>
            <a:ext cx="251868" cy="259064"/>
          </a:xfrm>
          <a:prstGeom prst="rect">
            <a:avLst/>
          </a:prstGeom>
        </p:spPr>
      </p:pic>
      <p:pic>
        <p:nvPicPr>
          <p:cNvPr id="18" name="Image 16" descr="preencoded.png"/>
          <p:cNvPicPr>
            <a:picLocks noChangeAspect="1"/>
          </p:cNvPicPr>
          <p:nvPr/>
        </p:nvPicPr>
        <p:blipFill>
          <a:blip r:embed="rId19"/>
          <a:stretch>
            <a:fillRect/>
          </a:stretch>
        </p:blipFill>
        <p:spPr>
          <a:xfrm>
            <a:off x="0" y="6397441"/>
            <a:ext cx="12191974" cy="460559"/>
          </a:xfrm>
          <a:prstGeom prst="rect">
            <a:avLst/>
          </a:prstGeom>
        </p:spPr>
      </p:pic>
      <p:pic>
        <p:nvPicPr>
          <p:cNvPr id="19" name="Image 17" descr="preencoded.png"/>
          <p:cNvPicPr>
            <a:picLocks noChangeAspect="1"/>
          </p:cNvPicPr>
          <p:nvPr/>
        </p:nvPicPr>
        <p:blipFill>
          <a:blip r:embed="rId20"/>
          <a:stretch>
            <a:fillRect/>
          </a:stretch>
        </p:blipFill>
        <p:spPr>
          <a:xfrm>
            <a:off x="11083756" y="6606132"/>
            <a:ext cx="43178" cy="43177"/>
          </a:xfrm>
          <a:prstGeom prst="rect">
            <a:avLst/>
          </a:prstGeom>
        </p:spPr>
      </p:pic>
      <p:pic>
        <p:nvPicPr>
          <p:cNvPr id="20" name="Image 18" descr="preencoded.png"/>
          <p:cNvPicPr>
            <a:picLocks noChangeAspect="1"/>
          </p:cNvPicPr>
          <p:nvPr/>
        </p:nvPicPr>
        <p:blipFill>
          <a:blip r:embed="rId21"/>
          <a:stretch>
            <a:fillRect/>
          </a:stretch>
        </p:blipFill>
        <p:spPr>
          <a:xfrm>
            <a:off x="11184503" y="6606132"/>
            <a:ext cx="43178" cy="43177"/>
          </a:xfrm>
          <a:prstGeom prst="rect">
            <a:avLst/>
          </a:prstGeom>
        </p:spPr>
      </p:pic>
      <p:pic>
        <p:nvPicPr>
          <p:cNvPr id="21" name="Image 19" descr="preencoded.png"/>
          <p:cNvPicPr>
            <a:picLocks noChangeAspect="1"/>
          </p:cNvPicPr>
          <p:nvPr/>
        </p:nvPicPr>
        <p:blipFill>
          <a:blip r:embed="rId22"/>
          <a:stretch>
            <a:fillRect/>
          </a:stretch>
        </p:blipFill>
        <p:spPr>
          <a:xfrm>
            <a:off x="11285251" y="6606132"/>
            <a:ext cx="230279" cy="43177"/>
          </a:xfrm>
          <a:prstGeom prst="rect">
            <a:avLst/>
          </a:prstGeom>
        </p:spPr>
      </p:pic>
      <p:pic>
        <p:nvPicPr>
          <p:cNvPr id="22" name="Image 20" descr="preencoded.png"/>
          <p:cNvPicPr>
            <a:picLocks noChangeAspect="1"/>
          </p:cNvPicPr>
          <p:nvPr/>
        </p:nvPicPr>
        <p:blipFill>
          <a:blip r:embed="rId23"/>
          <a:stretch>
            <a:fillRect/>
          </a:stretch>
        </p:blipFill>
        <p:spPr>
          <a:xfrm>
            <a:off x="11573099" y="6606132"/>
            <a:ext cx="43178" cy="43177"/>
          </a:xfrm>
          <a:prstGeom prst="rect">
            <a:avLst/>
          </a:prstGeom>
        </p:spPr>
      </p:pic>
      <p:sp>
        <p:nvSpPr>
          <p:cNvPr id="23" name="Text 0"/>
          <p:cNvSpPr/>
          <p:nvPr/>
        </p:nvSpPr>
        <p:spPr>
          <a:xfrm>
            <a:off x="662052" y="398153"/>
            <a:ext cx="3122562" cy="172709"/>
          </a:xfrm>
          <a:prstGeom prst="rect">
            <a:avLst/>
          </a:prstGeom>
          <a:noFill/>
          <a:ln/>
        </p:spPr>
        <p:txBody>
          <a:bodyPr vert="horz" wrap="square" lIns="0" tIns="0" rIns="0" bIns="0" rtlCol="0" anchor="ctr"/>
          <a:lstStyle/>
          <a:p>
            <a:pPr marL="0" indent="0">
              <a:lnSpc>
                <a:spcPts val="907"/>
              </a:lnSpc>
              <a:buNone/>
            </a:pPr>
            <a:r>
              <a:rPr lang="en-US" sz="900" b="1" kern="0" spc="48" dirty="0">
                <a:solidFill>
                  <a:srgbClr val="047857"/>
                </a:solidFill>
                <a:latin typeface="Inter" pitchFamily="34" charset="0"/>
                <a:ea typeface="Inter" pitchFamily="34" charset="-122"/>
                <a:cs typeface="Inter" pitchFamily="34" charset="-120"/>
              </a:rPr>
              <a:t>HISTORIA &amp; EVOLUCIÓN</a:t>
            </a:r>
            <a:endParaRPr lang="en-US" sz="900" dirty="0"/>
          </a:p>
        </p:txBody>
      </p:sp>
      <p:sp>
        <p:nvSpPr>
          <p:cNvPr id="24" name="Text 1"/>
          <p:cNvSpPr/>
          <p:nvPr/>
        </p:nvSpPr>
        <p:spPr>
          <a:xfrm>
            <a:off x="575698" y="628433"/>
            <a:ext cx="11040580" cy="914370"/>
          </a:xfrm>
          <a:prstGeom prst="rect">
            <a:avLst/>
          </a:prstGeom>
          <a:noFill/>
          <a:ln/>
        </p:spPr>
        <p:txBody>
          <a:bodyPr vert="horz" wrap="square" lIns="0" tIns="0" rIns="0" bIns="0" rtlCol="0" anchor="ctr"/>
          <a:lstStyle/>
          <a:p>
            <a:pPr marL="0" indent="0">
              <a:lnSpc>
                <a:spcPts val="3600"/>
              </a:lnSpc>
              <a:buNone/>
            </a:pPr>
            <a:r>
              <a:rPr lang="en-US" sz="3600" b="1" kern="0" spc="-95" dirty="0">
                <a:solidFill>
                  <a:srgbClr val="1E293B"/>
                </a:solidFill>
                <a:latin typeface="Inter" pitchFamily="34" charset="0"/>
                <a:ea typeface="Inter" pitchFamily="34" charset="-122"/>
                <a:cs typeface="Inter" pitchFamily="34" charset="-120"/>
              </a:rPr>
              <a:t>El Nacimiento del Movimiento
</a:t>
            </a:r>
            <a:r>
              <a:rPr lang="en-US" sz="3600" b="1" kern="0" spc="-95" dirty="0">
                <a:solidFill>
                  <a:srgbClr val="059669"/>
                </a:solidFill>
                <a:latin typeface="Inter" pitchFamily="34" charset="0"/>
                <a:ea typeface="Inter" pitchFamily="34" charset="-122"/>
                <a:cs typeface="Inter" pitchFamily="34" charset="-120"/>
              </a:rPr>
              <a:t>Hospice Moderno</a:t>
            </a:r>
            <a:endParaRPr lang="en-US" sz="3600" dirty="0"/>
          </a:p>
        </p:txBody>
      </p:sp>
      <p:sp>
        <p:nvSpPr>
          <p:cNvPr id="25" name="Text 2"/>
          <p:cNvSpPr/>
          <p:nvPr/>
        </p:nvSpPr>
        <p:spPr>
          <a:xfrm>
            <a:off x="787769" y="2633143"/>
            <a:ext cx="3025772" cy="259064"/>
          </a:xfrm>
          <a:prstGeom prst="rect">
            <a:avLst/>
          </a:prstGeom>
          <a:noFill/>
          <a:ln/>
        </p:spPr>
        <p:txBody>
          <a:bodyPr vert="horz" wrap="square" lIns="0" tIns="0" rIns="0" bIns="0" rtlCol="0" anchor="ctr"/>
          <a:lstStyle/>
          <a:p>
            <a:pPr marL="0" indent="0" algn="ctr">
              <a:lnSpc>
                <a:spcPts val="2040"/>
              </a:lnSpc>
              <a:buNone/>
            </a:pPr>
            <a:r>
              <a:rPr lang="en-US" sz="2250" b="1" dirty="0">
                <a:solidFill>
                  <a:srgbClr val="059669"/>
                </a:solidFill>
                <a:latin typeface="Inter" pitchFamily="34" charset="0"/>
                <a:ea typeface="Inter" pitchFamily="34" charset="-122"/>
                <a:cs typeface="Inter" pitchFamily="34" charset="-120"/>
              </a:rPr>
              <a:t>1842</a:t>
            </a:r>
            <a:endParaRPr lang="en-US" sz="2250" dirty="0"/>
          </a:p>
        </p:txBody>
      </p:sp>
      <p:sp>
        <p:nvSpPr>
          <p:cNvPr id="26" name="Text 3"/>
          <p:cNvSpPr/>
          <p:nvPr/>
        </p:nvSpPr>
        <p:spPr>
          <a:xfrm>
            <a:off x="727250" y="3410335"/>
            <a:ext cx="3146809" cy="228480"/>
          </a:xfrm>
          <a:prstGeom prst="rect">
            <a:avLst/>
          </a:prstGeom>
          <a:noFill/>
          <a:ln/>
        </p:spPr>
        <p:txBody>
          <a:bodyPr vert="horz" wrap="square" lIns="0" tIns="0" rIns="0" bIns="0" rtlCol="0" anchor="ctr"/>
          <a:lstStyle/>
          <a:p>
            <a:pPr marL="0" indent="0" algn="ctr">
              <a:lnSpc>
                <a:spcPts val="1800"/>
              </a:lnSpc>
              <a:buNone/>
            </a:pPr>
            <a:r>
              <a:rPr lang="en-US" sz="1200" b="1" dirty="0">
                <a:solidFill>
                  <a:srgbClr val="1E293B"/>
                </a:solidFill>
                <a:latin typeface="Inter" pitchFamily="34" charset="0"/>
                <a:ea typeface="Inter" pitchFamily="34" charset="-122"/>
                <a:cs typeface="Inter" pitchFamily="34" charset="-120"/>
              </a:rPr>
              <a:t>Lyon, Francia</a:t>
            </a:r>
            <a:endParaRPr lang="en-US" sz="1200" dirty="0"/>
          </a:p>
        </p:txBody>
      </p:sp>
      <p:sp>
        <p:nvSpPr>
          <p:cNvPr id="27" name="Text 4"/>
          <p:cNvSpPr/>
          <p:nvPr/>
        </p:nvSpPr>
        <p:spPr>
          <a:xfrm>
            <a:off x="748407" y="3696385"/>
            <a:ext cx="3104495" cy="650021"/>
          </a:xfrm>
          <a:prstGeom prst="rect">
            <a:avLst/>
          </a:prstGeom>
          <a:noFill/>
          <a:ln/>
        </p:spPr>
        <p:txBody>
          <a:bodyPr vert="horz" wrap="square" lIns="0" tIns="0" rIns="0" bIns="0" rtlCol="0" anchor="ctr"/>
          <a:lstStyle/>
          <a:p>
            <a:pPr marL="0" indent="0" algn="ctr">
              <a:lnSpc>
                <a:spcPts val="1706"/>
              </a:lnSpc>
              <a:buNone/>
            </a:pPr>
            <a:r>
              <a:rPr lang="en-US" sz="1050" dirty="0">
                <a:solidFill>
                  <a:srgbClr val="475569"/>
                </a:solidFill>
                <a:latin typeface="Inter" pitchFamily="34" charset="0"/>
                <a:ea typeface="Inter" pitchFamily="34" charset="-122"/>
                <a:cs typeface="Inter" pitchFamily="34" charset="-120"/>
              </a:rPr>
              <a:t>Mme. Jeanne Garnier funda los primeros </a:t>
            </a:r>
            <a:r>
              <a:rPr lang="en-US" sz="1050" b="1" dirty="0">
                <a:solidFill>
                  <a:srgbClr val="475569"/>
                </a:solidFill>
                <a:latin typeface="Inter" pitchFamily="34" charset="0"/>
                <a:ea typeface="Inter" pitchFamily="34" charset="-122"/>
                <a:cs typeface="Inter" pitchFamily="34" charset="-120"/>
              </a:rPr>
              <a:t>Hospices o Calvaries</a:t>
            </a:r>
            <a:r>
              <a:rPr lang="en-US" sz="1050" dirty="0">
                <a:solidFill>
                  <a:srgbClr val="475569"/>
                </a:solidFill>
                <a:latin typeface="Inter" pitchFamily="34" charset="0"/>
                <a:ea typeface="Inter" pitchFamily="34" charset="-122"/>
                <a:cs typeface="Inter" pitchFamily="34" charset="-120"/>
              </a:rPr>
              <a:t> a través de la Asociación de Mujeres del Calvario.</a:t>
            </a:r>
            <a:endParaRPr lang="en-US" sz="1050" dirty="0"/>
          </a:p>
        </p:txBody>
      </p:sp>
      <p:sp>
        <p:nvSpPr>
          <p:cNvPr id="28" name="Text 5"/>
          <p:cNvSpPr/>
          <p:nvPr/>
        </p:nvSpPr>
        <p:spPr>
          <a:xfrm>
            <a:off x="4583101" y="2633143"/>
            <a:ext cx="3025772" cy="259064"/>
          </a:xfrm>
          <a:prstGeom prst="rect">
            <a:avLst/>
          </a:prstGeom>
          <a:noFill/>
          <a:ln/>
        </p:spPr>
        <p:txBody>
          <a:bodyPr vert="horz" wrap="square" lIns="0" tIns="0" rIns="0" bIns="0" rtlCol="0" anchor="ctr"/>
          <a:lstStyle/>
          <a:p>
            <a:pPr marL="0" indent="0" algn="ctr">
              <a:lnSpc>
                <a:spcPts val="2040"/>
              </a:lnSpc>
              <a:buNone/>
            </a:pPr>
            <a:r>
              <a:rPr lang="en-US" sz="2250" b="1" dirty="0">
                <a:solidFill>
                  <a:srgbClr val="059669"/>
                </a:solidFill>
                <a:latin typeface="Inter" pitchFamily="34" charset="0"/>
                <a:ea typeface="Inter" pitchFamily="34" charset="-122"/>
                <a:cs typeface="Inter" pitchFamily="34" charset="-120"/>
              </a:rPr>
              <a:t>1879</a:t>
            </a:r>
            <a:endParaRPr lang="en-US" sz="2250" dirty="0"/>
          </a:p>
        </p:txBody>
      </p:sp>
      <p:sp>
        <p:nvSpPr>
          <p:cNvPr id="29" name="Text 6"/>
          <p:cNvSpPr/>
          <p:nvPr/>
        </p:nvSpPr>
        <p:spPr>
          <a:xfrm>
            <a:off x="4280520" y="3410335"/>
            <a:ext cx="3630934" cy="228480"/>
          </a:xfrm>
          <a:prstGeom prst="rect">
            <a:avLst/>
          </a:prstGeom>
          <a:noFill/>
          <a:ln/>
        </p:spPr>
        <p:txBody>
          <a:bodyPr vert="horz" wrap="square" lIns="0" tIns="0" rIns="0" bIns="0" rtlCol="0" anchor="ctr"/>
          <a:lstStyle/>
          <a:p>
            <a:pPr marL="0" indent="0" algn="ctr">
              <a:lnSpc>
                <a:spcPts val="1800"/>
              </a:lnSpc>
              <a:buNone/>
            </a:pPr>
            <a:r>
              <a:rPr lang="en-US" sz="1200" b="1" dirty="0">
                <a:solidFill>
                  <a:srgbClr val="1E293B"/>
                </a:solidFill>
                <a:latin typeface="Inter" pitchFamily="34" charset="0"/>
                <a:ea typeface="Inter" pitchFamily="34" charset="-122"/>
                <a:cs typeface="Inter" pitchFamily="34" charset="-120"/>
              </a:rPr>
              <a:t>Dublín, Irlanda</a:t>
            </a:r>
            <a:endParaRPr lang="en-US" sz="1200" dirty="0"/>
          </a:p>
        </p:txBody>
      </p:sp>
      <p:sp>
        <p:nvSpPr>
          <p:cNvPr id="30" name="Text 7"/>
          <p:cNvSpPr/>
          <p:nvPr/>
        </p:nvSpPr>
        <p:spPr>
          <a:xfrm>
            <a:off x="4543740" y="3696385"/>
            <a:ext cx="3104495" cy="650021"/>
          </a:xfrm>
          <a:prstGeom prst="rect">
            <a:avLst/>
          </a:prstGeom>
          <a:noFill/>
          <a:ln/>
        </p:spPr>
        <p:txBody>
          <a:bodyPr vert="horz" wrap="square" lIns="0" tIns="0" rIns="0" bIns="0" rtlCol="0" anchor="ctr"/>
          <a:lstStyle/>
          <a:p>
            <a:pPr marL="0" indent="0" algn="ctr">
              <a:lnSpc>
                <a:spcPts val="1706"/>
              </a:lnSpc>
              <a:buNone/>
            </a:pPr>
            <a:r>
              <a:rPr lang="en-US" sz="1050" dirty="0">
                <a:solidFill>
                  <a:srgbClr val="475569"/>
                </a:solidFill>
                <a:latin typeface="Inter" pitchFamily="34" charset="0"/>
                <a:ea typeface="Inter" pitchFamily="34" charset="-122"/>
                <a:cs typeface="Inter" pitchFamily="34" charset="-120"/>
              </a:rPr>
              <a:t>Madre Mary Aikenhead establece </a:t>
            </a:r>
            <a:r>
              <a:rPr lang="en-US" sz="1050" b="1" dirty="0">
                <a:solidFill>
                  <a:srgbClr val="475569"/>
                </a:solidFill>
                <a:latin typeface="Inter" pitchFamily="34" charset="0"/>
                <a:ea typeface="Inter" pitchFamily="34" charset="-122"/>
                <a:cs typeface="Inter" pitchFamily="34" charset="-120"/>
              </a:rPr>
              <a:t>Our Lady's Hospice</a:t>
            </a:r>
            <a:r>
              <a:rPr lang="en-US" sz="1050" dirty="0">
                <a:solidFill>
                  <a:srgbClr val="475569"/>
                </a:solidFill>
                <a:latin typeface="Inter" pitchFamily="34" charset="0"/>
                <a:ea typeface="Inter" pitchFamily="34" charset="-122"/>
                <a:cs typeface="Inter" pitchFamily="34" charset="-120"/>
              </a:rPr>
              <a:t>, profesionalizando el cuidado compasivo.</a:t>
            </a:r>
            <a:endParaRPr lang="en-US" sz="1050" dirty="0"/>
          </a:p>
        </p:txBody>
      </p:sp>
      <p:sp>
        <p:nvSpPr>
          <p:cNvPr id="31" name="Text 8"/>
          <p:cNvSpPr/>
          <p:nvPr/>
        </p:nvSpPr>
        <p:spPr>
          <a:xfrm>
            <a:off x="8378434" y="2633143"/>
            <a:ext cx="3025772" cy="259064"/>
          </a:xfrm>
          <a:prstGeom prst="rect">
            <a:avLst/>
          </a:prstGeom>
          <a:noFill/>
          <a:ln/>
        </p:spPr>
        <p:txBody>
          <a:bodyPr vert="horz" wrap="square" lIns="0" tIns="0" rIns="0" bIns="0" rtlCol="0" anchor="ctr"/>
          <a:lstStyle/>
          <a:p>
            <a:pPr marL="0" indent="0" algn="ctr">
              <a:lnSpc>
                <a:spcPts val="2040"/>
              </a:lnSpc>
              <a:buNone/>
            </a:pPr>
            <a:r>
              <a:rPr lang="en-US" sz="2250" b="1" dirty="0">
                <a:solidFill>
                  <a:srgbClr val="059669"/>
                </a:solidFill>
                <a:latin typeface="Inter" pitchFamily="34" charset="0"/>
                <a:ea typeface="Inter" pitchFamily="34" charset="-122"/>
                <a:cs typeface="Inter" pitchFamily="34" charset="-120"/>
              </a:rPr>
              <a:t>1905</a:t>
            </a:r>
            <a:endParaRPr lang="en-US" sz="2250" dirty="0"/>
          </a:p>
        </p:txBody>
      </p:sp>
      <p:sp>
        <p:nvSpPr>
          <p:cNvPr id="32" name="Text 9"/>
          <p:cNvSpPr/>
          <p:nvPr/>
        </p:nvSpPr>
        <p:spPr>
          <a:xfrm>
            <a:off x="7591729" y="3410335"/>
            <a:ext cx="4599183" cy="228480"/>
          </a:xfrm>
          <a:prstGeom prst="rect">
            <a:avLst/>
          </a:prstGeom>
          <a:noFill/>
          <a:ln/>
        </p:spPr>
        <p:txBody>
          <a:bodyPr vert="horz" wrap="square" lIns="0" tIns="0" rIns="0" bIns="0" rtlCol="0" anchor="ctr"/>
          <a:lstStyle/>
          <a:p>
            <a:pPr marL="0" indent="0" algn="ctr">
              <a:lnSpc>
                <a:spcPts val="1800"/>
              </a:lnSpc>
              <a:buNone/>
            </a:pPr>
            <a:r>
              <a:rPr lang="en-US" sz="1200" b="1" dirty="0">
                <a:solidFill>
                  <a:srgbClr val="1E293B"/>
                </a:solidFill>
                <a:latin typeface="Inter" pitchFamily="34" charset="0"/>
                <a:ea typeface="Inter" pitchFamily="34" charset="-122"/>
                <a:cs typeface="Inter" pitchFamily="34" charset="-120"/>
              </a:rPr>
              <a:t>Londres, Inglaterra</a:t>
            </a:r>
            <a:endParaRPr lang="en-US" sz="1200" dirty="0"/>
          </a:p>
        </p:txBody>
      </p:sp>
      <p:sp>
        <p:nvSpPr>
          <p:cNvPr id="33" name="Text 10"/>
          <p:cNvSpPr/>
          <p:nvPr/>
        </p:nvSpPr>
        <p:spPr>
          <a:xfrm>
            <a:off x="8339072" y="3696385"/>
            <a:ext cx="3104495" cy="650021"/>
          </a:xfrm>
          <a:prstGeom prst="rect">
            <a:avLst/>
          </a:prstGeom>
          <a:noFill/>
          <a:ln/>
        </p:spPr>
        <p:txBody>
          <a:bodyPr vert="horz" wrap="square" lIns="0" tIns="0" rIns="0" bIns="0" rtlCol="0" anchor="ctr"/>
          <a:lstStyle/>
          <a:p>
            <a:pPr marL="0" indent="0" algn="ctr">
              <a:lnSpc>
                <a:spcPts val="1706"/>
              </a:lnSpc>
              <a:buNone/>
            </a:pPr>
            <a:r>
              <a:rPr lang="en-US" sz="1050" dirty="0">
                <a:solidFill>
                  <a:srgbClr val="475569"/>
                </a:solidFill>
                <a:latin typeface="Inter" pitchFamily="34" charset="0"/>
                <a:ea typeface="Inter" pitchFamily="34" charset="-122"/>
                <a:cs typeface="Inter" pitchFamily="34" charset="-120"/>
              </a:rPr>
              <a:t>Se crea el </a:t>
            </a:r>
            <a:r>
              <a:rPr lang="en-US" sz="1050" b="1" dirty="0">
                <a:solidFill>
                  <a:srgbClr val="475569"/>
                </a:solidFill>
                <a:latin typeface="Inter" pitchFamily="34" charset="0"/>
                <a:ea typeface="Inter" pitchFamily="34" charset="-122"/>
                <a:cs typeface="Inter" pitchFamily="34" charset="-120"/>
              </a:rPr>
              <a:t>St. Joseph's Hospice</a:t>
            </a:r>
            <a:r>
              <a:rPr lang="en-US" sz="1050" dirty="0">
                <a:solidFill>
                  <a:srgbClr val="475569"/>
                </a:solidFill>
                <a:latin typeface="Inter" pitchFamily="34" charset="0"/>
                <a:ea typeface="Inter" pitchFamily="34" charset="-122"/>
                <a:cs typeface="Inter" pitchFamily="34" charset="-120"/>
              </a:rPr>
              <a:t>, pieza clave donde Cicely Saunders sentaría las bases científicas del cuidado.</a:t>
            </a:r>
            <a:endParaRPr lang="en-US" sz="1050" dirty="0"/>
          </a:p>
        </p:txBody>
      </p:sp>
      <p:sp>
        <p:nvSpPr>
          <p:cNvPr id="34" name="Text 11"/>
          <p:cNvSpPr/>
          <p:nvPr/>
        </p:nvSpPr>
        <p:spPr>
          <a:xfrm>
            <a:off x="1172984" y="5407961"/>
            <a:ext cx="10270584" cy="471353"/>
          </a:xfrm>
          <a:prstGeom prst="rect">
            <a:avLst/>
          </a:prstGeom>
          <a:noFill/>
          <a:ln/>
        </p:spPr>
        <p:txBody>
          <a:bodyPr vert="horz" wrap="square" lIns="0" tIns="0" rIns="0" bIns="0" rtlCol="0" anchor="ctr"/>
          <a:lstStyle/>
          <a:p>
            <a:pPr marL="0" indent="0">
              <a:lnSpc>
                <a:spcPts val="1856"/>
              </a:lnSpc>
              <a:buNone/>
            </a:pPr>
            <a:r>
              <a:rPr lang="en-US" sz="1350" i="1" dirty="0">
                <a:solidFill>
                  <a:srgbClr val="334155"/>
                </a:solidFill>
                <a:latin typeface="Lora" pitchFamily="34" charset="0"/>
                <a:ea typeface="Lora" pitchFamily="34" charset="-122"/>
                <a:cs typeface="Lora" pitchFamily="34" charset="-120"/>
              </a:rPr>
              <a:t>Estas instituciones transformaron el concepto caritativo medieval en una </a:t>
            </a:r>
            <a:r>
              <a:rPr lang="en-US" sz="1350" b="1" i="1" dirty="0">
                <a:solidFill>
                  <a:srgbClr val="334155"/>
                </a:solidFill>
                <a:latin typeface="Lora" pitchFamily="34" charset="0"/>
                <a:ea typeface="Lora" pitchFamily="34" charset="-122"/>
                <a:cs typeface="Lora" pitchFamily="34" charset="-120"/>
              </a:rPr>
              <a:t>atención estructurada</a:t>
            </a:r>
            <a:r>
              <a:rPr lang="en-US" sz="1350" i="1" dirty="0">
                <a:solidFill>
                  <a:srgbClr val="334155"/>
                </a:solidFill>
                <a:latin typeface="Lora" pitchFamily="34" charset="0"/>
                <a:ea typeface="Lora" pitchFamily="34" charset="-122"/>
                <a:cs typeface="Lora" pitchFamily="34" charset="-120"/>
              </a:rPr>
              <a:t>, centrando el esfuerzo médico y espiritual en la dignidad del moribundo.</a:t>
            </a:r>
            <a:endParaRPr lang="en-US" sz="1350" dirty="0"/>
          </a:p>
        </p:txBody>
      </p:sp>
      <p:sp>
        <p:nvSpPr>
          <p:cNvPr id="35" name="Text 12"/>
          <p:cNvSpPr/>
          <p:nvPr/>
        </p:nvSpPr>
        <p:spPr>
          <a:xfrm>
            <a:off x="575698" y="6570151"/>
            <a:ext cx="9621944" cy="115140"/>
          </a:xfrm>
          <a:prstGeom prst="rect">
            <a:avLst/>
          </a:prstGeom>
          <a:noFill/>
          <a:ln/>
        </p:spPr>
        <p:txBody>
          <a:bodyPr vert="horz" wrap="square" lIns="0" tIns="0" rIns="0" bIns="0" rtlCol="0" anchor="ctr"/>
          <a:lstStyle/>
          <a:p>
            <a:pPr marL="0" indent="0">
              <a:lnSpc>
                <a:spcPts val="907"/>
              </a:lnSpc>
              <a:buNone/>
            </a:pPr>
            <a:r>
              <a:rPr lang="en-US" sz="900" b="1" kern="0" spc="95" dirty="0">
                <a:solidFill>
                  <a:srgbClr val="94A3B8"/>
                </a:solidFill>
                <a:latin typeface="Inter" pitchFamily="34" charset="0"/>
                <a:ea typeface="Inter" pitchFamily="34" charset="-122"/>
                <a:cs typeface="Inter" pitchFamily="34" charset="-120"/>
              </a:rPr>
              <a:t>FUNDAMENTOS DE LOS CUIDADOS PALIATIVOS Y NORMATIVIDAD</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7486650"/>
          </a:xfrm>
          <a:prstGeom prst="rect">
            <a:avLst/>
          </a:prstGeom>
        </p:spPr>
      </p:pic>
      <p:pic>
        <p:nvPicPr>
          <p:cNvPr id="3" name="Image 1" descr="preencoded.png"/>
          <p:cNvPicPr>
            <a:picLocks noChangeAspect="1"/>
          </p:cNvPicPr>
          <p:nvPr/>
        </p:nvPicPr>
        <p:blipFill>
          <a:blip r:embed="rId4"/>
          <a:stretch>
            <a:fillRect/>
          </a:stretch>
        </p:blipFill>
        <p:spPr>
          <a:xfrm>
            <a:off x="0" y="0"/>
            <a:ext cx="12192000" cy="7486650"/>
          </a:xfrm>
          <a:prstGeom prst="rect">
            <a:avLst/>
          </a:prstGeom>
        </p:spPr>
      </p:pic>
      <p:pic>
        <p:nvPicPr>
          <p:cNvPr id="4" name="Image 2" descr="preencoded.png"/>
          <p:cNvPicPr>
            <a:picLocks noChangeAspect="1"/>
          </p:cNvPicPr>
          <p:nvPr/>
        </p:nvPicPr>
        <p:blipFill>
          <a:blip r:embed="rId5"/>
          <a:stretch>
            <a:fillRect/>
          </a:stretch>
        </p:blipFill>
        <p:spPr>
          <a:xfrm>
            <a:off x="0" y="0"/>
            <a:ext cx="12192000" cy="76200"/>
          </a:xfrm>
          <a:prstGeom prst="rect">
            <a:avLst/>
          </a:prstGeom>
        </p:spPr>
      </p:pic>
      <p:pic>
        <p:nvPicPr>
          <p:cNvPr id="5" name="Image 3" descr="preencoded.png"/>
          <p:cNvPicPr>
            <a:picLocks noChangeAspect="1"/>
          </p:cNvPicPr>
          <p:nvPr/>
        </p:nvPicPr>
        <p:blipFill>
          <a:blip r:embed="rId6"/>
          <a:stretch>
            <a:fillRect/>
          </a:stretch>
        </p:blipFill>
        <p:spPr>
          <a:xfrm>
            <a:off x="609600" y="1371600"/>
            <a:ext cx="4349651" cy="3114675"/>
          </a:xfrm>
          <a:prstGeom prst="rect">
            <a:avLst/>
          </a:prstGeom>
        </p:spPr>
      </p:pic>
      <p:pic>
        <p:nvPicPr>
          <p:cNvPr id="6" name="Image 4" descr="preencoded.png"/>
          <p:cNvPicPr>
            <a:picLocks noChangeAspect="1"/>
          </p:cNvPicPr>
          <p:nvPr/>
        </p:nvPicPr>
        <p:blipFill>
          <a:blip r:embed="rId7"/>
          <a:stretch>
            <a:fillRect/>
          </a:stretch>
        </p:blipFill>
        <p:spPr>
          <a:xfrm>
            <a:off x="838200" y="1647825"/>
            <a:ext cx="152400" cy="171450"/>
          </a:xfrm>
          <a:prstGeom prst="rect">
            <a:avLst/>
          </a:prstGeom>
        </p:spPr>
      </p:pic>
      <p:pic>
        <p:nvPicPr>
          <p:cNvPr id="7" name="Image 5" descr="preencoded.png"/>
          <p:cNvPicPr>
            <a:picLocks noChangeAspect="1"/>
          </p:cNvPicPr>
          <p:nvPr/>
        </p:nvPicPr>
        <p:blipFill>
          <a:blip r:embed="rId8"/>
          <a:stretch>
            <a:fillRect/>
          </a:stretch>
        </p:blipFill>
        <p:spPr>
          <a:xfrm>
            <a:off x="838200" y="2962275"/>
            <a:ext cx="3892451" cy="685800"/>
          </a:xfrm>
          <a:prstGeom prst="rect">
            <a:avLst/>
          </a:prstGeom>
        </p:spPr>
      </p:pic>
      <p:pic>
        <p:nvPicPr>
          <p:cNvPr id="8" name="Image 6" descr="preencoded.png"/>
          <p:cNvPicPr>
            <a:picLocks noChangeAspect="1"/>
          </p:cNvPicPr>
          <p:nvPr/>
        </p:nvPicPr>
        <p:blipFill>
          <a:blip r:embed="rId9"/>
          <a:stretch>
            <a:fillRect/>
          </a:stretch>
        </p:blipFill>
        <p:spPr>
          <a:xfrm>
            <a:off x="838200" y="3829050"/>
            <a:ext cx="114300" cy="133350"/>
          </a:xfrm>
          <a:prstGeom prst="rect">
            <a:avLst/>
          </a:prstGeom>
        </p:spPr>
      </p:pic>
      <p:pic>
        <p:nvPicPr>
          <p:cNvPr id="9" name="Image 7" descr="preencoded.png"/>
          <p:cNvPicPr>
            <a:picLocks noChangeAspect="1"/>
          </p:cNvPicPr>
          <p:nvPr/>
        </p:nvPicPr>
        <p:blipFill>
          <a:blip r:embed="rId9"/>
          <a:stretch>
            <a:fillRect/>
          </a:stretch>
        </p:blipFill>
        <p:spPr>
          <a:xfrm>
            <a:off x="838200" y="4095750"/>
            <a:ext cx="114300" cy="133350"/>
          </a:xfrm>
          <a:prstGeom prst="rect">
            <a:avLst/>
          </a:prstGeom>
        </p:spPr>
      </p:pic>
      <p:pic>
        <p:nvPicPr>
          <p:cNvPr id="10" name="Image 8" descr="preencoded.png"/>
          <p:cNvPicPr>
            <a:picLocks noChangeAspect="1"/>
          </p:cNvPicPr>
          <p:nvPr/>
        </p:nvPicPr>
        <p:blipFill>
          <a:blip r:embed="rId10"/>
          <a:stretch>
            <a:fillRect/>
          </a:stretch>
        </p:blipFill>
        <p:spPr>
          <a:xfrm>
            <a:off x="609600" y="4714875"/>
            <a:ext cx="4349651" cy="2085975"/>
          </a:xfrm>
          <a:prstGeom prst="rect">
            <a:avLst/>
          </a:prstGeom>
        </p:spPr>
      </p:pic>
      <p:pic>
        <p:nvPicPr>
          <p:cNvPr id="11" name="Image 9" descr="preencoded.png"/>
          <p:cNvPicPr>
            <a:picLocks noChangeAspect="1"/>
          </p:cNvPicPr>
          <p:nvPr/>
        </p:nvPicPr>
        <p:blipFill>
          <a:blip r:embed="rId11"/>
          <a:stretch>
            <a:fillRect/>
          </a:stretch>
        </p:blipFill>
        <p:spPr>
          <a:xfrm>
            <a:off x="838200" y="6038850"/>
            <a:ext cx="3892451" cy="533400"/>
          </a:xfrm>
          <a:prstGeom prst="rect">
            <a:avLst/>
          </a:prstGeom>
        </p:spPr>
      </p:pic>
      <p:pic>
        <p:nvPicPr>
          <p:cNvPr id="12" name="Image 10" descr="preencoded.png"/>
          <p:cNvPicPr>
            <a:picLocks noChangeAspect="1"/>
          </p:cNvPicPr>
          <p:nvPr/>
        </p:nvPicPr>
        <p:blipFill>
          <a:blip r:embed="rId12"/>
          <a:stretch>
            <a:fillRect/>
          </a:stretch>
        </p:blipFill>
        <p:spPr>
          <a:xfrm>
            <a:off x="5340251" y="1866900"/>
            <a:ext cx="3044726" cy="2543175"/>
          </a:xfrm>
          <a:prstGeom prst="rect">
            <a:avLst/>
          </a:prstGeom>
        </p:spPr>
      </p:pic>
      <p:pic>
        <p:nvPicPr>
          <p:cNvPr id="13" name="Image 11" descr="preencoded.png"/>
          <p:cNvPicPr>
            <a:picLocks noChangeAspect="1"/>
          </p:cNvPicPr>
          <p:nvPr/>
        </p:nvPicPr>
        <p:blipFill>
          <a:blip r:embed="rId13"/>
          <a:stretch>
            <a:fillRect/>
          </a:stretch>
        </p:blipFill>
        <p:spPr>
          <a:xfrm>
            <a:off x="6634014" y="2528888"/>
            <a:ext cx="457200" cy="457200"/>
          </a:xfrm>
          <a:prstGeom prst="rect">
            <a:avLst/>
          </a:prstGeom>
        </p:spPr>
      </p:pic>
      <p:pic>
        <p:nvPicPr>
          <p:cNvPr id="14" name="Image 12" descr="preencoded.png"/>
          <p:cNvPicPr>
            <a:picLocks noChangeAspect="1"/>
          </p:cNvPicPr>
          <p:nvPr/>
        </p:nvPicPr>
        <p:blipFill>
          <a:blip r:embed="rId14"/>
          <a:stretch>
            <a:fillRect/>
          </a:stretch>
        </p:blipFill>
        <p:spPr>
          <a:xfrm>
            <a:off x="6753076" y="2624138"/>
            <a:ext cx="219075" cy="266700"/>
          </a:xfrm>
          <a:prstGeom prst="rect">
            <a:avLst/>
          </a:prstGeom>
        </p:spPr>
      </p:pic>
      <p:pic>
        <p:nvPicPr>
          <p:cNvPr id="15" name="Image 13" descr="preencoded.png"/>
          <p:cNvPicPr>
            <a:picLocks noChangeAspect="1"/>
          </p:cNvPicPr>
          <p:nvPr/>
        </p:nvPicPr>
        <p:blipFill>
          <a:blip r:embed="rId15"/>
          <a:stretch>
            <a:fillRect/>
          </a:stretch>
        </p:blipFill>
        <p:spPr>
          <a:xfrm>
            <a:off x="8537377" y="1866900"/>
            <a:ext cx="3044875" cy="2543175"/>
          </a:xfrm>
          <a:prstGeom prst="rect">
            <a:avLst/>
          </a:prstGeom>
        </p:spPr>
      </p:pic>
      <p:pic>
        <p:nvPicPr>
          <p:cNvPr id="16" name="Image 14" descr="preencoded.png"/>
          <p:cNvPicPr>
            <a:picLocks noChangeAspect="1"/>
          </p:cNvPicPr>
          <p:nvPr/>
        </p:nvPicPr>
        <p:blipFill>
          <a:blip r:embed="rId16"/>
          <a:stretch>
            <a:fillRect/>
          </a:stretch>
        </p:blipFill>
        <p:spPr>
          <a:xfrm>
            <a:off x="9831139" y="2528888"/>
            <a:ext cx="457200" cy="457200"/>
          </a:xfrm>
          <a:prstGeom prst="rect">
            <a:avLst/>
          </a:prstGeom>
        </p:spPr>
      </p:pic>
      <p:pic>
        <p:nvPicPr>
          <p:cNvPr id="17" name="Image 15" descr="preencoded.png"/>
          <p:cNvPicPr>
            <a:picLocks noChangeAspect="1"/>
          </p:cNvPicPr>
          <p:nvPr/>
        </p:nvPicPr>
        <p:blipFill>
          <a:blip r:embed="rId17"/>
          <a:stretch>
            <a:fillRect/>
          </a:stretch>
        </p:blipFill>
        <p:spPr>
          <a:xfrm>
            <a:off x="9964489" y="2624138"/>
            <a:ext cx="190500" cy="266700"/>
          </a:xfrm>
          <a:prstGeom prst="rect">
            <a:avLst/>
          </a:prstGeom>
        </p:spPr>
      </p:pic>
      <p:pic>
        <p:nvPicPr>
          <p:cNvPr id="18" name="Image 16" descr="preencoded.png"/>
          <p:cNvPicPr>
            <a:picLocks noChangeAspect="1"/>
          </p:cNvPicPr>
          <p:nvPr/>
        </p:nvPicPr>
        <p:blipFill>
          <a:blip r:embed="rId18"/>
          <a:stretch>
            <a:fillRect/>
          </a:stretch>
        </p:blipFill>
        <p:spPr>
          <a:xfrm>
            <a:off x="5340251" y="4562475"/>
            <a:ext cx="3044726" cy="2543175"/>
          </a:xfrm>
          <a:prstGeom prst="rect">
            <a:avLst/>
          </a:prstGeom>
        </p:spPr>
      </p:pic>
      <p:pic>
        <p:nvPicPr>
          <p:cNvPr id="19" name="Image 17" descr="preencoded.png"/>
          <p:cNvPicPr>
            <a:picLocks noChangeAspect="1"/>
          </p:cNvPicPr>
          <p:nvPr/>
        </p:nvPicPr>
        <p:blipFill>
          <a:blip r:embed="rId19"/>
          <a:stretch>
            <a:fillRect/>
          </a:stretch>
        </p:blipFill>
        <p:spPr>
          <a:xfrm>
            <a:off x="6634014" y="5224463"/>
            <a:ext cx="457200" cy="457200"/>
          </a:xfrm>
          <a:prstGeom prst="rect">
            <a:avLst/>
          </a:prstGeom>
        </p:spPr>
      </p:pic>
      <p:pic>
        <p:nvPicPr>
          <p:cNvPr id="20" name="Image 18" descr="preencoded.png"/>
          <p:cNvPicPr>
            <a:picLocks noChangeAspect="1"/>
          </p:cNvPicPr>
          <p:nvPr/>
        </p:nvPicPr>
        <p:blipFill>
          <a:blip r:embed="rId20"/>
          <a:stretch>
            <a:fillRect/>
          </a:stretch>
        </p:blipFill>
        <p:spPr>
          <a:xfrm>
            <a:off x="6743551" y="5319713"/>
            <a:ext cx="238125" cy="266700"/>
          </a:xfrm>
          <a:prstGeom prst="rect">
            <a:avLst/>
          </a:prstGeom>
        </p:spPr>
      </p:pic>
      <p:pic>
        <p:nvPicPr>
          <p:cNvPr id="21" name="Image 19" descr="preencoded.png"/>
          <p:cNvPicPr>
            <a:picLocks noChangeAspect="1"/>
          </p:cNvPicPr>
          <p:nvPr/>
        </p:nvPicPr>
        <p:blipFill>
          <a:blip r:embed="rId21"/>
          <a:stretch>
            <a:fillRect/>
          </a:stretch>
        </p:blipFill>
        <p:spPr>
          <a:xfrm>
            <a:off x="8537377" y="4562475"/>
            <a:ext cx="3044875" cy="2543175"/>
          </a:xfrm>
          <a:prstGeom prst="rect">
            <a:avLst/>
          </a:prstGeom>
        </p:spPr>
      </p:pic>
      <p:pic>
        <p:nvPicPr>
          <p:cNvPr id="22" name="Image 20" descr="preencoded.png"/>
          <p:cNvPicPr>
            <a:picLocks noChangeAspect="1"/>
          </p:cNvPicPr>
          <p:nvPr/>
        </p:nvPicPr>
        <p:blipFill>
          <a:blip r:embed="rId22"/>
          <a:stretch>
            <a:fillRect/>
          </a:stretch>
        </p:blipFill>
        <p:spPr>
          <a:xfrm>
            <a:off x="9831139" y="5224463"/>
            <a:ext cx="457200" cy="457200"/>
          </a:xfrm>
          <a:prstGeom prst="rect">
            <a:avLst/>
          </a:prstGeom>
        </p:spPr>
      </p:pic>
      <p:pic>
        <p:nvPicPr>
          <p:cNvPr id="23" name="Image 21" descr="preencoded.png"/>
          <p:cNvPicPr>
            <a:picLocks noChangeAspect="1"/>
          </p:cNvPicPr>
          <p:nvPr/>
        </p:nvPicPr>
        <p:blipFill>
          <a:blip r:embed="rId23"/>
          <a:stretch>
            <a:fillRect/>
          </a:stretch>
        </p:blipFill>
        <p:spPr>
          <a:xfrm>
            <a:off x="9964489" y="5319713"/>
            <a:ext cx="190500" cy="266700"/>
          </a:xfrm>
          <a:prstGeom prst="rect">
            <a:avLst/>
          </a:prstGeom>
        </p:spPr>
      </p:pic>
      <p:pic>
        <p:nvPicPr>
          <p:cNvPr id="24" name="Image 22" descr="preencoded.png"/>
          <p:cNvPicPr>
            <a:picLocks noChangeAspect="1"/>
          </p:cNvPicPr>
          <p:nvPr/>
        </p:nvPicPr>
        <p:blipFill>
          <a:blip r:embed="rId24"/>
          <a:stretch>
            <a:fillRect/>
          </a:stretch>
        </p:blipFill>
        <p:spPr>
          <a:xfrm>
            <a:off x="0" y="6877050"/>
            <a:ext cx="12192000" cy="609600"/>
          </a:xfrm>
          <a:prstGeom prst="rect">
            <a:avLst/>
          </a:prstGeom>
        </p:spPr>
      </p:pic>
      <p:pic>
        <p:nvPicPr>
          <p:cNvPr id="25" name="Image 23" descr="preencoded.png"/>
          <p:cNvPicPr>
            <a:picLocks noChangeAspect="1"/>
          </p:cNvPicPr>
          <p:nvPr/>
        </p:nvPicPr>
        <p:blipFill>
          <a:blip r:embed="rId25"/>
          <a:stretch>
            <a:fillRect/>
          </a:stretch>
        </p:blipFill>
        <p:spPr>
          <a:xfrm>
            <a:off x="11163300" y="7153275"/>
            <a:ext cx="57150" cy="57150"/>
          </a:xfrm>
          <a:prstGeom prst="rect">
            <a:avLst/>
          </a:prstGeom>
        </p:spPr>
      </p:pic>
      <p:pic>
        <p:nvPicPr>
          <p:cNvPr id="26" name="Image 24" descr="preencoded.png"/>
          <p:cNvPicPr>
            <a:picLocks noChangeAspect="1"/>
          </p:cNvPicPr>
          <p:nvPr/>
        </p:nvPicPr>
        <p:blipFill>
          <a:blip r:embed="rId26"/>
          <a:stretch>
            <a:fillRect/>
          </a:stretch>
        </p:blipFill>
        <p:spPr>
          <a:xfrm>
            <a:off x="11258550" y="7153275"/>
            <a:ext cx="228600" cy="57150"/>
          </a:xfrm>
          <a:prstGeom prst="rect">
            <a:avLst/>
          </a:prstGeom>
        </p:spPr>
      </p:pic>
      <p:pic>
        <p:nvPicPr>
          <p:cNvPr id="27" name="Image 25" descr="preencoded.png"/>
          <p:cNvPicPr>
            <a:picLocks noChangeAspect="1"/>
          </p:cNvPicPr>
          <p:nvPr/>
        </p:nvPicPr>
        <p:blipFill>
          <a:blip r:embed="rId27"/>
          <a:stretch>
            <a:fillRect/>
          </a:stretch>
        </p:blipFill>
        <p:spPr>
          <a:xfrm>
            <a:off x="11525250" y="7153275"/>
            <a:ext cx="57150" cy="57150"/>
          </a:xfrm>
          <a:prstGeom prst="rect">
            <a:avLst/>
          </a:prstGeom>
        </p:spPr>
      </p:pic>
      <p:sp>
        <p:nvSpPr>
          <p:cNvPr id="28" name="Text 0"/>
          <p:cNvSpPr/>
          <p:nvPr/>
        </p:nvSpPr>
        <p:spPr>
          <a:xfrm>
            <a:off x="609600" y="457200"/>
            <a:ext cx="10972800" cy="190500"/>
          </a:xfrm>
          <a:prstGeom prst="rect">
            <a:avLst/>
          </a:prstGeom>
          <a:noFill/>
          <a:ln/>
        </p:spPr>
        <p:txBody>
          <a:bodyPr vert="horz" wrap="square" lIns="0" tIns="0" rIns="0" bIns="0" rtlCol="0" anchor="ctr"/>
          <a:lstStyle/>
          <a:p>
            <a:pPr marL="0" indent="0">
              <a:lnSpc>
                <a:spcPts val="1500"/>
              </a:lnSpc>
              <a:buNone/>
            </a:pPr>
            <a:r>
              <a:rPr lang="en-US" sz="1050" b="1" kern="0" spc="84" dirty="0">
                <a:solidFill>
                  <a:srgbClr val="059669"/>
                </a:solidFill>
                <a:latin typeface="Inter" pitchFamily="34" charset="0"/>
                <a:ea typeface="Inter" pitchFamily="34" charset="-122"/>
                <a:cs typeface="Inter" pitchFamily="34" charset="-120"/>
              </a:rPr>
              <a:t>PIONERAS DEL CUIDADO PALIATIVO</a:t>
            </a:r>
            <a:endParaRPr lang="en-US" sz="1050" dirty="0"/>
          </a:p>
        </p:txBody>
      </p:sp>
      <p:sp>
        <p:nvSpPr>
          <p:cNvPr id="29" name="Text 1"/>
          <p:cNvSpPr/>
          <p:nvPr/>
        </p:nvSpPr>
        <p:spPr>
          <a:xfrm>
            <a:off x="609600" y="685800"/>
            <a:ext cx="13990320" cy="381000"/>
          </a:xfrm>
          <a:prstGeom prst="rect">
            <a:avLst/>
          </a:prstGeom>
          <a:noFill/>
          <a:ln/>
        </p:spPr>
        <p:txBody>
          <a:bodyPr vert="horz" wrap="square" lIns="0" tIns="0" rIns="0" bIns="0" rtlCol="0" anchor="ctr"/>
          <a:lstStyle/>
          <a:p>
            <a:pPr marL="0" indent="0">
              <a:lnSpc>
                <a:spcPts val="3000"/>
              </a:lnSpc>
              <a:buNone/>
            </a:pPr>
            <a:r>
              <a:rPr lang="en-US" sz="2700" b="1" dirty="0">
                <a:solidFill>
                  <a:srgbClr val="1E293B"/>
                </a:solidFill>
                <a:latin typeface="Inter" pitchFamily="34" charset="0"/>
                <a:ea typeface="Inter" pitchFamily="34" charset="-122"/>
                <a:cs typeface="Inter" pitchFamily="34" charset="-120"/>
              </a:rPr>
              <a:t>Cicely Saunders y el </a:t>
            </a:r>
            <a:r>
              <a:rPr lang="en-US" sz="2700" b="1" dirty="0">
                <a:solidFill>
                  <a:srgbClr val="047857"/>
                </a:solidFill>
                <a:latin typeface="Inter" pitchFamily="34" charset="0"/>
                <a:ea typeface="Inter" pitchFamily="34" charset="-122"/>
                <a:cs typeface="Inter" pitchFamily="34" charset="-120"/>
              </a:rPr>
              <a:t>"Dolor Total"</a:t>
            </a:r>
            <a:endParaRPr lang="en-US" sz="2700" dirty="0"/>
          </a:p>
        </p:txBody>
      </p:sp>
      <p:sp>
        <p:nvSpPr>
          <p:cNvPr id="30" name="Text 2"/>
          <p:cNvSpPr/>
          <p:nvPr/>
        </p:nvSpPr>
        <p:spPr>
          <a:xfrm>
            <a:off x="1104900" y="1600200"/>
            <a:ext cx="4114800" cy="266700"/>
          </a:xfrm>
          <a:prstGeom prst="rect">
            <a:avLst/>
          </a:prstGeom>
          <a:noFill/>
          <a:ln/>
        </p:spPr>
        <p:txBody>
          <a:bodyPr vert="horz" wrap="square" lIns="0" tIns="0" rIns="0" bIns="0" rtlCol="0" anchor="ctr"/>
          <a:lstStyle/>
          <a:p>
            <a:pPr marL="0" indent="0">
              <a:lnSpc>
                <a:spcPts val="2100"/>
              </a:lnSpc>
              <a:buNone/>
            </a:pPr>
            <a:r>
              <a:rPr lang="en-US" sz="1350" b="1" dirty="0">
                <a:solidFill>
                  <a:srgbClr val="334155"/>
                </a:solidFill>
                <a:latin typeface="Inter" pitchFamily="34" charset="0"/>
                <a:ea typeface="Inter" pitchFamily="34" charset="-122"/>
                <a:cs typeface="Inter" pitchFamily="34" charset="-120"/>
              </a:rPr>
              <a:t>Dame Cicely Saunders</a:t>
            </a:r>
            <a:endParaRPr lang="en-US" sz="1350" dirty="0"/>
          </a:p>
        </p:txBody>
      </p:sp>
      <p:sp>
        <p:nvSpPr>
          <p:cNvPr id="31" name="Text 3"/>
          <p:cNvSpPr/>
          <p:nvPr/>
        </p:nvSpPr>
        <p:spPr>
          <a:xfrm>
            <a:off x="838200" y="1981200"/>
            <a:ext cx="3892451" cy="866775"/>
          </a:xfrm>
          <a:prstGeom prst="rect">
            <a:avLst/>
          </a:prstGeom>
          <a:noFill/>
          <a:ln/>
        </p:spPr>
        <p:txBody>
          <a:bodyPr vert="horz" wrap="square" lIns="0" tIns="0" rIns="0" bIns="0" rtlCol="0" anchor="ctr"/>
          <a:lstStyle/>
          <a:p>
            <a:pPr marL="0" indent="0">
              <a:lnSpc>
                <a:spcPts val="1706"/>
              </a:lnSpc>
              <a:buNone/>
            </a:pPr>
            <a:r>
              <a:rPr lang="en-US" sz="1050" dirty="0">
                <a:solidFill>
                  <a:srgbClr val="475569"/>
                </a:solidFill>
                <a:latin typeface="Inter" pitchFamily="34" charset="0"/>
                <a:ea typeface="Inter" pitchFamily="34" charset="-122"/>
                <a:cs typeface="Inter" pitchFamily="34" charset="-120"/>
              </a:rPr>
              <a:t>Enfermera, trabajadora social y médica británica (1918-2005). Fundó el </a:t>
            </a:r>
            <a:r>
              <a:rPr lang="en-US" sz="1050" b="1" dirty="0">
                <a:solidFill>
                  <a:srgbClr val="475569"/>
                </a:solidFill>
                <a:latin typeface="Inter" pitchFamily="34" charset="0"/>
                <a:ea typeface="Inter" pitchFamily="34" charset="-122"/>
                <a:cs typeface="Inter" pitchFamily="34" charset="-120"/>
              </a:rPr>
              <a:t>St. Christopher's Hospice</a:t>
            </a:r>
            <a:r>
              <a:rPr lang="en-US" sz="1050" dirty="0">
                <a:solidFill>
                  <a:srgbClr val="475569"/>
                </a:solidFill>
                <a:latin typeface="Inter" pitchFamily="34" charset="0"/>
                <a:ea typeface="Inter" pitchFamily="34" charset="-122"/>
                <a:cs typeface="Inter" pitchFamily="34" charset="-120"/>
              </a:rPr>
              <a:t> en Londres (1967), estableciendo los fundamentos científicos de la medicina paliativa moderna.</a:t>
            </a:r>
            <a:endParaRPr lang="en-US" sz="1050" dirty="0"/>
          </a:p>
        </p:txBody>
      </p:sp>
      <p:sp>
        <p:nvSpPr>
          <p:cNvPr id="32" name="Text 4"/>
          <p:cNvSpPr/>
          <p:nvPr/>
        </p:nvSpPr>
        <p:spPr>
          <a:xfrm>
            <a:off x="952500" y="3076575"/>
            <a:ext cx="3663851" cy="457200"/>
          </a:xfrm>
          <a:prstGeom prst="rect">
            <a:avLst/>
          </a:prstGeom>
          <a:noFill/>
          <a:ln/>
        </p:spPr>
        <p:txBody>
          <a:bodyPr vert="horz" wrap="square" lIns="0" tIns="0" rIns="0" bIns="0" rtlCol="0" anchor="ctr"/>
          <a:lstStyle/>
          <a:p>
            <a:pPr marL="0" indent="0">
              <a:lnSpc>
                <a:spcPts val="1200"/>
              </a:lnSpc>
              <a:buNone/>
            </a:pPr>
            <a:r>
              <a:rPr lang="en-US" sz="900" b="1" dirty="0">
                <a:solidFill>
                  <a:srgbClr val="475569"/>
                </a:solidFill>
                <a:latin typeface="Inter" pitchFamily="34" charset="0"/>
                <a:ea typeface="Inter" pitchFamily="34" charset="-122"/>
                <a:cs typeface="Inter" pitchFamily="34" charset="-120"/>
              </a:rPr>
              <a:t>Contribución académica:</a:t>
            </a:r>
            <a:r>
              <a:rPr lang="en-US" sz="900" dirty="0">
                <a:solidFill>
                  <a:srgbClr val="475569"/>
                </a:solidFill>
                <a:latin typeface="Inter" pitchFamily="34" charset="0"/>
                <a:ea typeface="Inter" pitchFamily="34" charset="-122"/>
                <a:cs typeface="Inter" pitchFamily="34" charset="-120"/>
              </a:rPr>
              <a:t> Saunders (1964) conceptualizó el "dolor total" integrando dimensiones físicas, emocionales, sociales y espirituales del sufrimiento.</a:t>
            </a:r>
            <a:endParaRPr lang="en-US" sz="900" dirty="0"/>
          </a:p>
        </p:txBody>
      </p:sp>
      <p:sp>
        <p:nvSpPr>
          <p:cNvPr id="33" name="Text 5"/>
          <p:cNvSpPr/>
          <p:nvPr/>
        </p:nvSpPr>
        <p:spPr>
          <a:xfrm>
            <a:off x="1028700" y="3800475"/>
            <a:ext cx="4800600" cy="190500"/>
          </a:xfrm>
          <a:prstGeom prst="rect">
            <a:avLst/>
          </a:prstGeom>
          <a:noFill/>
          <a:ln/>
        </p:spPr>
        <p:txBody>
          <a:bodyPr vert="horz" wrap="square" lIns="0" tIns="0" rIns="0" bIns="0" rtlCol="0" anchor="ctr"/>
          <a:lstStyle/>
          <a:p>
            <a:pPr marL="0" indent="0" algn="l">
              <a:lnSpc>
                <a:spcPts val="1500"/>
              </a:lnSpc>
              <a:buNone/>
            </a:pPr>
            <a:r>
              <a:rPr lang="en-US" sz="1050" dirty="0">
                <a:solidFill>
                  <a:srgbClr val="64748B"/>
                </a:solidFill>
                <a:latin typeface="Inter" pitchFamily="34" charset="0"/>
                <a:ea typeface="Inter" pitchFamily="34" charset="-122"/>
                <a:cs typeface="Inter" pitchFamily="34" charset="-120"/>
              </a:rPr>
              <a:t>Pionera en el uso de opioides.</a:t>
            </a:r>
            <a:endParaRPr lang="en-US" sz="1050" dirty="0"/>
          </a:p>
        </p:txBody>
      </p:sp>
      <p:sp>
        <p:nvSpPr>
          <p:cNvPr id="34" name="Text 6"/>
          <p:cNvSpPr/>
          <p:nvPr/>
        </p:nvSpPr>
        <p:spPr>
          <a:xfrm>
            <a:off x="1028700" y="4067175"/>
            <a:ext cx="7040880" cy="190500"/>
          </a:xfrm>
          <a:prstGeom prst="rect">
            <a:avLst/>
          </a:prstGeom>
          <a:noFill/>
          <a:ln/>
        </p:spPr>
        <p:txBody>
          <a:bodyPr vert="horz" wrap="square" lIns="0" tIns="0" rIns="0" bIns="0" rtlCol="0" anchor="ctr"/>
          <a:lstStyle/>
          <a:p>
            <a:pPr marL="0" indent="0" algn="l">
              <a:lnSpc>
                <a:spcPts val="1500"/>
              </a:lnSpc>
              <a:buNone/>
            </a:pPr>
            <a:r>
              <a:rPr lang="en-US" sz="1050" dirty="0">
                <a:solidFill>
                  <a:srgbClr val="64748B"/>
                </a:solidFill>
                <a:latin typeface="Inter" pitchFamily="34" charset="0"/>
                <a:ea typeface="Inter" pitchFamily="34" charset="-122"/>
                <a:cs typeface="Inter" pitchFamily="34" charset="-120"/>
              </a:rPr>
              <a:t>Integración del cuidado clínico y compasivo.</a:t>
            </a:r>
            <a:endParaRPr lang="en-US" sz="1050" dirty="0"/>
          </a:p>
        </p:txBody>
      </p:sp>
      <p:sp>
        <p:nvSpPr>
          <p:cNvPr id="35" name="Text 7"/>
          <p:cNvSpPr/>
          <p:nvPr/>
        </p:nvSpPr>
        <p:spPr>
          <a:xfrm>
            <a:off x="838200" y="4943475"/>
            <a:ext cx="3892451" cy="942975"/>
          </a:xfrm>
          <a:prstGeom prst="rect">
            <a:avLst/>
          </a:prstGeom>
          <a:noFill/>
          <a:ln/>
        </p:spPr>
        <p:txBody>
          <a:bodyPr vert="horz" wrap="square" lIns="0" tIns="0" rIns="0" bIns="0" rtlCol="0" anchor="ctr"/>
          <a:lstStyle/>
          <a:p>
            <a:pPr marL="0" indent="0">
              <a:lnSpc>
                <a:spcPts val="1856"/>
              </a:lnSpc>
              <a:buNone/>
            </a:pPr>
            <a:r>
              <a:rPr lang="en-US" sz="1350" i="1" dirty="0">
                <a:solidFill>
                  <a:srgbClr val="334155"/>
                </a:solidFill>
                <a:latin typeface="Lora" pitchFamily="34" charset="0"/>
                <a:ea typeface="Lora" pitchFamily="34" charset="-122"/>
                <a:cs typeface="Lora" pitchFamily="34" charset="-120"/>
              </a:rPr>
              <a:t>"Usted importa por lo que es, y hasta el último momento de su vida. Haremos todo lo posible no solo para que muera en paz, sino para que viva con dignidad hasta el final" (Saunders, 1988).</a:t>
            </a:r>
            <a:endParaRPr lang="en-US" sz="1350" dirty="0"/>
          </a:p>
        </p:txBody>
      </p:sp>
      <p:sp>
        <p:nvSpPr>
          <p:cNvPr id="36" name="Text 8"/>
          <p:cNvSpPr/>
          <p:nvPr/>
        </p:nvSpPr>
        <p:spPr>
          <a:xfrm>
            <a:off x="952500" y="6153150"/>
            <a:ext cx="3663851" cy="304800"/>
          </a:xfrm>
          <a:prstGeom prst="rect">
            <a:avLst/>
          </a:prstGeom>
          <a:noFill/>
          <a:ln/>
        </p:spPr>
        <p:txBody>
          <a:bodyPr vert="horz" wrap="square" lIns="0" tIns="0" rIns="0" bIns="0" rtlCol="0" anchor="ctr"/>
          <a:lstStyle/>
          <a:p>
            <a:pPr marL="0" indent="0">
              <a:lnSpc>
                <a:spcPts val="1200"/>
              </a:lnSpc>
              <a:buNone/>
            </a:pPr>
            <a:r>
              <a:rPr lang="en-US" sz="900" b="1" dirty="0">
                <a:solidFill>
                  <a:srgbClr val="475569"/>
                </a:solidFill>
                <a:latin typeface="Inter" pitchFamily="34" charset="0"/>
                <a:ea typeface="Inter" pitchFamily="34" charset="-122"/>
                <a:cs typeface="Inter" pitchFamily="34" charset="-120"/>
              </a:rPr>
              <a:t>Referencia:</a:t>
            </a:r>
            <a:r>
              <a:rPr lang="en-US" sz="900" dirty="0">
                <a:solidFill>
                  <a:srgbClr val="475569"/>
                </a:solidFill>
                <a:latin typeface="Inter" pitchFamily="34" charset="0"/>
                <a:ea typeface="Inter" pitchFamily="34" charset="-122"/>
                <a:cs typeface="Inter" pitchFamily="34" charset="-120"/>
              </a:rPr>
              <a:t> Saunders, C. (1988). </a:t>
            </a:r>
            <a:r>
              <a:rPr lang="en-US" sz="900" i="1" dirty="0">
                <a:solidFill>
                  <a:srgbClr val="475569"/>
                </a:solidFill>
                <a:latin typeface="Inter" pitchFamily="34" charset="0"/>
                <a:ea typeface="Inter" pitchFamily="34" charset="-122"/>
                <a:cs typeface="Inter" pitchFamily="34" charset="-120"/>
              </a:rPr>
              <a:t>Spiritual pain</a:t>
            </a:r>
            <a:r>
              <a:rPr lang="en-US" sz="900" dirty="0">
                <a:solidFill>
                  <a:srgbClr val="475569"/>
                </a:solidFill>
                <a:latin typeface="Inter" pitchFamily="34" charset="0"/>
                <a:ea typeface="Inter" pitchFamily="34" charset="-122"/>
                <a:cs typeface="Inter" pitchFamily="34" charset="-120"/>
              </a:rPr>
              <a:t>. Journal of Palliative Care, 4(3), 29-32.</a:t>
            </a:r>
            <a:endParaRPr lang="en-US" sz="900" dirty="0"/>
          </a:p>
        </p:txBody>
      </p:sp>
      <p:sp>
        <p:nvSpPr>
          <p:cNvPr id="37" name="Text 9"/>
          <p:cNvSpPr/>
          <p:nvPr/>
        </p:nvSpPr>
        <p:spPr>
          <a:xfrm>
            <a:off x="5260851" y="1371600"/>
            <a:ext cx="6400800" cy="266700"/>
          </a:xfrm>
          <a:prstGeom prst="rect">
            <a:avLst/>
          </a:prstGeom>
          <a:noFill/>
          <a:ln/>
        </p:spPr>
        <p:txBody>
          <a:bodyPr vert="horz" wrap="square" lIns="0" tIns="0" rIns="0" bIns="0" rtlCol="0" anchor="ctr"/>
          <a:lstStyle/>
          <a:p>
            <a:pPr marL="0" indent="0" algn="ctr">
              <a:lnSpc>
                <a:spcPts val="2100"/>
              </a:lnSpc>
              <a:buNone/>
            </a:pPr>
            <a:r>
              <a:rPr lang="en-US" sz="1500" b="1" i="1" dirty="0">
                <a:solidFill>
                  <a:srgbClr val="334155"/>
                </a:solidFill>
                <a:latin typeface="Inter" pitchFamily="34" charset="0"/>
                <a:ea typeface="Inter" pitchFamily="34" charset="-122"/>
                <a:cs typeface="Inter" pitchFamily="34" charset="-120"/>
              </a:rPr>
              <a:t>El Concepto de "Dolor Total"</a:t>
            </a:r>
            <a:endParaRPr lang="en-US" sz="1500" dirty="0"/>
          </a:p>
        </p:txBody>
      </p:sp>
      <p:sp>
        <p:nvSpPr>
          <p:cNvPr id="38" name="Text 10"/>
          <p:cNvSpPr/>
          <p:nvPr/>
        </p:nvSpPr>
        <p:spPr>
          <a:xfrm>
            <a:off x="5765334" y="3138488"/>
            <a:ext cx="2194560" cy="228600"/>
          </a:xfrm>
          <a:prstGeom prst="rect">
            <a:avLst/>
          </a:prstGeom>
          <a:noFill/>
          <a:ln/>
        </p:spPr>
        <p:txBody>
          <a:bodyPr vert="horz" wrap="square" lIns="0" tIns="0" rIns="0" bIns="0" rtlCol="0" anchor="ctr"/>
          <a:lstStyle/>
          <a:p>
            <a:pPr marL="0" indent="0" algn="ctr">
              <a:lnSpc>
                <a:spcPts val="1800"/>
              </a:lnSpc>
              <a:buNone/>
            </a:pPr>
            <a:r>
              <a:rPr lang="en-US" sz="1200" b="1" dirty="0">
                <a:solidFill>
                  <a:srgbClr val="1E293B"/>
                </a:solidFill>
                <a:latin typeface="Inter" pitchFamily="34" charset="0"/>
                <a:ea typeface="Inter" pitchFamily="34" charset="-122"/>
                <a:cs typeface="Inter" pitchFamily="34" charset="-120"/>
              </a:rPr>
              <a:t>Dolor Físico</a:t>
            </a:r>
            <a:endParaRPr lang="en-US" sz="1200" dirty="0"/>
          </a:p>
        </p:txBody>
      </p:sp>
      <p:sp>
        <p:nvSpPr>
          <p:cNvPr id="39" name="Text 11"/>
          <p:cNvSpPr/>
          <p:nvPr/>
        </p:nvSpPr>
        <p:spPr>
          <a:xfrm>
            <a:off x="5568851" y="3443288"/>
            <a:ext cx="2587526" cy="304800"/>
          </a:xfrm>
          <a:prstGeom prst="rect">
            <a:avLst/>
          </a:prstGeom>
          <a:noFill/>
          <a:ln/>
        </p:spPr>
        <p:txBody>
          <a:bodyPr vert="horz" wrap="square" lIns="0" tIns="0" rIns="0" bIns="0" rtlCol="0" anchor="ctr"/>
          <a:lstStyle/>
          <a:p>
            <a:pPr marL="0" indent="0" algn="ctr">
              <a:lnSpc>
                <a:spcPts val="1200"/>
              </a:lnSpc>
              <a:buNone/>
            </a:pPr>
            <a:r>
              <a:rPr lang="en-US" sz="900" dirty="0">
                <a:solidFill>
                  <a:srgbClr val="64748B"/>
                </a:solidFill>
                <a:latin typeface="Inter" pitchFamily="34" charset="0"/>
                <a:ea typeface="Inter" pitchFamily="34" charset="-122"/>
                <a:cs typeface="Inter" pitchFamily="34" charset="-120"/>
              </a:rPr>
              <a:t>Síntomas angustiantes: dolor, disnea, fatiga, náuseas e insomnio.</a:t>
            </a:r>
            <a:endParaRPr lang="en-US" sz="900" dirty="0"/>
          </a:p>
        </p:txBody>
      </p:sp>
      <p:sp>
        <p:nvSpPr>
          <p:cNvPr id="40" name="Text 12"/>
          <p:cNvSpPr/>
          <p:nvPr/>
        </p:nvSpPr>
        <p:spPr>
          <a:xfrm>
            <a:off x="8688139" y="3138488"/>
            <a:ext cx="2743200" cy="228600"/>
          </a:xfrm>
          <a:prstGeom prst="rect">
            <a:avLst/>
          </a:prstGeom>
          <a:noFill/>
          <a:ln/>
        </p:spPr>
        <p:txBody>
          <a:bodyPr vert="horz" wrap="square" lIns="0" tIns="0" rIns="0" bIns="0" rtlCol="0" anchor="ctr"/>
          <a:lstStyle/>
          <a:p>
            <a:pPr marL="0" indent="0" algn="ctr">
              <a:lnSpc>
                <a:spcPts val="1800"/>
              </a:lnSpc>
              <a:buNone/>
            </a:pPr>
            <a:r>
              <a:rPr lang="en-US" sz="1200" b="1" dirty="0">
                <a:solidFill>
                  <a:srgbClr val="1E293B"/>
                </a:solidFill>
                <a:latin typeface="Inter" pitchFamily="34" charset="0"/>
                <a:ea typeface="Inter" pitchFamily="34" charset="-122"/>
                <a:cs typeface="Inter" pitchFamily="34" charset="-120"/>
              </a:rPr>
              <a:t>Dolor Emocional</a:t>
            </a:r>
            <a:endParaRPr lang="en-US" sz="1200" dirty="0"/>
          </a:p>
        </p:txBody>
      </p:sp>
      <p:sp>
        <p:nvSpPr>
          <p:cNvPr id="41" name="Text 13"/>
          <p:cNvSpPr/>
          <p:nvPr/>
        </p:nvSpPr>
        <p:spPr>
          <a:xfrm>
            <a:off x="8765977" y="3443288"/>
            <a:ext cx="2587675" cy="304800"/>
          </a:xfrm>
          <a:prstGeom prst="rect">
            <a:avLst/>
          </a:prstGeom>
          <a:noFill/>
          <a:ln/>
        </p:spPr>
        <p:txBody>
          <a:bodyPr vert="horz" wrap="square" lIns="0" tIns="0" rIns="0" bIns="0" rtlCol="0" anchor="ctr"/>
          <a:lstStyle/>
          <a:p>
            <a:pPr marL="0" indent="0" algn="ctr">
              <a:lnSpc>
                <a:spcPts val="1200"/>
              </a:lnSpc>
              <a:buNone/>
            </a:pPr>
            <a:r>
              <a:rPr lang="en-US" sz="900" dirty="0">
                <a:solidFill>
                  <a:srgbClr val="64748B"/>
                </a:solidFill>
                <a:latin typeface="Inter" pitchFamily="34" charset="0"/>
                <a:ea typeface="Inter" pitchFamily="34" charset="-122"/>
                <a:cs typeface="Inter" pitchFamily="34" charset="-120"/>
              </a:rPr>
              <a:t>Ansiedad, depresión, miedo a lo desconocido y tristeza por la pérdida.</a:t>
            </a:r>
            <a:endParaRPr lang="en-US" sz="900" dirty="0"/>
          </a:p>
        </p:txBody>
      </p:sp>
      <p:sp>
        <p:nvSpPr>
          <p:cNvPr id="42" name="Text 14"/>
          <p:cNvSpPr/>
          <p:nvPr/>
        </p:nvSpPr>
        <p:spPr>
          <a:xfrm>
            <a:off x="5765334" y="5834063"/>
            <a:ext cx="2194560" cy="228600"/>
          </a:xfrm>
          <a:prstGeom prst="rect">
            <a:avLst/>
          </a:prstGeom>
          <a:noFill/>
          <a:ln/>
        </p:spPr>
        <p:txBody>
          <a:bodyPr vert="horz" wrap="square" lIns="0" tIns="0" rIns="0" bIns="0" rtlCol="0" anchor="ctr"/>
          <a:lstStyle/>
          <a:p>
            <a:pPr marL="0" indent="0" algn="ctr">
              <a:lnSpc>
                <a:spcPts val="1800"/>
              </a:lnSpc>
              <a:buNone/>
            </a:pPr>
            <a:r>
              <a:rPr lang="en-US" sz="1200" b="1" dirty="0">
                <a:solidFill>
                  <a:srgbClr val="1E293B"/>
                </a:solidFill>
                <a:latin typeface="Inter" pitchFamily="34" charset="0"/>
                <a:ea typeface="Inter" pitchFamily="34" charset="-122"/>
                <a:cs typeface="Inter" pitchFamily="34" charset="-120"/>
              </a:rPr>
              <a:t>Dolor Social</a:t>
            </a:r>
            <a:endParaRPr lang="en-US" sz="1200" dirty="0"/>
          </a:p>
        </p:txBody>
      </p:sp>
      <p:sp>
        <p:nvSpPr>
          <p:cNvPr id="43" name="Text 15"/>
          <p:cNvSpPr/>
          <p:nvPr/>
        </p:nvSpPr>
        <p:spPr>
          <a:xfrm>
            <a:off x="5568851" y="6138863"/>
            <a:ext cx="2587526" cy="304800"/>
          </a:xfrm>
          <a:prstGeom prst="rect">
            <a:avLst/>
          </a:prstGeom>
          <a:noFill/>
          <a:ln/>
        </p:spPr>
        <p:txBody>
          <a:bodyPr vert="horz" wrap="square" lIns="0" tIns="0" rIns="0" bIns="0" rtlCol="0" anchor="ctr"/>
          <a:lstStyle/>
          <a:p>
            <a:pPr marL="0" indent="0" algn="ctr">
              <a:lnSpc>
                <a:spcPts val="1200"/>
              </a:lnSpc>
              <a:buNone/>
            </a:pPr>
            <a:r>
              <a:rPr lang="en-US" sz="900" dirty="0">
                <a:solidFill>
                  <a:srgbClr val="64748B"/>
                </a:solidFill>
                <a:latin typeface="Inter" pitchFamily="34" charset="0"/>
                <a:ea typeface="Inter" pitchFamily="34" charset="-122"/>
                <a:cs typeface="Inter" pitchFamily="34" charset="-120"/>
              </a:rPr>
              <a:t>Aislamiento, alteración de roles familiares y preocupaciones económicas.</a:t>
            </a:r>
            <a:endParaRPr lang="en-US" sz="900" dirty="0"/>
          </a:p>
        </p:txBody>
      </p:sp>
      <p:sp>
        <p:nvSpPr>
          <p:cNvPr id="44" name="Text 16"/>
          <p:cNvSpPr/>
          <p:nvPr/>
        </p:nvSpPr>
        <p:spPr>
          <a:xfrm>
            <a:off x="8596699" y="5834063"/>
            <a:ext cx="2926080" cy="228600"/>
          </a:xfrm>
          <a:prstGeom prst="rect">
            <a:avLst/>
          </a:prstGeom>
          <a:noFill/>
          <a:ln/>
        </p:spPr>
        <p:txBody>
          <a:bodyPr vert="horz" wrap="square" lIns="0" tIns="0" rIns="0" bIns="0" rtlCol="0" anchor="ctr"/>
          <a:lstStyle/>
          <a:p>
            <a:pPr marL="0" indent="0" algn="ctr">
              <a:lnSpc>
                <a:spcPts val="1800"/>
              </a:lnSpc>
              <a:buNone/>
            </a:pPr>
            <a:r>
              <a:rPr lang="en-US" sz="1200" b="1" dirty="0">
                <a:solidFill>
                  <a:srgbClr val="1E293B"/>
                </a:solidFill>
                <a:latin typeface="Inter" pitchFamily="34" charset="0"/>
                <a:ea typeface="Inter" pitchFamily="34" charset="-122"/>
                <a:cs typeface="Inter" pitchFamily="34" charset="-120"/>
              </a:rPr>
              <a:t>Dolor Espiritual</a:t>
            </a:r>
            <a:endParaRPr lang="en-US" sz="1200" dirty="0"/>
          </a:p>
        </p:txBody>
      </p:sp>
      <p:sp>
        <p:nvSpPr>
          <p:cNvPr id="45" name="Text 17"/>
          <p:cNvSpPr/>
          <p:nvPr/>
        </p:nvSpPr>
        <p:spPr>
          <a:xfrm>
            <a:off x="8765977" y="6138863"/>
            <a:ext cx="2587675" cy="304800"/>
          </a:xfrm>
          <a:prstGeom prst="rect">
            <a:avLst/>
          </a:prstGeom>
          <a:noFill/>
          <a:ln/>
        </p:spPr>
        <p:txBody>
          <a:bodyPr vert="horz" wrap="square" lIns="0" tIns="0" rIns="0" bIns="0" rtlCol="0" anchor="ctr"/>
          <a:lstStyle/>
          <a:p>
            <a:pPr marL="0" indent="0" algn="ctr">
              <a:lnSpc>
                <a:spcPts val="1200"/>
              </a:lnSpc>
              <a:buNone/>
            </a:pPr>
            <a:r>
              <a:rPr lang="en-US" sz="900" dirty="0">
                <a:solidFill>
                  <a:srgbClr val="64748B"/>
                </a:solidFill>
                <a:latin typeface="Inter" pitchFamily="34" charset="0"/>
                <a:ea typeface="Inter" pitchFamily="34" charset="-122"/>
                <a:cs typeface="Inter" pitchFamily="34" charset="-120"/>
              </a:rPr>
              <a:t>Búsqueda de sentido, necesidad de perdón, reconciliación y trascendencia.</a:t>
            </a:r>
            <a:endParaRPr lang="en-US" sz="900" dirty="0"/>
          </a:p>
        </p:txBody>
      </p:sp>
      <p:sp>
        <p:nvSpPr>
          <p:cNvPr id="46" name="Text 18"/>
          <p:cNvSpPr/>
          <p:nvPr/>
        </p:nvSpPr>
        <p:spPr>
          <a:xfrm>
            <a:off x="609600" y="7105650"/>
            <a:ext cx="7269480" cy="152400"/>
          </a:xfrm>
          <a:prstGeom prst="rect">
            <a:avLst/>
          </a:prstGeom>
          <a:noFill/>
          <a:ln/>
        </p:spPr>
        <p:txBody>
          <a:bodyPr vert="horz" wrap="square" lIns="0" tIns="0" rIns="0" bIns="0" rtlCol="0" anchor="ctr"/>
          <a:lstStyle/>
          <a:p>
            <a:pPr marL="0" indent="0">
              <a:lnSpc>
                <a:spcPts val="1200"/>
              </a:lnSpc>
              <a:buNone/>
            </a:pPr>
            <a:r>
              <a:rPr lang="en-US" sz="900" kern="0" spc="72" dirty="0">
                <a:solidFill>
                  <a:srgbClr val="94A3B8"/>
                </a:solidFill>
                <a:latin typeface="Inter" pitchFamily="34" charset="0"/>
                <a:ea typeface="Inter" pitchFamily="34" charset="-122"/>
                <a:cs typeface="Inter" pitchFamily="34" charset="-120"/>
              </a:rPr>
              <a:t>FUNDAMENTOS DE LOS CUIDADOS PALIATIVOS Y NORMATIVIDAD</a:t>
            </a:r>
            <a:endParaRPr lang="en-US" sz="900" dirty="0"/>
          </a:p>
        </p:txBody>
      </p:sp>
      <p:sp>
        <p:nvSpPr>
          <p:cNvPr id="47" name="Text 19"/>
          <p:cNvSpPr/>
          <p:nvPr/>
        </p:nvSpPr>
        <p:spPr>
          <a:xfrm>
            <a:off x="10648950" y="7105650"/>
            <a:ext cx="914400" cy="152400"/>
          </a:xfrm>
          <a:prstGeom prst="rect">
            <a:avLst/>
          </a:prstGeom>
          <a:noFill/>
          <a:ln/>
        </p:spPr>
        <p:txBody>
          <a:bodyPr vert="horz" wrap="square" lIns="0" tIns="0" rIns="0" bIns="0" rtlCol="0" anchor="ctr"/>
          <a:lstStyle/>
          <a:p>
            <a:pPr marL="0" indent="0">
              <a:lnSpc>
                <a:spcPts val="1200"/>
              </a:lnSpc>
              <a:buNone/>
            </a:pPr>
            <a:r>
              <a:rPr lang="en-US" sz="900" b="1" dirty="0">
                <a:solidFill>
                  <a:srgbClr val="94A3B8"/>
                </a:solidFill>
                <a:latin typeface="Inter" pitchFamily="34" charset="0"/>
                <a:ea typeface="Inter" pitchFamily="34" charset="-122"/>
                <a:cs typeface="Inter" pitchFamily="34" charset="-120"/>
              </a:rPr>
              <a:t>Pág. 8</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7200900"/>
          </a:xfrm>
          <a:prstGeom prst="rect">
            <a:avLst/>
          </a:prstGeom>
        </p:spPr>
      </p:pic>
      <p:pic>
        <p:nvPicPr>
          <p:cNvPr id="3" name="Image 1" descr="preencoded.png"/>
          <p:cNvPicPr>
            <a:picLocks noChangeAspect="1"/>
          </p:cNvPicPr>
          <p:nvPr/>
        </p:nvPicPr>
        <p:blipFill>
          <a:blip r:embed="rId4"/>
          <a:stretch>
            <a:fillRect/>
          </a:stretch>
        </p:blipFill>
        <p:spPr>
          <a:xfrm>
            <a:off x="0" y="0"/>
            <a:ext cx="12192000" cy="7200900"/>
          </a:xfrm>
          <a:prstGeom prst="rect">
            <a:avLst/>
          </a:prstGeom>
        </p:spPr>
      </p:pic>
      <p:pic>
        <p:nvPicPr>
          <p:cNvPr id="4" name="Image 2" descr="preencoded.png"/>
          <p:cNvPicPr>
            <a:picLocks noChangeAspect="1"/>
          </p:cNvPicPr>
          <p:nvPr/>
        </p:nvPicPr>
        <p:blipFill>
          <a:blip r:embed="rId5"/>
          <a:stretch>
            <a:fillRect/>
          </a:stretch>
        </p:blipFill>
        <p:spPr>
          <a:xfrm>
            <a:off x="0" y="0"/>
            <a:ext cx="12192000" cy="76200"/>
          </a:xfrm>
          <a:prstGeom prst="rect">
            <a:avLst/>
          </a:prstGeom>
        </p:spPr>
      </p:pic>
      <p:pic>
        <p:nvPicPr>
          <p:cNvPr id="5" name="Image 3" descr="preencoded.png"/>
          <p:cNvPicPr>
            <a:picLocks noChangeAspect="1"/>
          </p:cNvPicPr>
          <p:nvPr/>
        </p:nvPicPr>
        <p:blipFill>
          <a:blip r:embed="rId6"/>
          <a:stretch>
            <a:fillRect/>
          </a:stretch>
        </p:blipFill>
        <p:spPr>
          <a:xfrm>
            <a:off x="609600" y="1447800"/>
            <a:ext cx="3454301" cy="2200275"/>
          </a:xfrm>
          <a:prstGeom prst="rect">
            <a:avLst/>
          </a:prstGeom>
        </p:spPr>
      </p:pic>
      <p:pic>
        <p:nvPicPr>
          <p:cNvPr id="6" name="Image 4" descr="preencoded.png"/>
          <p:cNvPicPr>
            <a:picLocks noChangeAspect="1"/>
          </p:cNvPicPr>
          <p:nvPr/>
        </p:nvPicPr>
        <p:blipFill>
          <a:blip r:embed="rId7"/>
          <a:stretch>
            <a:fillRect/>
          </a:stretch>
        </p:blipFill>
        <p:spPr>
          <a:xfrm>
            <a:off x="838200" y="1714500"/>
            <a:ext cx="171450" cy="152400"/>
          </a:xfrm>
          <a:prstGeom prst="rect">
            <a:avLst/>
          </a:prstGeom>
        </p:spPr>
      </p:pic>
      <p:pic>
        <p:nvPicPr>
          <p:cNvPr id="7" name="Image 5" descr="preencoded.png"/>
          <p:cNvPicPr>
            <a:picLocks noChangeAspect="1"/>
          </p:cNvPicPr>
          <p:nvPr/>
        </p:nvPicPr>
        <p:blipFill>
          <a:blip r:embed="rId8"/>
          <a:stretch>
            <a:fillRect/>
          </a:stretch>
        </p:blipFill>
        <p:spPr>
          <a:xfrm>
            <a:off x="838200" y="2962275"/>
            <a:ext cx="2997101" cy="457200"/>
          </a:xfrm>
          <a:prstGeom prst="rect">
            <a:avLst/>
          </a:prstGeom>
        </p:spPr>
      </p:pic>
      <p:pic>
        <p:nvPicPr>
          <p:cNvPr id="8" name="Image 6" descr="preencoded.png"/>
          <p:cNvPicPr>
            <a:picLocks noChangeAspect="1"/>
          </p:cNvPicPr>
          <p:nvPr/>
        </p:nvPicPr>
        <p:blipFill>
          <a:blip r:embed="rId9"/>
          <a:stretch>
            <a:fillRect/>
          </a:stretch>
        </p:blipFill>
        <p:spPr>
          <a:xfrm>
            <a:off x="8671917" y="1938337"/>
            <a:ext cx="2910483" cy="1371600"/>
          </a:xfrm>
          <a:prstGeom prst="rect">
            <a:avLst/>
          </a:prstGeom>
        </p:spPr>
      </p:pic>
      <p:pic>
        <p:nvPicPr>
          <p:cNvPr id="9" name="Image 7" descr="preencoded.png"/>
          <p:cNvPicPr>
            <a:picLocks noChangeAspect="1"/>
          </p:cNvPicPr>
          <p:nvPr/>
        </p:nvPicPr>
        <p:blipFill>
          <a:blip r:embed="rId10"/>
          <a:stretch>
            <a:fillRect/>
          </a:stretch>
        </p:blipFill>
        <p:spPr>
          <a:xfrm>
            <a:off x="1371600" y="4714875"/>
            <a:ext cx="609600" cy="609600"/>
          </a:xfrm>
          <a:prstGeom prst="rect">
            <a:avLst/>
          </a:prstGeom>
        </p:spPr>
      </p:pic>
      <p:pic>
        <p:nvPicPr>
          <p:cNvPr id="10" name="Image 8" descr="preencoded.png"/>
          <p:cNvPicPr>
            <a:picLocks noChangeAspect="1"/>
          </p:cNvPicPr>
          <p:nvPr/>
        </p:nvPicPr>
        <p:blipFill>
          <a:blip r:embed="rId11"/>
          <a:stretch>
            <a:fillRect/>
          </a:stretch>
        </p:blipFill>
        <p:spPr>
          <a:xfrm>
            <a:off x="609600" y="5476875"/>
            <a:ext cx="2133600" cy="876300"/>
          </a:xfrm>
          <a:prstGeom prst="rect">
            <a:avLst/>
          </a:prstGeom>
        </p:spPr>
      </p:pic>
      <p:pic>
        <p:nvPicPr>
          <p:cNvPr id="11" name="Image 9" descr="preencoded.png"/>
          <p:cNvPicPr>
            <a:picLocks noChangeAspect="1"/>
          </p:cNvPicPr>
          <p:nvPr/>
        </p:nvPicPr>
        <p:blipFill>
          <a:blip r:embed="rId12"/>
          <a:stretch>
            <a:fillRect/>
          </a:stretch>
        </p:blipFill>
        <p:spPr>
          <a:xfrm>
            <a:off x="3581400" y="4714875"/>
            <a:ext cx="609600" cy="609600"/>
          </a:xfrm>
          <a:prstGeom prst="rect">
            <a:avLst/>
          </a:prstGeom>
        </p:spPr>
      </p:pic>
      <p:pic>
        <p:nvPicPr>
          <p:cNvPr id="12" name="Image 10" descr="preencoded.png"/>
          <p:cNvPicPr>
            <a:picLocks noChangeAspect="1"/>
          </p:cNvPicPr>
          <p:nvPr/>
        </p:nvPicPr>
        <p:blipFill>
          <a:blip r:embed="rId13"/>
          <a:stretch>
            <a:fillRect/>
          </a:stretch>
        </p:blipFill>
        <p:spPr>
          <a:xfrm>
            <a:off x="2819400" y="5476875"/>
            <a:ext cx="2133600" cy="876300"/>
          </a:xfrm>
          <a:prstGeom prst="rect">
            <a:avLst/>
          </a:prstGeom>
        </p:spPr>
      </p:pic>
      <p:pic>
        <p:nvPicPr>
          <p:cNvPr id="13" name="Image 11" descr="preencoded.png"/>
          <p:cNvPicPr>
            <a:picLocks noChangeAspect="1"/>
          </p:cNvPicPr>
          <p:nvPr/>
        </p:nvPicPr>
        <p:blipFill>
          <a:blip r:embed="rId14"/>
          <a:stretch>
            <a:fillRect/>
          </a:stretch>
        </p:blipFill>
        <p:spPr>
          <a:xfrm>
            <a:off x="5791200" y="4714875"/>
            <a:ext cx="609600" cy="609600"/>
          </a:xfrm>
          <a:prstGeom prst="rect">
            <a:avLst/>
          </a:prstGeom>
        </p:spPr>
      </p:pic>
      <p:pic>
        <p:nvPicPr>
          <p:cNvPr id="14" name="Image 12" descr="preencoded.png"/>
          <p:cNvPicPr>
            <a:picLocks noChangeAspect="1"/>
          </p:cNvPicPr>
          <p:nvPr/>
        </p:nvPicPr>
        <p:blipFill>
          <a:blip r:embed="rId15"/>
          <a:stretch>
            <a:fillRect/>
          </a:stretch>
        </p:blipFill>
        <p:spPr>
          <a:xfrm>
            <a:off x="5029200" y="5476875"/>
            <a:ext cx="2133600" cy="876300"/>
          </a:xfrm>
          <a:prstGeom prst="rect">
            <a:avLst/>
          </a:prstGeom>
        </p:spPr>
      </p:pic>
      <p:pic>
        <p:nvPicPr>
          <p:cNvPr id="15" name="Image 13" descr="preencoded.png"/>
          <p:cNvPicPr>
            <a:picLocks noChangeAspect="1"/>
          </p:cNvPicPr>
          <p:nvPr/>
        </p:nvPicPr>
        <p:blipFill>
          <a:blip r:embed="rId16"/>
          <a:stretch>
            <a:fillRect/>
          </a:stretch>
        </p:blipFill>
        <p:spPr>
          <a:xfrm>
            <a:off x="8001000" y="4714875"/>
            <a:ext cx="609600" cy="609600"/>
          </a:xfrm>
          <a:prstGeom prst="rect">
            <a:avLst/>
          </a:prstGeom>
        </p:spPr>
      </p:pic>
      <p:pic>
        <p:nvPicPr>
          <p:cNvPr id="16" name="Image 14" descr="preencoded.png"/>
          <p:cNvPicPr>
            <a:picLocks noChangeAspect="1"/>
          </p:cNvPicPr>
          <p:nvPr/>
        </p:nvPicPr>
        <p:blipFill>
          <a:blip r:embed="rId17"/>
          <a:stretch>
            <a:fillRect/>
          </a:stretch>
        </p:blipFill>
        <p:spPr>
          <a:xfrm>
            <a:off x="7239000" y="5476875"/>
            <a:ext cx="2133600" cy="876300"/>
          </a:xfrm>
          <a:prstGeom prst="rect">
            <a:avLst/>
          </a:prstGeom>
        </p:spPr>
      </p:pic>
      <p:pic>
        <p:nvPicPr>
          <p:cNvPr id="17" name="Image 15" descr="preencoded.png"/>
          <p:cNvPicPr>
            <a:picLocks noChangeAspect="1"/>
          </p:cNvPicPr>
          <p:nvPr/>
        </p:nvPicPr>
        <p:blipFill>
          <a:blip r:embed="rId18"/>
          <a:stretch>
            <a:fillRect/>
          </a:stretch>
        </p:blipFill>
        <p:spPr>
          <a:xfrm>
            <a:off x="10210800" y="4714875"/>
            <a:ext cx="609600" cy="609600"/>
          </a:xfrm>
          <a:prstGeom prst="rect">
            <a:avLst/>
          </a:prstGeom>
        </p:spPr>
      </p:pic>
      <p:pic>
        <p:nvPicPr>
          <p:cNvPr id="18" name="Image 16" descr="preencoded.png"/>
          <p:cNvPicPr>
            <a:picLocks noChangeAspect="1"/>
          </p:cNvPicPr>
          <p:nvPr/>
        </p:nvPicPr>
        <p:blipFill>
          <a:blip r:embed="rId19"/>
          <a:stretch>
            <a:fillRect/>
          </a:stretch>
        </p:blipFill>
        <p:spPr>
          <a:xfrm>
            <a:off x="9448800" y="5476875"/>
            <a:ext cx="2133600" cy="876300"/>
          </a:xfrm>
          <a:prstGeom prst="rect">
            <a:avLst/>
          </a:prstGeom>
        </p:spPr>
      </p:pic>
      <p:pic>
        <p:nvPicPr>
          <p:cNvPr id="19" name="Image 17" descr="preencoded.png"/>
          <p:cNvPicPr>
            <a:picLocks noChangeAspect="1"/>
          </p:cNvPicPr>
          <p:nvPr/>
        </p:nvPicPr>
        <p:blipFill>
          <a:blip r:embed="rId20"/>
          <a:stretch>
            <a:fillRect/>
          </a:stretch>
        </p:blipFill>
        <p:spPr>
          <a:xfrm>
            <a:off x="609600" y="6810375"/>
            <a:ext cx="10972800" cy="9525"/>
          </a:xfrm>
          <a:prstGeom prst="rect">
            <a:avLst/>
          </a:prstGeom>
        </p:spPr>
      </p:pic>
      <p:pic>
        <p:nvPicPr>
          <p:cNvPr id="20" name="Image 18" descr="preencoded.png"/>
          <p:cNvPicPr>
            <a:picLocks noChangeAspect="1"/>
          </p:cNvPicPr>
          <p:nvPr/>
        </p:nvPicPr>
        <p:blipFill>
          <a:blip r:embed="rId21"/>
          <a:stretch>
            <a:fillRect/>
          </a:stretch>
        </p:blipFill>
        <p:spPr>
          <a:xfrm>
            <a:off x="609600" y="6757988"/>
            <a:ext cx="76200" cy="76200"/>
          </a:xfrm>
          <a:prstGeom prst="rect">
            <a:avLst/>
          </a:prstGeom>
        </p:spPr>
      </p:pic>
      <p:pic>
        <p:nvPicPr>
          <p:cNvPr id="21" name="Image 19" descr="preencoded.png"/>
          <p:cNvPicPr>
            <a:picLocks noChangeAspect="1"/>
          </p:cNvPicPr>
          <p:nvPr/>
        </p:nvPicPr>
        <p:blipFill>
          <a:blip r:embed="rId21"/>
          <a:stretch>
            <a:fillRect/>
          </a:stretch>
        </p:blipFill>
        <p:spPr>
          <a:xfrm>
            <a:off x="3333750" y="6757988"/>
            <a:ext cx="76200" cy="76200"/>
          </a:xfrm>
          <a:prstGeom prst="rect">
            <a:avLst/>
          </a:prstGeom>
        </p:spPr>
      </p:pic>
      <p:pic>
        <p:nvPicPr>
          <p:cNvPr id="22" name="Image 20" descr="preencoded.png"/>
          <p:cNvPicPr>
            <a:picLocks noChangeAspect="1"/>
          </p:cNvPicPr>
          <p:nvPr/>
        </p:nvPicPr>
        <p:blipFill>
          <a:blip r:embed="rId21"/>
          <a:stretch>
            <a:fillRect/>
          </a:stretch>
        </p:blipFill>
        <p:spPr>
          <a:xfrm>
            <a:off x="6057900" y="6757988"/>
            <a:ext cx="76200" cy="76200"/>
          </a:xfrm>
          <a:prstGeom prst="rect">
            <a:avLst/>
          </a:prstGeom>
        </p:spPr>
      </p:pic>
      <p:pic>
        <p:nvPicPr>
          <p:cNvPr id="23" name="Image 21" descr="preencoded.png"/>
          <p:cNvPicPr>
            <a:picLocks noChangeAspect="1"/>
          </p:cNvPicPr>
          <p:nvPr/>
        </p:nvPicPr>
        <p:blipFill>
          <a:blip r:embed="rId21"/>
          <a:stretch>
            <a:fillRect/>
          </a:stretch>
        </p:blipFill>
        <p:spPr>
          <a:xfrm>
            <a:off x="8782050" y="6757988"/>
            <a:ext cx="76200" cy="76200"/>
          </a:xfrm>
          <a:prstGeom prst="rect">
            <a:avLst/>
          </a:prstGeom>
        </p:spPr>
      </p:pic>
      <p:pic>
        <p:nvPicPr>
          <p:cNvPr id="24" name="Image 22" descr="preencoded.png"/>
          <p:cNvPicPr>
            <a:picLocks noChangeAspect="1"/>
          </p:cNvPicPr>
          <p:nvPr/>
        </p:nvPicPr>
        <p:blipFill>
          <a:blip r:embed="rId22"/>
          <a:stretch>
            <a:fillRect/>
          </a:stretch>
        </p:blipFill>
        <p:spPr>
          <a:xfrm>
            <a:off x="11506200" y="6757988"/>
            <a:ext cx="76200" cy="76200"/>
          </a:xfrm>
          <a:prstGeom prst="rect">
            <a:avLst/>
          </a:prstGeom>
        </p:spPr>
      </p:pic>
      <p:pic>
        <p:nvPicPr>
          <p:cNvPr id="25" name="Image 23" descr="preencoded.png"/>
          <p:cNvPicPr>
            <a:picLocks noChangeAspect="1"/>
          </p:cNvPicPr>
          <p:nvPr/>
        </p:nvPicPr>
        <p:blipFill>
          <a:blip r:embed="rId23"/>
          <a:stretch>
            <a:fillRect/>
          </a:stretch>
        </p:blipFill>
        <p:spPr>
          <a:xfrm>
            <a:off x="0" y="6591300"/>
            <a:ext cx="12192000" cy="609600"/>
          </a:xfrm>
          <a:prstGeom prst="rect">
            <a:avLst/>
          </a:prstGeom>
        </p:spPr>
      </p:pic>
      <p:pic>
        <p:nvPicPr>
          <p:cNvPr id="26" name="Image 24" descr="preencoded.png"/>
          <p:cNvPicPr>
            <a:picLocks noChangeAspect="1"/>
          </p:cNvPicPr>
          <p:nvPr/>
        </p:nvPicPr>
        <p:blipFill>
          <a:blip r:embed="rId24"/>
          <a:stretch>
            <a:fillRect/>
          </a:stretch>
        </p:blipFill>
        <p:spPr>
          <a:xfrm>
            <a:off x="10668000" y="6877050"/>
            <a:ext cx="914400" cy="38100"/>
          </a:xfrm>
          <a:prstGeom prst="rect">
            <a:avLst/>
          </a:prstGeom>
        </p:spPr>
      </p:pic>
      <p:pic>
        <p:nvPicPr>
          <p:cNvPr id="27" name="Image 25" descr="preencoded.png"/>
          <p:cNvPicPr>
            <a:picLocks noChangeAspect="1"/>
          </p:cNvPicPr>
          <p:nvPr/>
        </p:nvPicPr>
        <p:blipFill>
          <a:blip r:embed="rId25"/>
          <a:stretch>
            <a:fillRect/>
          </a:stretch>
        </p:blipFill>
        <p:spPr>
          <a:xfrm>
            <a:off x="10668000" y="6877050"/>
            <a:ext cx="292596" cy="38100"/>
          </a:xfrm>
          <a:prstGeom prst="rect">
            <a:avLst/>
          </a:prstGeom>
        </p:spPr>
      </p:pic>
      <p:sp>
        <p:nvSpPr>
          <p:cNvPr id="28" name="Text 0"/>
          <p:cNvSpPr/>
          <p:nvPr/>
        </p:nvSpPr>
        <p:spPr>
          <a:xfrm>
            <a:off x="609600" y="457200"/>
            <a:ext cx="5962650" cy="190500"/>
          </a:xfrm>
          <a:prstGeom prst="rect">
            <a:avLst/>
          </a:prstGeom>
          <a:noFill/>
          <a:ln/>
        </p:spPr>
        <p:txBody>
          <a:bodyPr vert="horz" wrap="square" lIns="0" tIns="0" rIns="0" bIns="0" rtlCol="0" anchor="ctr"/>
          <a:lstStyle/>
          <a:p>
            <a:pPr marL="0" indent="0">
              <a:lnSpc>
                <a:spcPts val="1500"/>
              </a:lnSpc>
              <a:buNone/>
            </a:pPr>
            <a:r>
              <a:rPr lang="en-US" sz="1050" b="1" kern="0" spc="84" dirty="0">
                <a:solidFill>
                  <a:srgbClr val="9333EA"/>
                </a:solidFill>
                <a:latin typeface="Inter" pitchFamily="34" charset="0"/>
                <a:ea typeface="Inter" pitchFamily="34" charset="-122"/>
                <a:cs typeface="Inter" pitchFamily="34" charset="-120"/>
              </a:rPr>
              <a:t>PIONERAS DEL CUIDADO PALIATIVO</a:t>
            </a:r>
            <a:endParaRPr lang="en-US" sz="1050" dirty="0"/>
          </a:p>
        </p:txBody>
      </p:sp>
      <p:sp>
        <p:nvSpPr>
          <p:cNvPr id="29" name="Text 1"/>
          <p:cNvSpPr/>
          <p:nvPr/>
        </p:nvSpPr>
        <p:spPr>
          <a:xfrm>
            <a:off x="609600" y="685800"/>
            <a:ext cx="16596360" cy="381000"/>
          </a:xfrm>
          <a:prstGeom prst="rect">
            <a:avLst/>
          </a:prstGeom>
          <a:noFill/>
          <a:ln/>
        </p:spPr>
        <p:txBody>
          <a:bodyPr vert="horz" wrap="square" lIns="0" tIns="0" rIns="0" bIns="0" rtlCol="0" anchor="ctr"/>
          <a:lstStyle/>
          <a:p>
            <a:pPr marL="0" indent="0">
              <a:lnSpc>
                <a:spcPts val="3000"/>
              </a:lnSpc>
              <a:buNone/>
            </a:pPr>
            <a:r>
              <a:rPr lang="en-US" sz="2700" b="1" dirty="0">
                <a:solidFill>
                  <a:srgbClr val="1E293B"/>
                </a:solidFill>
                <a:latin typeface="Inter" pitchFamily="34" charset="0"/>
                <a:ea typeface="Inter" pitchFamily="34" charset="-122"/>
                <a:cs typeface="Inter" pitchFamily="34" charset="-120"/>
              </a:rPr>
              <a:t>Elisabeth Kübler-Ross </a:t>
            </a:r>
            <a:r>
              <a:rPr lang="en-US" sz="2700" b="1" dirty="0">
                <a:solidFill>
                  <a:srgbClr val="94A3B8"/>
                </a:solidFill>
                <a:latin typeface="Inter" pitchFamily="34" charset="0"/>
                <a:ea typeface="Inter" pitchFamily="34" charset="-122"/>
                <a:cs typeface="Inter" pitchFamily="34" charset="-120"/>
              </a:rPr>
              <a:t>| 1926 – 2004</a:t>
            </a:r>
            <a:endParaRPr lang="en-US" sz="2700" dirty="0"/>
          </a:p>
        </p:txBody>
      </p:sp>
      <p:sp>
        <p:nvSpPr>
          <p:cNvPr id="30" name="Text 2"/>
          <p:cNvSpPr/>
          <p:nvPr/>
        </p:nvSpPr>
        <p:spPr>
          <a:xfrm>
            <a:off x="4754880" y="876300"/>
            <a:ext cx="6827520" cy="171450"/>
          </a:xfrm>
          <a:prstGeom prst="rect">
            <a:avLst/>
          </a:prstGeom>
          <a:noFill/>
          <a:ln/>
        </p:spPr>
        <p:txBody>
          <a:bodyPr vert="horz" wrap="square" lIns="0" tIns="0" rIns="0" bIns="0" rtlCol="0" anchor="ctr"/>
          <a:lstStyle/>
          <a:p>
            <a:pPr marL="0" indent="0" algn="r">
              <a:lnSpc>
                <a:spcPts val="1500"/>
              </a:lnSpc>
              <a:buNone/>
            </a:pPr>
            <a:r>
              <a:rPr lang="en-US" sz="1050" i="1" dirty="0">
                <a:solidFill>
                  <a:srgbClr val="94A3B8"/>
                </a:solidFill>
                <a:latin typeface="Lora" pitchFamily="34" charset="0"/>
                <a:ea typeface="Lora" pitchFamily="34" charset="-122"/>
                <a:cs typeface="Lora" pitchFamily="34" charset="-120"/>
              </a:rPr>
              <a:t>"On Death and Dying" (Kübler-Ross, 1969)</a:t>
            </a:r>
            <a:endParaRPr lang="en-US" sz="1050" dirty="0"/>
          </a:p>
        </p:txBody>
      </p:sp>
      <p:sp>
        <p:nvSpPr>
          <p:cNvPr id="31" name="Text 3"/>
          <p:cNvSpPr/>
          <p:nvPr/>
        </p:nvSpPr>
        <p:spPr>
          <a:xfrm>
            <a:off x="1085850" y="1676400"/>
            <a:ext cx="2997101"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6B21A8"/>
                </a:solidFill>
                <a:latin typeface="Inter" pitchFamily="34" charset="0"/>
                <a:ea typeface="Inter" pitchFamily="34" charset="-122"/>
                <a:cs typeface="Inter" pitchFamily="34" charset="-120"/>
              </a:rPr>
              <a:t>Humanización</a:t>
            </a:r>
            <a:endParaRPr lang="en-US" sz="1200" dirty="0"/>
          </a:p>
        </p:txBody>
      </p:sp>
      <p:sp>
        <p:nvSpPr>
          <p:cNvPr id="32" name="Text 4"/>
          <p:cNvSpPr/>
          <p:nvPr/>
        </p:nvSpPr>
        <p:spPr>
          <a:xfrm>
            <a:off x="838200" y="1981200"/>
            <a:ext cx="2997101" cy="866775"/>
          </a:xfrm>
          <a:prstGeom prst="rect">
            <a:avLst/>
          </a:prstGeom>
          <a:noFill/>
          <a:ln/>
        </p:spPr>
        <p:txBody>
          <a:bodyPr vert="horz" wrap="square" lIns="0" tIns="0" rIns="0" bIns="0" rtlCol="0" anchor="ctr"/>
          <a:lstStyle/>
          <a:p>
            <a:pPr marL="0" indent="0">
              <a:lnSpc>
                <a:spcPts val="1706"/>
              </a:lnSpc>
              <a:buNone/>
            </a:pPr>
            <a:r>
              <a:rPr lang="en-US" sz="1050" i="1" dirty="0">
                <a:solidFill>
                  <a:srgbClr val="334155"/>
                </a:solidFill>
                <a:latin typeface="Lora" pitchFamily="34" charset="0"/>
                <a:ea typeface="Lora" pitchFamily="34" charset="-122"/>
                <a:cs typeface="Lora" pitchFamily="34" charset="-120"/>
              </a:rPr>
              <a:t>Revolucionó la medicina al abordar la muerte como una fase natural de la vida, promoviendo la empatía y el acompañamiento psicológico del paciente terminal.</a:t>
            </a:r>
            <a:endParaRPr lang="en-US" sz="1050" dirty="0"/>
          </a:p>
        </p:txBody>
      </p:sp>
      <p:sp>
        <p:nvSpPr>
          <p:cNvPr id="33" name="Text 5"/>
          <p:cNvSpPr/>
          <p:nvPr/>
        </p:nvSpPr>
        <p:spPr>
          <a:xfrm>
            <a:off x="914400" y="2962275"/>
            <a:ext cx="2844701" cy="457200"/>
          </a:xfrm>
          <a:prstGeom prst="rect">
            <a:avLst/>
          </a:prstGeom>
          <a:noFill/>
          <a:ln/>
        </p:spPr>
        <p:txBody>
          <a:bodyPr vert="horz" wrap="square" lIns="0" tIns="0" rIns="0" bIns="0" rtlCol="0" anchor="ctr"/>
          <a:lstStyle/>
          <a:p>
            <a:pPr marL="0" indent="0">
              <a:lnSpc>
                <a:spcPts val="1200"/>
              </a:lnSpc>
              <a:buNone/>
            </a:pPr>
            <a:r>
              <a:rPr lang="en-US" sz="900" b="1" dirty="0">
                <a:solidFill>
                  <a:srgbClr val="000000"/>
                </a:solidFill>
                <a:latin typeface="Inter" pitchFamily="34" charset="0"/>
                <a:ea typeface="Inter" pitchFamily="34" charset="-122"/>
                <a:cs typeface="Inter" pitchFamily="34" charset="-120"/>
              </a:rPr>
              <a:t>Referencia clave:</a:t>
            </a:r>
            <a:r>
              <a:rPr lang="en-US" sz="900" dirty="0">
                <a:solidFill>
                  <a:srgbClr val="000000"/>
                </a:solidFill>
                <a:latin typeface="Inter" pitchFamily="34" charset="0"/>
                <a:ea typeface="Inter" pitchFamily="34" charset="-122"/>
                <a:cs typeface="Inter" pitchFamily="34" charset="-120"/>
              </a:rPr>
              <a:t> Kübler-Ross, E. (1969). </a:t>
            </a:r>
            <a:r>
              <a:rPr lang="en-US" sz="900" i="1" dirty="0">
                <a:solidFill>
                  <a:srgbClr val="000000"/>
                </a:solidFill>
                <a:latin typeface="Inter" pitchFamily="34" charset="0"/>
                <a:ea typeface="Inter" pitchFamily="34" charset="-122"/>
                <a:cs typeface="Inter" pitchFamily="34" charset="-120"/>
              </a:rPr>
              <a:t>On Death and Dying</a:t>
            </a:r>
            <a:r>
              <a:rPr lang="en-US" sz="900" dirty="0">
                <a:solidFill>
                  <a:srgbClr val="000000"/>
                </a:solidFill>
                <a:latin typeface="Inter" pitchFamily="34" charset="0"/>
                <a:ea typeface="Inter" pitchFamily="34" charset="-122"/>
                <a:cs typeface="Inter" pitchFamily="34" charset="-120"/>
              </a:rPr>
              <a:t>. Macmillan.</a:t>
            </a:r>
            <a:endParaRPr lang="en-US" sz="900" dirty="0"/>
          </a:p>
        </p:txBody>
      </p:sp>
      <p:sp>
        <p:nvSpPr>
          <p:cNvPr id="34" name="Text 6"/>
          <p:cNvSpPr/>
          <p:nvPr/>
        </p:nvSpPr>
        <p:spPr>
          <a:xfrm>
            <a:off x="4368701" y="1712119"/>
            <a:ext cx="4303216" cy="1671638"/>
          </a:xfrm>
          <a:prstGeom prst="rect">
            <a:avLst/>
          </a:prstGeom>
          <a:noFill/>
          <a:ln/>
        </p:spPr>
        <p:txBody>
          <a:bodyPr vert="horz" wrap="square" lIns="0" tIns="0" rIns="0" bIns="0" rtlCol="0" anchor="ctr"/>
          <a:lstStyle/>
          <a:p>
            <a:pPr marL="0" indent="0">
              <a:lnSpc>
                <a:spcPts val="2194"/>
              </a:lnSpc>
              <a:buNone/>
            </a:pPr>
            <a:r>
              <a:rPr lang="en-US" sz="1350" dirty="0">
                <a:solidFill>
                  <a:srgbClr val="475569"/>
                </a:solidFill>
                <a:latin typeface="Inter" pitchFamily="34" charset="0"/>
                <a:ea typeface="Inter" pitchFamily="34" charset="-122"/>
                <a:cs typeface="Inter" pitchFamily="34" charset="-120"/>
              </a:rPr>
              <a:t>Desde la perspectiva académica, su trabajo permitió a los profesionales de la salud entender que el paciente no solo sufre físicamente, sino que atraviesa un proceso emocional complejo que requiere validación y soporte continuo (Kübler-Ross, 1969).</a:t>
            </a:r>
            <a:endParaRPr lang="en-US" sz="1350" dirty="0"/>
          </a:p>
        </p:txBody>
      </p:sp>
      <p:sp>
        <p:nvSpPr>
          <p:cNvPr id="35" name="Text 7"/>
          <p:cNvSpPr/>
          <p:nvPr/>
        </p:nvSpPr>
        <p:spPr>
          <a:xfrm>
            <a:off x="8786217" y="2052637"/>
            <a:ext cx="2681883" cy="1143000"/>
          </a:xfrm>
          <a:prstGeom prst="rect">
            <a:avLst/>
          </a:prstGeom>
          <a:noFill/>
          <a:ln/>
        </p:spPr>
        <p:txBody>
          <a:bodyPr vert="horz" wrap="square" lIns="0" tIns="0" rIns="0" bIns="0" rtlCol="0" anchor="ctr"/>
          <a:lstStyle/>
          <a:p>
            <a:pPr marL="0" indent="0">
              <a:lnSpc>
                <a:spcPts val="1500"/>
              </a:lnSpc>
              <a:buNone/>
            </a:pPr>
            <a:r>
              <a:rPr lang="en-US" sz="1050" b="1" dirty="0">
                <a:solidFill>
                  <a:srgbClr val="475569"/>
                </a:solidFill>
                <a:latin typeface="Inter" pitchFamily="34" charset="0"/>
                <a:ea typeface="Inter" pitchFamily="34" charset="-122"/>
                <a:cs typeface="Inter" pitchFamily="34" charset="-120"/>
              </a:rPr>
              <a:t>Nota crítica:</a:t>
            </a:r>
            <a:r>
              <a:rPr lang="en-US" sz="1050" dirty="0">
                <a:solidFill>
                  <a:srgbClr val="475569"/>
                </a:solidFill>
                <a:latin typeface="Inter" pitchFamily="34" charset="0"/>
                <a:ea typeface="Inter" pitchFamily="34" charset="-122"/>
                <a:cs typeface="Inter" pitchFamily="34" charset="-120"/>
              </a:rPr>
              <a:t> Aunque el modelo de las 5 etapas ha sido ampliamente citado, investigaciones posteriores han demostrado que el duelo no sigue necesariamente una secuencia lineal (Stroebe &amp; Schut, 2010).</a:t>
            </a:r>
            <a:endParaRPr lang="en-US" sz="1050" dirty="0"/>
          </a:p>
        </p:txBody>
      </p:sp>
      <p:sp>
        <p:nvSpPr>
          <p:cNvPr id="36" name="Text 8"/>
          <p:cNvSpPr/>
          <p:nvPr/>
        </p:nvSpPr>
        <p:spPr>
          <a:xfrm>
            <a:off x="609600" y="4257675"/>
            <a:ext cx="10972800" cy="152400"/>
          </a:xfrm>
          <a:prstGeom prst="rect">
            <a:avLst/>
          </a:prstGeom>
          <a:noFill/>
          <a:ln/>
        </p:spPr>
        <p:txBody>
          <a:bodyPr vert="horz" wrap="square" lIns="0" tIns="0" rIns="0" bIns="0" rtlCol="0" anchor="ctr"/>
          <a:lstStyle/>
          <a:p>
            <a:pPr marL="0" indent="0" algn="ctr">
              <a:lnSpc>
                <a:spcPts val="1200"/>
              </a:lnSpc>
              <a:buNone/>
            </a:pPr>
            <a:r>
              <a:rPr lang="en-US" sz="900" b="1" kern="0" spc="72" dirty="0">
                <a:solidFill>
                  <a:srgbClr val="64748B"/>
                </a:solidFill>
                <a:latin typeface="Inter" pitchFamily="34" charset="0"/>
                <a:ea typeface="Inter" pitchFamily="34" charset="-122"/>
                <a:cs typeface="Inter" pitchFamily="34" charset="-120"/>
              </a:rPr>
              <a:t>LAS 5 ETAPAS DEL DUELO (MODELO KÜBLER-ROSS)</a:t>
            </a:r>
            <a:endParaRPr lang="en-US" sz="900" dirty="0"/>
          </a:p>
        </p:txBody>
      </p:sp>
      <p:sp>
        <p:nvSpPr>
          <p:cNvPr id="37" name="Text 9"/>
          <p:cNvSpPr/>
          <p:nvPr/>
        </p:nvSpPr>
        <p:spPr>
          <a:xfrm>
            <a:off x="1633538" y="4886325"/>
            <a:ext cx="381000" cy="266700"/>
          </a:xfrm>
          <a:prstGeom prst="rect">
            <a:avLst/>
          </a:prstGeom>
          <a:noFill/>
          <a:ln/>
        </p:spPr>
        <p:txBody>
          <a:bodyPr vert="horz" wrap="square" lIns="0" tIns="0" rIns="0" bIns="0" rtlCol="0" anchor="ctr"/>
          <a:lstStyle/>
          <a:p>
            <a:pPr marL="0" indent="0">
              <a:lnSpc>
                <a:spcPts val="2100"/>
              </a:lnSpc>
              <a:buNone/>
            </a:pPr>
            <a:r>
              <a:rPr lang="en-US" sz="1500" b="1" dirty="0">
                <a:solidFill>
                  <a:srgbClr val="94A3B8"/>
                </a:solidFill>
                <a:latin typeface="Inter" pitchFamily="34" charset="0"/>
                <a:ea typeface="Inter" pitchFamily="34" charset="-122"/>
                <a:cs typeface="Inter" pitchFamily="34" charset="-120"/>
              </a:rPr>
              <a:t>1</a:t>
            </a:r>
            <a:endParaRPr lang="en-US" sz="1500" dirty="0"/>
          </a:p>
        </p:txBody>
      </p:sp>
      <p:sp>
        <p:nvSpPr>
          <p:cNvPr id="38" name="Text 10"/>
          <p:cNvSpPr/>
          <p:nvPr/>
        </p:nvSpPr>
        <p:spPr>
          <a:xfrm>
            <a:off x="762000" y="5629275"/>
            <a:ext cx="1828800" cy="228600"/>
          </a:xfrm>
          <a:prstGeom prst="rect">
            <a:avLst/>
          </a:prstGeom>
          <a:noFill/>
          <a:ln/>
        </p:spPr>
        <p:txBody>
          <a:bodyPr vert="horz" wrap="square" lIns="0" tIns="0" rIns="0" bIns="0" rtlCol="0" anchor="ctr"/>
          <a:lstStyle/>
          <a:p>
            <a:pPr marL="0" indent="0" algn="ctr">
              <a:lnSpc>
                <a:spcPts val="1800"/>
              </a:lnSpc>
              <a:buNone/>
            </a:pPr>
            <a:r>
              <a:rPr lang="en-US" sz="1200" b="1" dirty="0">
                <a:solidFill>
                  <a:srgbClr val="1E293B"/>
                </a:solidFill>
                <a:latin typeface="Inter" pitchFamily="34" charset="0"/>
                <a:ea typeface="Inter" pitchFamily="34" charset="-122"/>
                <a:cs typeface="Inter" pitchFamily="34" charset="-120"/>
              </a:rPr>
              <a:t>Negación</a:t>
            </a:r>
            <a:endParaRPr lang="en-US" sz="1200" dirty="0"/>
          </a:p>
        </p:txBody>
      </p:sp>
      <p:sp>
        <p:nvSpPr>
          <p:cNvPr id="39" name="Text 11"/>
          <p:cNvSpPr/>
          <p:nvPr/>
        </p:nvSpPr>
        <p:spPr>
          <a:xfrm>
            <a:off x="762000" y="5895975"/>
            <a:ext cx="1828800" cy="304800"/>
          </a:xfrm>
          <a:prstGeom prst="rect">
            <a:avLst/>
          </a:prstGeom>
          <a:noFill/>
          <a:ln/>
        </p:spPr>
        <p:txBody>
          <a:bodyPr vert="horz" wrap="square" lIns="0" tIns="0" rIns="0" bIns="0" rtlCol="0" anchor="ctr"/>
          <a:lstStyle/>
          <a:p>
            <a:pPr marL="0" indent="0" algn="ctr">
              <a:lnSpc>
                <a:spcPts val="1200"/>
              </a:lnSpc>
              <a:buNone/>
            </a:pPr>
            <a:r>
              <a:rPr lang="en-US" sz="900" dirty="0">
                <a:solidFill>
                  <a:srgbClr val="64748B"/>
                </a:solidFill>
                <a:latin typeface="Inter" pitchFamily="34" charset="0"/>
                <a:ea typeface="Inter" pitchFamily="34" charset="-122"/>
                <a:cs typeface="Inter" pitchFamily="34" charset="-120"/>
              </a:rPr>
              <a:t>Mecanismo de defensa temporal ante el impacto inicial.</a:t>
            </a:r>
            <a:endParaRPr lang="en-US" sz="900" dirty="0"/>
          </a:p>
        </p:txBody>
      </p:sp>
      <p:sp>
        <p:nvSpPr>
          <p:cNvPr id="40" name="Text 12"/>
          <p:cNvSpPr/>
          <p:nvPr/>
        </p:nvSpPr>
        <p:spPr>
          <a:xfrm>
            <a:off x="3824288" y="4886325"/>
            <a:ext cx="381000" cy="266700"/>
          </a:xfrm>
          <a:prstGeom prst="rect">
            <a:avLst/>
          </a:prstGeom>
          <a:noFill/>
          <a:ln/>
        </p:spPr>
        <p:txBody>
          <a:bodyPr vert="horz" wrap="square" lIns="0" tIns="0" rIns="0" bIns="0" rtlCol="0" anchor="ctr"/>
          <a:lstStyle/>
          <a:p>
            <a:pPr marL="0" indent="0">
              <a:lnSpc>
                <a:spcPts val="2100"/>
              </a:lnSpc>
              <a:buNone/>
            </a:pPr>
            <a:r>
              <a:rPr lang="en-US" sz="1500" b="1" dirty="0">
                <a:solidFill>
                  <a:srgbClr val="EF4444"/>
                </a:solidFill>
                <a:latin typeface="Inter" pitchFamily="34" charset="0"/>
                <a:ea typeface="Inter" pitchFamily="34" charset="-122"/>
                <a:cs typeface="Inter" pitchFamily="34" charset="-120"/>
              </a:rPr>
              <a:t>2</a:t>
            </a:r>
            <a:endParaRPr lang="en-US" sz="1500" dirty="0"/>
          </a:p>
        </p:txBody>
      </p:sp>
      <p:sp>
        <p:nvSpPr>
          <p:cNvPr id="41" name="Text 13"/>
          <p:cNvSpPr/>
          <p:nvPr/>
        </p:nvSpPr>
        <p:spPr>
          <a:xfrm>
            <a:off x="2971800" y="5629275"/>
            <a:ext cx="1828800" cy="228600"/>
          </a:xfrm>
          <a:prstGeom prst="rect">
            <a:avLst/>
          </a:prstGeom>
          <a:noFill/>
          <a:ln/>
        </p:spPr>
        <p:txBody>
          <a:bodyPr vert="horz" wrap="square" lIns="0" tIns="0" rIns="0" bIns="0" rtlCol="0" anchor="ctr"/>
          <a:lstStyle/>
          <a:p>
            <a:pPr marL="0" indent="0" algn="ctr">
              <a:lnSpc>
                <a:spcPts val="1800"/>
              </a:lnSpc>
              <a:buNone/>
            </a:pPr>
            <a:r>
              <a:rPr lang="en-US" sz="1200" b="1" dirty="0">
                <a:solidFill>
                  <a:srgbClr val="1E293B"/>
                </a:solidFill>
                <a:latin typeface="Inter" pitchFamily="34" charset="0"/>
                <a:ea typeface="Inter" pitchFamily="34" charset="-122"/>
                <a:cs typeface="Inter" pitchFamily="34" charset="-120"/>
              </a:rPr>
              <a:t>Ira</a:t>
            </a:r>
            <a:endParaRPr lang="en-US" sz="1200" dirty="0"/>
          </a:p>
        </p:txBody>
      </p:sp>
      <p:sp>
        <p:nvSpPr>
          <p:cNvPr id="42" name="Text 14"/>
          <p:cNvSpPr/>
          <p:nvPr/>
        </p:nvSpPr>
        <p:spPr>
          <a:xfrm>
            <a:off x="2971800" y="5895975"/>
            <a:ext cx="1828800" cy="304800"/>
          </a:xfrm>
          <a:prstGeom prst="rect">
            <a:avLst/>
          </a:prstGeom>
          <a:noFill/>
          <a:ln/>
        </p:spPr>
        <p:txBody>
          <a:bodyPr vert="horz" wrap="square" lIns="0" tIns="0" rIns="0" bIns="0" rtlCol="0" anchor="ctr"/>
          <a:lstStyle/>
          <a:p>
            <a:pPr marL="0" indent="0" algn="ctr">
              <a:lnSpc>
                <a:spcPts val="1200"/>
              </a:lnSpc>
              <a:buNone/>
            </a:pPr>
            <a:r>
              <a:rPr lang="en-US" sz="900" dirty="0">
                <a:solidFill>
                  <a:srgbClr val="64748B"/>
                </a:solidFill>
                <a:latin typeface="Inter" pitchFamily="34" charset="0"/>
                <a:ea typeface="Inter" pitchFamily="34" charset="-122"/>
                <a:cs typeface="Inter" pitchFamily="34" charset="-120"/>
              </a:rPr>
              <a:t>Sentimientos de injusticia, rabia y resentimiento.</a:t>
            </a:r>
            <a:endParaRPr lang="en-US" sz="900" dirty="0"/>
          </a:p>
        </p:txBody>
      </p:sp>
      <p:sp>
        <p:nvSpPr>
          <p:cNvPr id="43" name="Text 15"/>
          <p:cNvSpPr/>
          <p:nvPr/>
        </p:nvSpPr>
        <p:spPr>
          <a:xfrm>
            <a:off x="6034088" y="4886325"/>
            <a:ext cx="381000" cy="266700"/>
          </a:xfrm>
          <a:prstGeom prst="rect">
            <a:avLst/>
          </a:prstGeom>
          <a:noFill/>
          <a:ln/>
        </p:spPr>
        <p:txBody>
          <a:bodyPr vert="horz" wrap="square" lIns="0" tIns="0" rIns="0" bIns="0" rtlCol="0" anchor="ctr"/>
          <a:lstStyle/>
          <a:p>
            <a:pPr marL="0" indent="0">
              <a:lnSpc>
                <a:spcPts val="2100"/>
              </a:lnSpc>
              <a:buNone/>
            </a:pPr>
            <a:r>
              <a:rPr lang="en-US" sz="1500" b="1" dirty="0">
                <a:solidFill>
                  <a:srgbClr val="3B82F6"/>
                </a:solidFill>
                <a:latin typeface="Inter" pitchFamily="34" charset="0"/>
                <a:ea typeface="Inter" pitchFamily="34" charset="-122"/>
                <a:cs typeface="Inter" pitchFamily="34" charset="-120"/>
              </a:rPr>
              <a:t>3</a:t>
            </a:r>
            <a:endParaRPr lang="en-US" sz="1500" dirty="0"/>
          </a:p>
        </p:txBody>
      </p:sp>
      <p:sp>
        <p:nvSpPr>
          <p:cNvPr id="44" name="Text 16"/>
          <p:cNvSpPr/>
          <p:nvPr/>
        </p:nvSpPr>
        <p:spPr>
          <a:xfrm>
            <a:off x="5090160" y="5629275"/>
            <a:ext cx="2011680" cy="228600"/>
          </a:xfrm>
          <a:prstGeom prst="rect">
            <a:avLst/>
          </a:prstGeom>
          <a:noFill/>
          <a:ln/>
        </p:spPr>
        <p:txBody>
          <a:bodyPr vert="horz" wrap="square" lIns="0" tIns="0" rIns="0" bIns="0" rtlCol="0" anchor="ctr"/>
          <a:lstStyle/>
          <a:p>
            <a:pPr marL="0" indent="0" algn="ctr">
              <a:lnSpc>
                <a:spcPts val="1800"/>
              </a:lnSpc>
              <a:buNone/>
            </a:pPr>
            <a:r>
              <a:rPr lang="en-US" sz="1200" b="1" dirty="0">
                <a:solidFill>
                  <a:srgbClr val="1E293B"/>
                </a:solidFill>
                <a:latin typeface="Inter" pitchFamily="34" charset="0"/>
                <a:ea typeface="Inter" pitchFamily="34" charset="-122"/>
                <a:cs typeface="Inter" pitchFamily="34" charset="-120"/>
              </a:rPr>
              <a:t>Negociación</a:t>
            </a:r>
            <a:endParaRPr lang="en-US" sz="1200" dirty="0"/>
          </a:p>
        </p:txBody>
      </p:sp>
      <p:sp>
        <p:nvSpPr>
          <p:cNvPr id="45" name="Text 17"/>
          <p:cNvSpPr/>
          <p:nvPr/>
        </p:nvSpPr>
        <p:spPr>
          <a:xfrm>
            <a:off x="5181600" y="5895975"/>
            <a:ext cx="1828800" cy="304800"/>
          </a:xfrm>
          <a:prstGeom prst="rect">
            <a:avLst/>
          </a:prstGeom>
          <a:noFill/>
          <a:ln/>
        </p:spPr>
        <p:txBody>
          <a:bodyPr vert="horz" wrap="square" lIns="0" tIns="0" rIns="0" bIns="0" rtlCol="0" anchor="ctr"/>
          <a:lstStyle/>
          <a:p>
            <a:pPr marL="0" indent="0" algn="ctr">
              <a:lnSpc>
                <a:spcPts val="1200"/>
              </a:lnSpc>
              <a:buNone/>
            </a:pPr>
            <a:r>
              <a:rPr lang="en-US" sz="900" dirty="0">
                <a:solidFill>
                  <a:srgbClr val="64748B"/>
                </a:solidFill>
                <a:latin typeface="Inter" pitchFamily="34" charset="0"/>
                <a:ea typeface="Inter" pitchFamily="34" charset="-122"/>
                <a:cs typeface="Inter" pitchFamily="34" charset="-120"/>
              </a:rPr>
              <a:t>Intento de posponer el final mediante pactos o promesas.</a:t>
            </a:r>
            <a:endParaRPr lang="en-US" sz="900" dirty="0"/>
          </a:p>
        </p:txBody>
      </p:sp>
      <p:sp>
        <p:nvSpPr>
          <p:cNvPr id="46" name="Text 18"/>
          <p:cNvSpPr/>
          <p:nvPr/>
        </p:nvSpPr>
        <p:spPr>
          <a:xfrm>
            <a:off x="8239125" y="4886325"/>
            <a:ext cx="381000" cy="266700"/>
          </a:xfrm>
          <a:prstGeom prst="rect">
            <a:avLst/>
          </a:prstGeom>
          <a:noFill/>
          <a:ln/>
        </p:spPr>
        <p:txBody>
          <a:bodyPr vert="horz" wrap="square" lIns="0" tIns="0" rIns="0" bIns="0" rtlCol="0" anchor="ctr"/>
          <a:lstStyle/>
          <a:p>
            <a:pPr marL="0" indent="0">
              <a:lnSpc>
                <a:spcPts val="2100"/>
              </a:lnSpc>
              <a:buNone/>
            </a:pPr>
            <a:r>
              <a:rPr lang="en-US" sz="1500" b="1" dirty="0">
                <a:solidFill>
                  <a:srgbClr val="6366F1"/>
                </a:solidFill>
                <a:latin typeface="Inter" pitchFamily="34" charset="0"/>
                <a:ea typeface="Inter" pitchFamily="34" charset="-122"/>
                <a:cs typeface="Inter" pitchFamily="34" charset="-120"/>
              </a:rPr>
              <a:t>4</a:t>
            </a:r>
            <a:endParaRPr lang="en-US" sz="1500" dirty="0"/>
          </a:p>
        </p:txBody>
      </p:sp>
      <p:sp>
        <p:nvSpPr>
          <p:cNvPr id="47" name="Text 19"/>
          <p:cNvSpPr/>
          <p:nvPr/>
        </p:nvSpPr>
        <p:spPr>
          <a:xfrm>
            <a:off x="7391400" y="5629275"/>
            <a:ext cx="1828800" cy="228600"/>
          </a:xfrm>
          <a:prstGeom prst="rect">
            <a:avLst/>
          </a:prstGeom>
          <a:noFill/>
          <a:ln/>
        </p:spPr>
        <p:txBody>
          <a:bodyPr vert="horz" wrap="square" lIns="0" tIns="0" rIns="0" bIns="0" rtlCol="0" anchor="ctr"/>
          <a:lstStyle/>
          <a:p>
            <a:pPr marL="0" indent="0" algn="ctr">
              <a:lnSpc>
                <a:spcPts val="1800"/>
              </a:lnSpc>
              <a:buNone/>
            </a:pPr>
            <a:r>
              <a:rPr lang="en-US" sz="1200" b="1" dirty="0">
                <a:solidFill>
                  <a:srgbClr val="1E293B"/>
                </a:solidFill>
                <a:latin typeface="Inter" pitchFamily="34" charset="0"/>
                <a:ea typeface="Inter" pitchFamily="34" charset="-122"/>
                <a:cs typeface="Inter" pitchFamily="34" charset="-120"/>
              </a:rPr>
              <a:t>Depresión</a:t>
            </a:r>
            <a:endParaRPr lang="en-US" sz="1200" dirty="0"/>
          </a:p>
        </p:txBody>
      </p:sp>
      <p:sp>
        <p:nvSpPr>
          <p:cNvPr id="48" name="Text 20"/>
          <p:cNvSpPr/>
          <p:nvPr/>
        </p:nvSpPr>
        <p:spPr>
          <a:xfrm>
            <a:off x="7391400" y="5895975"/>
            <a:ext cx="1828800" cy="304800"/>
          </a:xfrm>
          <a:prstGeom prst="rect">
            <a:avLst/>
          </a:prstGeom>
          <a:noFill/>
          <a:ln/>
        </p:spPr>
        <p:txBody>
          <a:bodyPr vert="horz" wrap="square" lIns="0" tIns="0" rIns="0" bIns="0" rtlCol="0" anchor="ctr"/>
          <a:lstStyle/>
          <a:p>
            <a:pPr marL="0" indent="0" algn="ctr">
              <a:lnSpc>
                <a:spcPts val="1200"/>
              </a:lnSpc>
              <a:buNone/>
            </a:pPr>
            <a:r>
              <a:rPr lang="en-US" sz="900" dirty="0">
                <a:solidFill>
                  <a:srgbClr val="64748B"/>
                </a:solidFill>
                <a:latin typeface="Inter" pitchFamily="34" charset="0"/>
                <a:ea typeface="Inter" pitchFamily="34" charset="-122"/>
                <a:cs typeface="Inter" pitchFamily="34" charset="-120"/>
              </a:rPr>
              <a:t>Tristeza profunda y preparación para la despedida.</a:t>
            </a:r>
            <a:endParaRPr lang="en-US" sz="900" dirty="0"/>
          </a:p>
        </p:txBody>
      </p:sp>
      <p:sp>
        <p:nvSpPr>
          <p:cNvPr id="49" name="Text 21"/>
          <p:cNvSpPr/>
          <p:nvPr/>
        </p:nvSpPr>
        <p:spPr>
          <a:xfrm>
            <a:off x="10458450" y="4886325"/>
            <a:ext cx="381000" cy="266700"/>
          </a:xfrm>
          <a:prstGeom prst="rect">
            <a:avLst/>
          </a:prstGeom>
          <a:noFill/>
          <a:ln/>
        </p:spPr>
        <p:txBody>
          <a:bodyPr vert="horz" wrap="square" lIns="0" tIns="0" rIns="0" bIns="0" rtlCol="0" anchor="ctr"/>
          <a:lstStyle/>
          <a:p>
            <a:pPr marL="0" indent="0">
              <a:lnSpc>
                <a:spcPts val="2100"/>
              </a:lnSpc>
              <a:buNone/>
            </a:pPr>
            <a:r>
              <a:rPr lang="en-US" sz="1500" b="1" dirty="0">
                <a:solidFill>
                  <a:srgbClr val="10B981"/>
                </a:solidFill>
                <a:latin typeface="Inter" pitchFamily="34" charset="0"/>
                <a:ea typeface="Inter" pitchFamily="34" charset="-122"/>
                <a:cs typeface="Inter" pitchFamily="34" charset="-120"/>
              </a:rPr>
              <a:t>5</a:t>
            </a:r>
            <a:endParaRPr lang="en-US" sz="1500" dirty="0"/>
          </a:p>
        </p:txBody>
      </p:sp>
      <p:sp>
        <p:nvSpPr>
          <p:cNvPr id="50" name="Text 22"/>
          <p:cNvSpPr/>
          <p:nvPr/>
        </p:nvSpPr>
        <p:spPr>
          <a:xfrm>
            <a:off x="9601200" y="5629275"/>
            <a:ext cx="1828800" cy="228600"/>
          </a:xfrm>
          <a:prstGeom prst="rect">
            <a:avLst/>
          </a:prstGeom>
          <a:noFill/>
          <a:ln/>
        </p:spPr>
        <p:txBody>
          <a:bodyPr vert="horz" wrap="square" lIns="0" tIns="0" rIns="0" bIns="0" rtlCol="0" anchor="ctr"/>
          <a:lstStyle/>
          <a:p>
            <a:pPr marL="0" indent="0" algn="ctr">
              <a:lnSpc>
                <a:spcPts val="1800"/>
              </a:lnSpc>
              <a:buNone/>
            </a:pPr>
            <a:r>
              <a:rPr lang="en-US" sz="1200" b="1" dirty="0">
                <a:solidFill>
                  <a:srgbClr val="1E293B"/>
                </a:solidFill>
                <a:latin typeface="Inter" pitchFamily="34" charset="0"/>
                <a:ea typeface="Inter" pitchFamily="34" charset="-122"/>
                <a:cs typeface="Inter" pitchFamily="34" charset="-120"/>
              </a:rPr>
              <a:t>Aceptación</a:t>
            </a:r>
            <a:endParaRPr lang="en-US" sz="1200" dirty="0"/>
          </a:p>
        </p:txBody>
      </p:sp>
      <p:sp>
        <p:nvSpPr>
          <p:cNvPr id="51" name="Text 23"/>
          <p:cNvSpPr/>
          <p:nvPr/>
        </p:nvSpPr>
        <p:spPr>
          <a:xfrm>
            <a:off x="9601200" y="5895975"/>
            <a:ext cx="1828800" cy="304800"/>
          </a:xfrm>
          <a:prstGeom prst="rect">
            <a:avLst/>
          </a:prstGeom>
          <a:noFill/>
          <a:ln/>
        </p:spPr>
        <p:txBody>
          <a:bodyPr vert="horz" wrap="square" lIns="0" tIns="0" rIns="0" bIns="0" rtlCol="0" anchor="ctr"/>
          <a:lstStyle/>
          <a:p>
            <a:pPr marL="0" indent="0" algn="ctr">
              <a:lnSpc>
                <a:spcPts val="1200"/>
              </a:lnSpc>
              <a:buNone/>
            </a:pPr>
            <a:r>
              <a:rPr lang="en-US" sz="900" dirty="0">
                <a:solidFill>
                  <a:srgbClr val="64748B"/>
                </a:solidFill>
                <a:latin typeface="Inter" pitchFamily="34" charset="0"/>
                <a:ea typeface="Inter" pitchFamily="34" charset="-122"/>
                <a:cs typeface="Inter" pitchFamily="34" charset="-120"/>
              </a:rPr>
              <a:t>Paz relativa y comprensión del destino final.</a:t>
            </a:r>
            <a:endParaRPr lang="en-US" sz="900" dirty="0"/>
          </a:p>
        </p:txBody>
      </p:sp>
      <p:sp>
        <p:nvSpPr>
          <p:cNvPr id="52" name="Text 24"/>
          <p:cNvSpPr/>
          <p:nvPr/>
        </p:nvSpPr>
        <p:spPr>
          <a:xfrm>
            <a:off x="609600" y="6819900"/>
            <a:ext cx="7269480" cy="152400"/>
          </a:xfrm>
          <a:prstGeom prst="rect">
            <a:avLst/>
          </a:prstGeom>
          <a:noFill/>
          <a:ln/>
        </p:spPr>
        <p:txBody>
          <a:bodyPr vert="horz" wrap="square" lIns="0" tIns="0" rIns="0" bIns="0" rtlCol="0" anchor="ctr"/>
          <a:lstStyle/>
          <a:p>
            <a:pPr marL="0" indent="0">
              <a:lnSpc>
                <a:spcPts val="1200"/>
              </a:lnSpc>
              <a:buNone/>
            </a:pPr>
            <a:r>
              <a:rPr lang="en-US" sz="900" kern="0" spc="72" dirty="0">
                <a:solidFill>
                  <a:srgbClr val="94A3B8"/>
                </a:solidFill>
                <a:latin typeface="Inter" pitchFamily="34" charset="0"/>
                <a:ea typeface="Inter" pitchFamily="34" charset="-122"/>
                <a:cs typeface="Inter" pitchFamily="34" charset="-120"/>
              </a:rPr>
              <a:t>FUNDAMENTOS DE LOS CUIDADOS PALIATIVOS Y NORMATIVIDAD</a:t>
            </a:r>
            <a:endParaRPr lang="en-US" sz="900" dirty="0"/>
          </a:p>
        </p:txBody>
      </p:sp>
      <p:sp>
        <p:nvSpPr>
          <p:cNvPr id="53" name="Text 25"/>
          <p:cNvSpPr/>
          <p:nvPr/>
        </p:nvSpPr>
        <p:spPr>
          <a:xfrm>
            <a:off x="9982200" y="6819900"/>
            <a:ext cx="1417320" cy="152400"/>
          </a:xfrm>
          <a:prstGeom prst="rect">
            <a:avLst/>
          </a:prstGeom>
          <a:noFill/>
          <a:ln/>
        </p:spPr>
        <p:txBody>
          <a:bodyPr vert="horz" wrap="square" lIns="0" tIns="0" rIns="0" bIns="0" rtlCol="0" anchor="ctr"/>
          <a:lstStyle/>
          <a:p>
            <a:pPr marL="0" indent="0">
              <a:lnSpc>
                <a:spcPts val="1200"/>
              </a:lnSpc>
              <a:buNone/>
            </a:pPr>
            <a:r>
              <a:rPr lang="en-US" sz="900" b="1" dirty="0">
                <a:solidFill>
                  <a:srgbClr val="CBD5E1"/>
                </a:solidFill>
                <a:latin typeface="Inter" pitchFamily="34" charset="0"/>
                <a:ea typeface="Inter" pitchFamily="34" charset="-122"/>
                <a:cs typeface="Inter" pitchFamily="34" charset="-120"/>
              </a:rPr>
              <a:t>PÁGINA 09</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35</TotalTime>
  <Words>5616</Words>
  <Application>Microsoft Macintosh PowerPoint</Application>
  <PresentationFormat>Panorámica</PresentationFormat>
  <Paragraphs>635</Paragraphs>
  <Slides>34</Slides>
  <Notes>34</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34</vt:i4>
      </vt:variant>
    </vt:vector>
  </HeadingPairs>
  <TitlesOfParts>
    <vt:vector size="42" baseType="lpstr">
      <vt:lpstr>Arial</vt:lpstr>
      <vt:lpstr>Georgia</vt:lpstr>
      <vt:lpstr>Inter</vt:lpstr>
      <vt:lpstr>Lora</vt:lpstr>
      <vt:lpstr>Playfair Display</vt:lpstr>
      <vt:lpstr>ui-sans-serif</vt:lpstr>
      <vt:lpstr>ui-serif</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lenin lozano</cp:lastModifiedBy>
  <cp:revision>3</cp:revision>
  <dcterms:created xsi:type="dcterms:W3CDTF">2026-02-15T18:55:37Z</dcterms:created>
  <dcterms:modified xsi:type="dcterms:W3CDTF">2026-02-15T19:31:04Z</dcterms:modified>
</cp:coreProperties>
</file>