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8"/>
    <p:restoredTop sz="94610"/>
  </p:normalViewPr>
  <p:slideViewPr>
    <p:cSldViewPr snapToGrid="0" snapToObjects="1">
      <p:cViewPr varScale="1">
        <p:scale>
          <a:sx n="122" d="100"/>
          <a:sy n="122" d="100"/>
        </p:scale>
        <p:origin x="184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167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165.png"/><Relationship Id="rId3" Type="http://schemas.openxmlformats.org/officeDocument/2006/relationships/image" Target="../media/image30.png"/><Relationship Id="rId7" Type="http://schemas.openxmlformats.org/officeDocument/2006/relationships/image" Target="../media/image159.png"/><Relationship Id="rId12" Type="http://schemas.openxmlformats.org/officeDocument/2006/relationships/image" Target="../media/image16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8.png"/><Relationship Id="rId11" Type="http://schemas.openxmlformats.org/officeDocument/2006/relationships/image" Target="../media/image163.png"/><Relationship Id="rId5" Type="http://schemas.openxmlformats.org/officeDocument/2006/relationships/image" Target="../media/image157.png"/><Relationship Id="rId10" Type="http://schemas.openxmlformats.org/officeDocument/2006/relationships/image" Target="../media/image162.png"/><Relationship Id="rId4" Type="http://schemas.openxmlformats.org/officeDocument/2006/relationships/image" Target="../media/image156.png"/><Relationship Id="rId9" Type="http://schemas.openxmlformats.org/officeDocument/2006/relationships/image" Target="../media/image161.png"/><Relationship Id="rId14" Type="http://schemas.openxmlformats.org/officeDocument/2006/relationships/image" Target="../media/image16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13" Type="http://schemas.openxmlformats.org/officeDocument/2006/relationships/image" Target="../media/image176.png"/><Relationship Id="rId3" Type="http://schemas.openxmlformats.org/officeDocument/2006/relationships/image" Target="../media/image103.png"/><Relationship Id="rId7" Type="http://schemas.openxmlformats.org/officeDocument/2006/relationships/image" Target="../media/image170.png"/><Relationship Id="rId12" Type="http://schemas.openxmlformats.org/officeDocument/2006/relationships/image" Target="../media/image175.png"/><Relationship Id="rId17" Type="http://schemas.openxmlformats.org/officeDocument/2006/relationships/image" Target="../media/image18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9.png"/><Relationship Id="rId11" Type="http://schemas.openxmlformats.org/officeDocument/2006/relationships/image" Target="../media/image174.png"/><Relationship Id="rId5" Type="http://schemas.openxmlformats.org/officeDocument/2006/relationships/image" Target="../media/image168.png"/><Relationship Id="rId15" Type="http://schemas.openxmlformats.org/officeDocument/2006/relationships/image" Target="../media/image178.png"/><Relationship Id="rId10" Type="http://schemas.openxmlformats.org/officeDocument/2006/relationships/image" Target="../media/image173.png"/><Relationship Id="rId4" Type="http://schemas.openxmlformats.org/officeDocument/2006/relationships/image" Target="../media/image167.png"/><Relationship Id="rId9" Type="http://schemas.openxmlformats.org/officeDocument/2006/relationships/image" Target="../media/image172.png"/><Relationship Id="rId14" Type="http://schemas.openxmlformats.org/officeDocument/2006/relationships/image" Target="../media/image17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13" Type="http://schemas.openxmlformats.org/officeDocument/2006/relationships/image" Target="../media/image189.png"/><Relationship Id="rId18" Type="http://schemas.openxmlformats.org/officeDocument/2006/relationships/image" Target="../media/image194.png"/><Relationship Id="rId3" Type="http://schemas.openxmlformats.org/officeDocument/2006/relationships/image" Target="../media/image103.png"/><Relationship Id="rId21" Type="http://schemas.openxmlformats.org/officeDocument/2006/relationships/image" Target="../media/image197.png"/><Relationship Id="rId7" Type="http://schemas.openxmlformats.org/officeDocument/2006/relationships/image" Target="../media/image183.png"/><Relationship Id="rId12" Type="http://schemas.openxmlformats.org/officeDocument/2006/relationships/image" Target="../media/image188.png"/><Relationship Id="rId17" Type="http://schemas.openxmlformats.org/officeDocument/2006/relationships/image" Target="../media/image19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92.png"/><Relationship Id="rId20" Type="http://schemas.openxmlformats.org/officeDocument/2006/relationships/image" Target="../media/image1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2.png"/><Relationship Id="rId11" Type="http://schemas.openxmlformats.org/officeDocument/2006/relationships/image" Target="../media/image187.png"/><Relationship Id="rId5" Type="http://schemas.openxmlformats.org/officeDocument/2006/relationships/image" Target="../media/image181.png"/><Relationship Id="rId15" Type="http://schemas.openxmlformats.org/officeDocument/2006/relationships/image" Target="../media/image191.png"/><Relationship Id="rId10" Type="http://schemas.openxmlformats.org/officeDocument/2006/relationships/image" Target="../media/image186.png"/><Relationship Id="rId19" Type="http://schemas.openxmlformats.org/officeDocument/2006/relationships/image" Target="../media/image195.png"/><Relationship Id="rId4" Type="http://schemas.openxmlformats.org/officeDocument/2006/relationships/image" Target="../media/image31.png"/><Relationship Id="rId9" Type="http://schemas.openxmlformats.org/officeDocument/2006/relationships/image" Target="../media/image185.png"/><Relationship Id="rId14" Type="http://schemas.openxmlformats.org/officeDocument/2006/relationships/image" Target="../media/image19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png"/><Relationship Id="rId13" Type="http://schemas.openxmlformats.org/officeDocument/2006/relationships/image" Target="../media/image207.png"/><Relationship Id="rId18" Type="http://schemas.openxmlformats.org/officeDocument/2006/relationships/image" Target="../media/image212.png"/><Relationship Id="rId3" Type="http://schemas.openxmlformats.org/officeDocument/2006/relationships/image" Target="../media/image42.png"/><Relationship Id="rId21" Type="http://schemas.openxmlformats.org/officeDocument/2006/relationships/image" Target="../media/image215.png"/><Relationship Id="rId7" Type="http://schemas.openxmlformats.org/officeDocument/2006/relationships/image" Target="../media/image201.png"/><Relationship Id="rId12" Type="http://schemas.openxmlformats.org/officeDocument/2006/relationships/image" Target="../media/image206.png"/><Relationship Id="rId17" Type="http://schemas.openxmlformats.org/officeDocument/2006/relationships/image" Target="../media/image211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10.png"/><Relationship Id="rId20" Type="http://schemas.openxmlformats.org/officeDocument/2006/relationships/image" Target="../media/image2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0.png"/><Relationship Id="rId11" Type="http://schemas.openxmlformats.org/officeDocument/2006/relationships/image" Target="../media/image205.png"/><Relationship Id="rId24" Type="http://schemas.openxmlformats.org/officeDocument/2006/relationships/image" Target="../media/image218.png"/><Relationship Id="rId5" Type="http://schemas.openxmlformats.org/officeDocument/2006/relationships/image" Target="../media/image199.png"/><Relationship Id="rId15" Type="http://schemas.openxmlformats.org/officeDocument/2006/relationships/image" Target="../media/image209.png"/><Relationship Id="rId23" Type="http://schemas.openxmlformats.org/officeDocument/2006/relationships/image" Target="../media/image217.png"/><Relationship Id="rId10" Type="http://schemas.openxmlformats.org/officeDocument/2006/relationships/image" Target="../media/image204.png"/><Relationship Id="rId19" Type="http://schemas.openxmlformats.org/officeDocument/2006/relationships/image" Target="../media/image213.png"/><Relationship Id="rId4" Type="http://schemas.openxmlformats.org/officeDocument/2006/relationships/image" Target="../media/image198.png"/><Relationship Id="rId9" Type="http://schemas.openxmlformats.org/officeDocument/2006/relationships/image" Target="../media/image203.png"/><Relationship Id="rId14" Type="http://schemas.openxmlformats.org/officeDocument/2006/relationships/image" Target="../media/image208.png"/><Relationship Id="rId22" Type="http://schemas.openxmlformats.org/officeDocument/2006/relationships/image" Target="../media/image2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13" Type="http://schemas.openxmlformats.org/officeDocument/2006/relationships/image" Target="../media/image227.png"/><Relationship Id="rId18" Type="http://schemas.openxmlformats.org/officeDocument/2006/relationships/image" Target="../media/image232.png"/><Relationship Id="rId26" Type="http://schemas.openxmlformats.org/officeDocument/2006/relationships/image" Target="../media/image240.png"/><Relationship Id="rId3" Type="http://schemas.openxmlformats.org/officeDocument/2006/relationships/image" Target="../media/image42.png"/><Relationship Id="rId21" Type="http://schemas.openxmlformats.org/officeDocument/2006/relationships/image" Target="../media/image235.png"/><Relationship Id="rId7" Type="http://schemas.openxmlformats.org/officeDocument/2006/relationships/image" Target="../media/image221.png"/><Relationship Id="rId12" Type="http://schemas.openxmlformats.org/officeDocument/2006/relationships/image" Target="../media/image226.png"/><Relationship Id="rId17" Type="http://schemas.openxmlformats.org/officeDocument/2006/relationships/image" Target="../media/image231.png"/><Relationship Id="rId25" Type="http://schemas.openxmlformats.org/officeDocument/2006/relationships/image" Target="../media/image239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30.png"/><Relationship Id="rId20" Type="http://schemas.openxmlformats.org/officeDocument/2006/relationships/image" Target="../media/image2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png"/><Relationship Id="rId11" Type="http://schemas.openxmlformats.org/officeDocument/2006/relationships/image" Target="../media/image225.png"/><Relationship Id="rId24" Type="http://schemas.openxmlformats.org/officeDocument/2006/relationships/image" Target="../media/image238.png"/><Relationship Id="rId5" Type="http://schemas.openxmlformats.org/officeDocument/2006/relationships/image" Target="../media/image219.png"/><Relationship Id="rId15" Type="http://schemas.openxmlformats.org/officeDocument/2006/relationships/image" Target="../media/image229.png"/><Relationship Id="rId23" Type="http://schemas.openxmlformats.org/officeDocument/2006/relationships/image" Target="../media/image237.png"/><Relationship Id="rId10" Type="http://schemas.openxmlformats.org/officeDocument/2006/relationships/image" Target="../media/image224.png"/><Relationship Id="rId19" Type="http://schemas.openxmlformats.org/officeDocument/2006/relationships/image" Target="../media/image233.png"/><Relationship Id="rId4" Type="http://schemas.openxmlformats.org/officeDocument/2006/relationships/image" Target="../media/image43.png"/><Relationship Id="rId9" Type="http://schemas.openxmlformats.org/officeDocument/2006/relationships/image" Target="../media/image223.png"/><Relationship Id="rId14" Type="http://schemas.openxmlformats.org/officeDocument/2006/relationships/image" Target="../media/image228.png"/><Relationship Id="rId22" Type="http://schemas.openxmlformats.org/officeDocument/2006/relationships/image" Target="../media/image236.png"/><Relationship Id="rId27" Type="http://schemas.openxmlformats.org/officeDocument/2006/relationships/image" Target="../media/image2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png"/><Relationship Id="rId13" Type="http://schemas.openxmlformats.org/officeDocument/2006/relationships/image" Target="../media/image250.png"/><Relationship Id="rId18" Type="http://schemas.openxmlformats.org/officeDocument/2006/relationships/image" Target="../media/image255.png"/><Relationship Id="rId26" Type="http://schemas.openxmlformats.org/officeDocument/2006/relationships/image" Target="../media/image263.png"/><Relationship Id="rId3" Type="http://schemas.openxmlformats.org/officeDocument/2006/relationships/image" Target="../media/image42.png"/><Relationship Id="rId21" Type="http://schemas.openxmlformats.org/officeDocument/2006/relationships/image" Target="../media/image258.png"/><Relationship Id="rId7" Type="http://schemas.openxmlformats.org/officeDocument/2006/relationships/image" Target="../media/image244.png"/><Relationship Id="rId12" Type="http://schemas.openxmlformats.org/officeDocument/2006/relationships/image" Target="../media/image249.png"/><Relationship Id="rId17" Type="http://schemas.openxmlformats.org/officeDocument/2006/relationships/image" Target="../media/image254.png"/><Relationship Id="rId25" Type="http://schemas.openxmlformats.org/officeDocument/2006/relationships/image" Target="../media/image262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53.png"/><Relationship Id="rId20" Type="http://schemas.openxmlformats.org/officeDocument/2006/relationships/image" Target="../media/image2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3.png"/><Relationship Id="rId11" Type="http://schemas.openxmlformats.org/officeDocument/2006/relationships/image" Target="../media/image248.png"/><Relationship Id="rId24" Type="http://schemas.openxmlformats.org/officeDocument/2006/relationships/image" Target="../media/image261.png"/><Relationship Id="rId5" Type="http://schemas.openxmlformats.org/officeDocument/2006/relationships/image" Target="../media/image242.png"/><Relationship Id="rId15" Type="http://schemas.openxmlformats.org/officeDocument/2006/relationships/image" Target="../media/image252.png"/><Relationship Id="rId23" Type="http://schemas.openxmlformats.org/officeDocument/2006/relationships/image" Target="../media/image260.png"/><Relationship Id="rId10" Type="http://schemas.openxmlformats.org/officeDocument/2006/relationships/image" Target="../media/image247.png"/><Relationship Id="rId19" Type="http://schemas.openxmlformats.org/officeDocument/2006/relationships/image" Target="../media/image256.png"/><Relationship Id="rId4" Type="http://schemas.openxmlformats.org/officeDocument/2006/relationships/image" Target="../media/image43.png"/><Relationship Id="rId9" Type="http://schemas.openxmlformats.org/officeDocument/2006/relationships/image" Target="../media/image246.png"/><Relationship Id="rId14" Type="http://schemas.openxmlformats.org/officeDocument/2006/relationships/image" Target="../media/image251.png"/><Relationship Id="rId22" Type="http://schemas.openxmlformats.org/officeDocument/2006/relationships/image" Target="../media/image259.png"/><Relationship Id="rId27" Type="http://schemas.openxmlformats.org/officeDocument/2006/relationships/image" Target="../media/image26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8.png"/><Relationship Id="rId13" Type="http://schemas.openxmlformats.org/officeDocument/2006/relationships/image" Target="../media/image273.png"/><Relationship Id="rId18" Type="http://schemas.openxmlformats.org/officeDocument/2006/relationships/image" Target="../media/image278.png"/><Relationship Id="rId3" Type="http://schemas.openxmlformats.org/officeDocument/2006/relationships/image" Target="../media/image30.png"/><Relationship Id="rId21" Type="http://schemas.openxmlformats.org/officeDocument/2006/relationships/image" Target="../media/image281.png"/><Relationship Id="rId7" Type="http://schemas.openxmlformats.org/officeDocument/2006/relationships/image" Target="../media/image267.png"/><Relationship Id="rId12" Type="http://schemas.openxmlformats.org/officeDocument/2006/relationships/image" Target="../media/image272.png"/><Relationship Id="rId17" Type="http://schemas.openxmlformats.org/officeDocument/2006/relationships/image" Target="../media/image277.png"/><Relationship Id="rId25" Type="http://schemas.openxmlformats.org/officeDocument/2006/relationships/image" Target="../media/image285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76.png"/><Relationship Id="rId20" Type="http://schemas.openxmlformats.org/officeDocument/2006/relationships/image" Target="../media/image2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6.png"/><Relationship Id="rId11" Type="http://schemas.openxmlformats.org/officeDocument/2006/relationships/image" Target="../media/image271.png"/><Relationship Id="rId24" Type="http://schemas.openxmlformats.org/officeDocument/2006/relationships/image" Target="../media/image284.png"/><Relationship Id="rId5" Type="http://schemas.openxmlformats.org/officeDocument/2006/relationships/image" Target="../media/image265.png"/><Relationship Id="rId15" Type="http://schemas.openxmlformats.org/officeDocument/2006/relationships/image" Target="../media/image275.png"/><Relationship Id="rId23" Type="http://schemas.openxmlformats.org/officeDocument/2006/relationships/image" Target="../media/image283.png"/><Relationship Id="rId10" Type="http://schemas.openxmlformats.org/officeDocument/2006/relationships/image" Target="../media/image270.png"/><Relationship Id="rId19" Type="http://schemas.openxmlformats.org/officeDocument/2006/relationships/image" Target="../media/image279.png"/><Relationship Id="rId4" Type="http://schemas.openxmlformats.org/officeDocument/2006/relationships/image" Target="../media/image31.png"/><Relationship Id="rId9" Type="http://schemas.openxmlformats.org/officeDocument/2006/relationships/image" Target="../media/image269.png"/><Relationship Id="rId14" Type="http://schemas.openxmlformats.org/officeDocument/2006/relationships/image" Target="../media/image274.png"/><Relationship Id="rId22" Type="http://schemas.openxmlformats.org/officeDocument/2006/relationships/image" Target="../media/image28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9.png"/><Relationship Id="rId13" Type="http://schemas.openxmlformats.org/officeDocument/2006/relationships/image" Target="../media/image294.png"/><Relationship Id="rId18" Type="http://schemas.openxmlformats.org/officeDocument/2006/relationships/image" Target="../media/image299.png"/><Relationship Id="rId3" Type="http://schemas.openxmlformats.org/officeDocument/2006/relationships/image" Target="../media/image6.png"/><Relationship Id="rId7" Type="http://schemas.openxmlformats.org/officeDocument/2006/relationships/image" Target="../media/image288.png"/><Relationship Id="rId12" Type="http://schemas.openxmlformats.org/officeDocument/2006/relationships/image" Target="../media/image293.png"/><Relationship Id="rId17" Type="http://schemas.openxmlformats.org/officeDocument/2006/relationships/image" Target="../media/image298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7.png"/><Relationship Id="rId11" Type="http://schemas.openxmlformats.org/officeDocument/2006/relationships/image" Target="../media/image292.png"/><Relationship Id="rId5" Type="http://schemas.openxmlformats.org/officeDocument/2006/relationships/image" Target="../media/image286.png"/><Relationship Id="rId15" Type="http://schemas.openxmlformats.org/officeDocument/2006/relationships/image" Target="../media/image296.png"/><Relationship Id="rId10" Type="http://schemas.openxmlformats.org/officeDocument/2006/relationships/image" Target="../media/image291.png"/><Relationship Id="rId19" Type="http://schemas.openxmlformats.org/officeDocument/2006/relationships/image" Target="../media/image300.png"/><Relationship Id="rId4" Type="http://schemas.openxmlformats.org/officeDocument/2006/relationships/image" Target="../media/image43.png"/><Relationship Id="rId9" Type="http://schemas.openxmlformats.org/officeDocument/2006/relationships/image" Target="../media/image290.png"/><Relationship Id="rId14" Type="http://schemas.openxmlformats.org/officeDocument/2006/relationships/image" Target="../media/image29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4.png"/><Relationship Id="rId13" Type="http://schemas.openxmlformats.org/officeDocument/2006/relationships/image" Target="../media/image309.png"/><Relationship Id="rId18" Type="http://schemas.openxmlformats.org/officeDocument/2006/relationships/image" Target="../media/image314.png"/><Relationship Id="rId3" Type="http://schemas.openxmlformats.org/officeDocument/2006/relationships/image" Target="../media/image30.png"/><Relationship Id="rId21" Type="http://schemas.openxmlformats.org/officeDocument/2006/relationships/image" Target="../media/image317.png"/><Relationship Id="rId7" Type="http://schemas.openxmlformats.org/officeDocument/2006/relationships/image" Target="../media/image303.png"/><Relationship Id="rId12" Type="http://schemas.openxmlformats.org/officeDocument/2006/relationships/image" Target="../media/image308.png"/><Relationship Id="rId17" Type="http://schemas.openxmlformats.org/officeDocument/2006/relationships/image" Target="../media/image313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312.png"/><Relationship Id="rId20" Type="http://schemas.openxmlformats.org/officeDocument/2006/relationships/image" Target="../media/image3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2.png"/><Relationship Id="rId11" Type="http://schemas.openxmlformats.org/officeDocument/2006/relationships/image" Target="../media/image307.png"/><Relationship Id="rId24" Type="http://schemas.openxmlformats.org/officeDocument/2006/relationships/image" Target="../media/image320.png"/><Relationship Id="rId5" Type="http://schemas.openxmlformats.org/officeDocument/2006/relationships/image" Target="../media/image301.png"/><Relationship Id="rId15" Type="http://schemas.openxmlformats.org/officeDocument/2006/relationships/image" Target="../media/image311.png"/><Relationship Id="rId23" Type="http://schemas.openxmlformats.org/officeDocument/2006/relationships/image" Target="../media/image319.png"/><Relationship Id="rId10" Type="http://schemas.openxmlformats.org/officeDocument/2006/relationships/image" Target="../media/image306.png"/><Relationship Id="rId19" Type="http://schemas.openxmlformats.org/officeDocument/2006/relationships/image" Target="../media/image315.png"/><Relationship Id="rId4" Type="http://schemas.openxmlformats.org/officeDocument/2006/relationships/image" Target="../media/image31.png"/><Relationship Id="rId9" Type="http://schemas.openxmlformats.org/officeDocument/2006/relationships/image" Target="../media/image305.png"/><Relationship Id="rId14" Type="http://schemas.openxmlformats.org/officeDocument/2006/relationships/image" Target="../media/image310.png"/><Relationship Id="rId22" Type="http://schemas.openxmlformats.org/officeDocument/2006/relationships/image" Target="../media/image31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5.png"/><Relationship Id="rId13" Type="http://schemas.openxmlformats.org/officeDocument/2006/relationships/image" Target="../media/image330.png"/><Relationship Id="rId18" Type="http://schemas.openxmlformats.org/officeDocument/2006/relationships/image" Target="../media/image335.png"/><Relationship Id="rId3" Type="http://schemas.openxmlformats.org/officeDocument/2006/relationships/image" Target="../media/image30.png"/><Relationship Id="rId21" Type="http://schemas.openxmlformats.org/officeDocument/2006/relationships/image" Target="../media/image338.png"/><Relationship Id="rId7" Type="http://schemas.openxmlformats.org/officeDocument/2006/relationships/image" Target="../media/image324.png"/><Relationship Id="rId12" Type="http://schemas.openxmlformats.org/officeDocument/2006/relationships/image" Target="../media/image329.png"/><Relationship Id="rId17" Type="http://schemas.openxmlformats.org/officeDocument/2006/relationships/image" Target="../media/image334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333.png"/><Relationship Id="rId20" Type="http://schemas.openxmlformats.org/officeDocument/2006/relationships/image" Target="../media/image3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3.png"/><Relationship Id="rId11" Type="http://schemas.openxmlformats.org/officeDocument/2006/relationships/image" Target="../media/image328.png"/><Relationship Id="rId24" Type="http://schemas.openxmlformats.org/officeDocument/2006/relationships/image" Target="../media/image341.png"/><Relationship Id="rId5" Type="http://schemas.openxmlformats.org/officeDocument/2006/relationships/image" Target="../media/image322.png"/><Relationship Id="rId15" Type="http://schemas.openxmlformats.org/officeDocument/2006/relationships/image" Target="../media/image332.png"/><Relationship Id="rId23" Type="http://schemas.openxmlformats.org/officeDocument/2006/relationships/image" Target="../media/image340.png"/><Relationship Id="rId10" Type="http://schemas.openxmlformats.org/officeDocument/2006/relationships/image" Target="../media/image327.png"/><Relationship Id="rId19" Type="http://schemas.openxmlformats.org/officeDocument/2006/relationships/image" Target="../media/image336.png"/><Relationship Id="rId4" Type="http://schemas.openxmlformats.org/officeDocument/2006/relationships/image" Target="../media/image321.png"/><Relationship Id="rId9" Type="http://schemas.openxmlformats.org/officeDocument/2006/relationships/image" Target="../media/image326.png"/><Relationship Id="rId14" Type="http://schemas.openxmlformats.org/officeDocument/2006/relationships/image" Target="../media/image331.png"/><Relationship Id="rId22" Type="http://schemas.openxmlformats.org/officeDocument/2006/relationships/image" Target="../media/image3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6.png"/><Relationship Id="rId13" Type="http://schemas.openxmlformats.org/officeDocument/2006/relationships/image" Target="../media/image351.png"/><Relationship Id="rId18" Type="http://schemas.openxmlformats.org/officeDocument/2006/relationships/image" Target="../media/image356.png"/><Relationship Id="rId3" Type="http://schemas.openxmlformats.org/officeDocument/2006/relationships/image" Target="../media/image42.png"/><Relationship Id="rId21" Type="http://schemas.openxmlformats.org/officeDocument/2006/relationships/image" Target="../media/image359.png"/><Relationship Id="rId7" Type="http://schemas.openxmlformats.org/officeDocument/2006/relationships/image" Target="../media/image345.png"/><Relationship Id="rId12" Type="http://schemas.openxmlformats.org/officeDocument/2006/relationships/image" Target="../media/image350.png"/><Relationship Id="rId17" Type="http://schemas.openxmlformats.org/officeDocument/2006/relationships/image" Target="../media/image355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354.png"/><Relationship Id="rId20" Type="http://schemas.openxmlformats.org/officeDocument/2006/relationships/image" Target="../media/image3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4.png"/><Relationship Id="rId11" Type="http://schemas.openxmlformats.org/officeDocument/2006/relationships/image" Target="../media/image349.png"/><Relationship Id="rId5" Type="http://schemas.openxmlformats.org/officeDocument/2006/relationships/image" Target="../media/image343.png"/><Relationship Id="rId15" Type="http://schemas.openxmlformats.org/officeDocument/2006/relationships/image" Target="../media/image353.png"/><Relationship Id="rId10" Type="http://schemas.openxmlformats.org/officeDocument/2006/relationships/image" Target="../media/image348.png"/><Relationship Id="rId19" Type="http://schemas.openxmlformats.org/officeDocument/2006/relationships/image" Target="../media/image357.png"/><Relationship Id="rId4" Type="http://schemas.openxmlformats.org/officeDocument/2006/relationships/image" Target="../media/image342.png"/><Relationship Id="rId9" Type="http://schemas.openxmlformats.org/officeDocument/2006/relationships/image" Target="../media/image347.png"/><Relationship Id="rId14" Type="http://schemas.openxmlformats.org/officeDocument/2006/relationships/image" Target="../media/image352.png"/><Relationship Id="rId22" Type="http://schemas.openxmlformats.org/officeDocument/2006/relationships/image" Target="../media/image360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0.png"/><Relationship Id="rId18" Type="http://schemas.openxmlformats.org/officeDocument/2006/relationships/image" Target="../media/image375.png"/><Relationship Id="rId26" Type="http://schemas.openxmlformats.org/officeDocument/2006/relationships/image" Target="../media/image383.png"/><Relationship Id="rId21" Type="http://schemas.openxmlformats.org/officeDocument/2006/relationships/image" Target="../media/image378.png"/><Relationship Id="rId34" Type="http://schemas.openxmlformats.org/officeDocument/2006/relationships/image" Target="../media/image391.png"/><Relationship Id="rId7" Type="http://schemas.openxmlformats.org/officeDocument/2006/relationships/image" Target="../media/image364.png"/><Relationship Id="rId12" Type="http://schemas.openxmlformats.org/officeDocument/2006/relationships/image" Target="../media/image369.png"/><Relationship Id="rId17" Type="http://schemas.openxmlformats.org/officeDocument/2006/relationships/image" Target="../media/image374.png"/><Relationship Id="rId25" Type="http://schemas.openxmlformats.org/officeDocument/2006/relationships/image" Target="../media/image382.png"/><Relationship Id="rId33" Type="http://schemas.openxmlformats.org/officeDocument/2006/relationships/image" Target="../media/image390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73.png"/><Relationship Id="rId20" Type="http://schemas.openxmlformats.org/officeDocument/2006/relationships/image" Target="../media/image377.png"/><Relationship Id="rId29" Type="http://schemas.openxmlformats.org/officeDocument/2006/relationships/image" Target="../media/image3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3.png"/><Relationship Id="rId11" Type="http://schemas.openxmlformats.org/officeDocument/2006/relationships/image" Target="../media/image368.png"/><Relationship Id="rId24" Type="http://schemas.openxmlformats.org/officeDocument/2006/relationships/image" Target="../media/image381.png"/><Relationship Id="rId32" Type="http://schemas.openxmlformats.org/officeDocument/2006/relationships/image" Target="../media/image389.png"/><Relationship Id="rId37" Type="http://schemas.openxmlformats.org/officeDocument/2006/relationships/image" Target="../media/image394.png"/><Relationship Id="rId5" Type="http://schemas.openxmlformats.org/officeDocument/2006/relationships/image" Target="../media/image362.png"/><Relationship Id="rId15" Type="http://schemas.openxmlformats.org/officeDocument/2006/relationships/image" Target="../media/image372.png"/><Relationship Id="rId23" Type="http://schemas.openxmlformats.org/officeDocument/2006/relationships/image" Target="../media/image380.png"/><Relationship Id="rId28" Type="http://schemas.openxmlformats.org/officeDocument/2006/relationships/image" Target="../media/image385.png"/><Relationship Id="rId36" Type="http://schemas.openxmlformats.org/officeDocument/2006/relationships/image" Target="../media/image393.png"/><Relationship Id="rId10" Type="http://schemas.openxmlformats.org/officeDocument/2006/relationships/image" Target="../media/image367.png"/><Relationship Id="rId19" Type="http://schemas.openxmlformats.org/officeDocument/2006/relationships/image" Target="../media/image376.png"/><Relationship Id="rId31" Type="http://schemas.openxmlformats.org/officeDocument/2006/relationships/image" Target="../media/image388.png"/><Relationship Id="rId4" Type="http://schemas.openxmlformats.org/officeDocument/2006/relationships/image" Target="../media/image361.png"/><Relationship Id="rId9" Type="http://schemas.openxmlformats.org/officeDocument/2006/relationships/image" Target="../media/image366.png"/><Relationship Id="rId14" Type="http://schemas.openxmlformats.org/officeDocument/2006/relationships/image" Target="../media/image371.png"/><Relationship Id="rId22" Type="http://schemas.openxmlformats.org/officeDocument/2006/relationships/image" Target="../media/image379.png"/><Relationship Id="rId27" Type="http://schemas.openxmlformats.org/officeDocument/2006/relationships/image" Target="../media/image384.png"/><Relationship Id="rId30" Type="http://schemas.openxmlformats.org/officeDocument/2006/relationships/image" Target="../media/image387.png"/><Relationship Id="rId35" Type="http://schemas.openxmlformats.org/officeDocument/2006/relationships/image" Target="../media/image392.png"/><Relationship Id="rId8" Type="http://schemas.openxmlformats.org/officeDocument/2006/relationships/image" Target="../media/image365.png"/><Relationship Id="rId3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0.png"/><Relationship Id="rId13" Type="http://schemas.openxmlformats.org/officeDocument/2006/relationships/image" Target="../media/image405.png"/><Relationship Id="rId18" Type="http://schemas.openxmlformats.org/officeDocument/2006/relationships/image" Target="../media/image410.png"/><Relationship Id="rId26" Type="http://schemas.openxmlformats.org/officeDocument/2006/relationships/image" Target="../media/image418.png"/><Relationship Id="rId3" Type="http://schemas.openxmlformats.org/officeDocument/2006/relationships/image" Target="../media/image395.png"/><Relationship Id="rId21" Type="http://schemas.openxmlformats.org/officeDocument/2006/relationships/image" Target="../media/image413.png"/><Relationship Id="rId7" Type="http://schemas.openxmlformats.org/officeDocument/2006/relationships/image" Target="../media/image399.png"/><Relationship Id="rId12" Type="http://schemas.openxmlformats.org/officeDocument/2006/relationships/image" Target="../media/image404.png"/><Relationship Id="rId17" Type="http://schemas.openxmlformats.org/officeDocument/2006/relationships/image" Target="../media/image409.png"/><Relationship Id="rId25" Type="http://schemas.openxmlformats.org/officeDocument/2006/relationships/image" Target="../media/image417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408.png"/><Relationship Id="rId20" Type="http://schemas.openxmlformats.org/officeDocument/2006/relationships/image" Target="../media/image4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8.png"/><Relationship Id="rId11" Type="http://schemas.openxmlformats.org/officeDocument/2006/relationships/image" Target="../media/image403.png"/><Relationship Id="rId24" Type="http://schemas.openxmlformats.org/officeDocument/2006/relationships/image" Target="../media/image416.png"/><Relationship Id="rId5" Type="http://schemas.openxmlformats.org/officeDocument/2006/relationships/image" Target="../media/image397.png"/><Relationship Id="rId15" Type="http://schemas.openxmlformats.org/officeDocument/2006/relationships/image" Target="../media/image407.png"/><Relationship Id="rId23" Type="http://schemas.openxmlformats.org/officeDocument/2006/relationships/image" Target="../media/image415.png"/><Relationship Id="rId10" Type="http://schemas.openxmlformats.org/officeDocument/2006/relationships/image" Target="../media/image402.png"/><Relationship Id="rId19" Type="http://schemas.openxmlformats.org/officeDocument/2006/relationships/image" Target="../media/image411.png"/><Relationship Id="rId4" Type="http://schemas.openxmlformats.org/officeDocument/2006/relationships/image" Target="../media/image396.png"/><Relationship Id="rId9" Type="http://schemas.openxmlformats.org/officeDocument/2006/relationships/image" Target="../media/image401.png"/><Relationship Id="rId14" Type="http://schemas.openxmlformats.org/officeDocument/2006/relationships/image" Target="../media/image406.png"/><Relationship Id="rId22" Type="http://schemas.openxmlformats.org/officeDocument/2006/relationships/image" Target="../media/image414.png"/><Relationship Id="rId27" Type="http://schemas.openxmlformats.org/officeDocument/2006/relationships/image" Target="../media/image31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1.png"/><Relationship Id="rId13" Type="http://schemas.openxmlformats.org/officeDocument/2006/relationships/image" Target="../media/image426.png"/><Relationship Id="rId18" Type="http://schemas.openxmlformats.org/officeDocument/2006/relationships/image" Target="../media/image431.png"/><Relationship Id="rId3" Type="http://schemas.openxmlformats.org/officeDocument/2006/relationships/image" Target="../media/image60.png"/><Relationship Id="rId21" Type="http://schemas.openxmlformats.org/officeDocument/2006/relationships/image" Target="../media/image434.png"/><Relationship Id="rId7" Type="http://schemas.openxmlformats.org/officeDocument/2006/relationships/image" Target="../media/image420.png"/><Relationship Id="rId12" Type="http://schemas.openxmlformats.org/officeDocument/2006/relationships/image" Target="../media/image425.png"/><Relationship Id="rId17" Type="http://schemas.openxmlformats.org/officeDocument/2006/relationships/image" Target="../media/image430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429.png"/><Relationship Id="rId20" Type="http://schemas.openxmlformats.org/officeDocument/2006/relationships/image" Target="../media/image4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9.png"/><Relationship Id="rId11" Type="http://schemas.openxmlformats.org/officeDocument/2006/relationships/image" Target="../media/image424.png"/><Relationship Id="rId5" Type="http://schemas.openxmlformats.org/officeDocument/2006/relationships/image" Target="../media/image104.png"/><Relationship Id="rId15" Type="http://schemas.openxmlformats.org/officeDocument/2006/relationships/image" Target="../media/image428.png"/><Relationship Id="rId10" Type="http://schemas.openxmlformats.org/officeDocument/2006/relationships/image" Target="../media/image423.png"/><Relationship Id="rId19" Type="http://schemas.openxmlformats.org/officeDocument/2006/relationships/image" Target="../media/image432.png"/><Relationship Id="rId4" Type="http://schemas.openxmlformats.org/officeDocument/2006/relationships/image" Target="../media/image86.png"/><Relationship Id="rId9" Type="http://schemas.openxmlformats.org/officeDocument/2006/relationships/image" Target="../media/image422.png"/><Relationship Id="rId14" Type="http://schemas.openxmlformats.org/officeDocument/2006/relationships/image" Target="../media/image427.png"/><Relationship Id="rId22" Type="http://schemas.openxmlformats.org/officeDocument/2006/relationships/image" Target="../media/image43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9.png"/><Relationship Id="rId13" Type="http://schemas.openxmlformats.org/officeDocument/2006/relationships/image" Target="../media/image444.png"/><Relationship Id="rId18" Type="http://schemas.openxmlformats.org/officeDocument/2006/relationships/image" Target="../media/image449.png"/><Relationship Id="rId26" Type="http://schemas.openxmlformats.org/officeDocument/2006/relationships/image" Target="../media/image457.png"/><Relationship Id="rId3" Type="http://schemas.openxmlformats.org/officeDocument/2006/relationships/image" Target="../media/image30.png"/><Relationship Id="rId21" Type="http://schemas.openxmlformats.org/officeDocument/2006/relationships/image" Target="../media/image452.png"/><Relationship Id="rId7" Type="http://schemas.openxmlformats.org/officeDocument/2006/relationships/image" Target="../media/image438.png"/><Relationship Id="rId12" Type="http://schemas.openxmlformats.org/officeDocument/2006/relationships/image" Target="../media/image443.png"/><Relationship Id="rId17" Type="http://schemas.openxmlformats.org/officeDocument/2006/relationships/image" Target="../media/image448.png"/><Relationship Id="rId25" Type="http://schemas.openxmlformats.org/officeDocument/2006/relationships/image" Target="../media/image456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447.png"/><Relationship Id="rId20" Type="http://schemas.openxmlformats.org/officeDocument/2006/relationships/image" Target="../media/image451.png"/><Relationship Id="rId29" Type="http://schemas.openxmlformats.org/officeDocument/2006/relationships/image" Target="../media/image4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7.png"/><Relationship Id="rId11" Type="http://schemas.openxmlformats.org/officeDocument/2006/relationships/image" Target="../media/image442.png"/><Relationship Id="rId24" Type="http://schemas.openxmlformats.org/officeDocument/2006/relationships/image" Target="../media/image455.png"/><Relationship Id="rId5" Type="http://schemas.openxmlformats.org/officeDocument/2006/relationships/image" Target="../media/image436.png"/><Relationship Id="rId15" Type="http://schemas.openxmlformats.org/officeDocument/2006/relationships/image" Target="../media/image446.png"/><Relationship Id="rId23" Type="http://schemas.openxmlformats.org/officeDocument/2006/relationships/image" Target="../media/image454.png"/><Relationship Id="rId28" Type="http://schemas.openxmlformats.org/officeDocument/2006/relationships/image" Target="../media/image459.png"/><Relationship Id="rId10" Type="http://schemas.openxmlformats.org/officeDocument/2006/relationships/image" Target="../media/image441.png"/><Relationship Id="rId19" Type="http://schemas.openxmlformats.org/officeDocument/2006/relationships/image" Target="../media/image450.png"/><Relationship Id="rId31" Type="http://schemas.openxmlformats.org/officeDocument/2006/relationships/image" Target="../media/image462.png"/><Relationship Id="rId4" Type="http://schemas.openxmlformats.org/officeDocument/2006/relationships/image" Target="../media/image31.png"/><Relationship Id="rId9" Type="http://schemas.openxmlformats.org/officeDocument/2006/relationships/image" Target="../media/image440.png"/><Relationship Id="rId14" Type="http://schemas.openxmlformats.org/officeDocument/2006/relationships/image" Target="../media/image445.png"/><Relationship Id="rId22" Type="http://schemas.openxmlformats.org/officeDocument/2006/relationships/image" Target="../media/image453.png"/><Relationship Id="rId27" Type="http://schemas.openxmlformats.org/officeDocument/2006/relationships/image" Target="../media/image458.png"/><Relationship Id="rId30" Type="http://schemas.openxmlformats.org/officeDocument/2006/relationships/image" Target="../media/image46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6.png"/><Relationship Id="rId13" Type="http://schemas.openxmlformats.org/officeDocument/2006/relationships/image" Target="../media/image471.png"/><Relationship Id="rId18" Type="http://schemas.openxmlformats.org/officeDocument/2006/relationships/image" Target="../media/image476.png"/><Relationship Id="rId3" Type="http://schemas.openxmlformats.org/officeDocument/2006/relationships/image" Target="../media/image42.png"/><Relationship Id="rId7" Type="http://schemas.openxmlformats.org/officeDocument/2006/relationships/image" Target="../media/image465.png"/><Relationship Id="rId12" Type="http://schemas.openxmlformats.org/officeDocument/2006/relationships/image" Target="../media/image470.png"/><Relationship Id="rId17" Type="http://schemas.openxmlformats.org/officeDocument/2006/relationships/image" Target="../media/image475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474.png"/><Relationship Id="rId20" Type="http://schemas.openxmlformats.org/officeDocument/2006/relationships/image" Target="../media/image4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4.png"/><Relationship Id="rId11" Type="http://schemas.openxmlformats.org/officeDocument/2006/relationships/image" Target="../media/image469.png"/><Relationship Id="rId5" Type="http://schemas.openxmlformats.org/officeDocument/2006/relationships/image" Target="../media/image463.png"/><Relationship Id="rId15" Type="http://schemas.openxmlformats.org/officeDocument/2006/relationships/image" Target="../media/image473.png"/><Relationship Id="rId10" Type="http://schemas.openxmlformats.org/officeDocument/2006/relationships/image" Target="../media/image468.png"/><Relationship Id="rId19" Type="http://schemas.openxmlformats.org/officeDocument/2006/relationships/image" Target="../media/image477.png"/><Relationship Id="rId4" Type="http://schemas.openxmlformats.org/officeDocument/2006/relationships/image" Target="../media/image219.png"/><Relationship Id="rId9" Type="http://schemas.openxmlformats.org/officeDocument/2006/relationships/image" Target="../media/image467.png"/><Relationship Id="rId14" Type="http://schemas.openxmlformats.org/officeDocument/2006/relationships/image" Target="../media/image47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2.png"/><Relationship Id="rId13" Type="http://schemas.openxmlformats.org/officeDocument/2006/relationships/image" Target="../media/image487.png"/><Relationship Id="rId18" Type="http://schemas.openxmlformats.org/officeDocument/2006/relationships/image" Target="../media/image492.png"/><Relationship Id="rId26" Type="http://schemas.openxmlformats.org/officeDocument/2006/relationships/image" Target="../media/image500.png"/><Relationship Id="rId3" Type="http://schemas.openxmlformats.org/officeDocument/2006/relationships/image" Target="../media/image42.png"/><Relationship Id="rId21" Type="http://schemas.openxmlformats.org/officeDocument/2006/relationships/image" Target="../media/image495.png"/><Relationship Id="rId7" Type="http://schemas.openxmlformats.org/officeDocument/2006/relationships/image" Target="../media/image481.png"/><Relationship Id="rId12" Type="http://schemas.openxmlformats.org/officeDocument/2006/relationships/image" Target="../media/image486.png"/><Relationship Id="rId17" Type="http://schemas.openxmlformats.org/officeDocument/2006/relationships/image" Target="../media/image491.png"/><Relationship Id="rId25" Type="http://schemas.openxmlformats.org/officeDocument/2006/relationships/image" Target="../media/image499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490.png"/><Relationship Id="rId20" Type="http://schemas.openxmlformats.org/officeDocument/2006/relationships/image" Target="../media/image4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0.png"/><Relationship Id="rId11" Type="http://schemas.openxmlformats.org/officeDocument/2006/relationships/image" Target="../media/image485.png"/><Relationship Id="rId24" Type="http://schemas.openxmlformats.org/officeDocument/2006/relationships/image" Target="../media/image498.png"/><Relationship Id="rId5" Type="http://schemas.openxmlformats.org/officeDocument/2006/relationships/image" Target="../media/image479.png"/><Relationship Id="rId15" Type="http://schemas.openxmlformats.org/officeDocument/2006/relationships/image" Target="../media/image489.png"/><Relationship Id="rId23" Type="http://schemas.openxmlformats.org/officeDocument/2006/relationships/image" Target="../media/image497.png"/><Relationship Id="rId28" Type="http://schemas.openxmlformats.org/officeDocument/2006/relationships/image" Target="../media/image502.png"/><Relationship Id="rId10" Type="http://schemas.openxmlformats.org/officeDocument/2006/relationships/image" Target="../media/image484.png"/><Relationship Id="rId19" Type="http://schemas.openxmlformats.org/officeDocument/2006/relationships/image" Target="../media/image493.png"/><Relationship Id="rId4" Type="http://schemas.openxmlformats.org/officeDocument/2006/relationships/image" Target="../media/image43.png"/><Relationship Id="rId9" Type="http://schemas.openxmlformats.org/officeDocument/2006/relationships/image" Target="../media/image483.png"/><Relationship Id="rId14" Type="http://schemas.openxmlformats.org/officeDocument/2006/relationships/image" Target="../media/image488.png"/><Relationship Id="rId22" Type="http://schemas.openxmlformats.org/officeDocument/2006/relationships/image" Target="../media/image496.png"/><Relationship Id="rId27" Type="http://schemas.openxmlformats.org/officeDocument/2006/relationships/image" Target="../media/image50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7.png"/><Relationship Id="rId13" Type="http://schemas.openxmlformats.org/officeDocument/2006/relationships/image" Target="../media/image512.png"/><Relationship Id="rId18" Type="http://schemas.openxmlformats.org/officeDocument/2006/relationships/image" Target="../media/image517.png"/><Relationship Id="rId3" Type="http://schemas.openxmlformats.org/officeDocument/2006/relationships/image" Target="../media/image103.png"/><Relationship Id="rId7" Type="http://schemas.openxmlformats.org/officeDocument/2006/relationships/image" Target="../media/image506.png"/><Relationship Id="rId12" Type="http://schemas.openxmlformats.org/officeDocument/2006/relationships/image" Target="../media/image511.png"/><Relationship Id="rId17" Type="http://schemas.openxmlformats.org/officeDocument/2006/relationships/image" Target="../media/image516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5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5.png"/><Relationship Id="rId11" Type="http://schemas.openxmlformats.org/officeDocument/2006/relationships/image" Target="../media/image510.png"/><Relationship Id="rId5" Type="http://schemas.openxmlformats.org/officeDocument/2006/relationships/image" Target="../media/image504.png"/><Relationship Id="rId15" Type="http://schemas.openxmlformats.org/officeDocument/2006/relationships/image" Target="../media/image514.png"/><Relationship Id="rId10" Type="http://schemas.openxmlformats.org/officeDocument/2006/relationships/image" Target="../media/image509.png"/><Relationship Id="rId19" Type="http://schemas.openxmlformats.org/officeDocument/2006/relationships/image" Target="../media/image518.png"/><Relationship Id="rId4" Type="http://schemas.openxmlformats.org/officeDocument/2006/relationships/image" Target="../media/image503.png"/><Relationship Id="rId9" Type="http://schemas.openxmlformats.org/officeDocument/2006/relationships/image" Target="../media/image508.png"/><Relationship Id="rId14" Type="http://schemas.openxmlformats.org/officeDocument/2006/relationships/image" Target="../media/image51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2.png"/><Relationship Id="rId13" Type="http://schemas.openxmlformats.org/officeDocument/2006/relationships/image" Target="../media/image527.png"/><Relationship Id="rId18" Type="http://schemas.openxmlformats.org/officeDocument/2006/relationships/image" Target="../media/image532.png"/><Relationship Id="rId3" Type="http://schemas.openxmlformats.org/officeDocument/2006/relationships/image" Target="../media/image42.png"/><Relationship Id="rId21" Type="http://schemas.openxmlformats.org/officeDocument/2006/relationships/image" Target="../media/image535.png"/><Relationship Id="rId7" Type="http://schemas.openxmlformats.org/officeDocument/2006/relationships/image" Target="../media/image521.png"/><Relationship Id="rId12" Type="http://schemas.openxmlformats.org/officeDocument/2006/relationships/image" Target="../media/image526.png"/><Relationship Id="rId17" Type="http://schemas.openxmlformats.org/officeDocument/2006/relationships/image" Target="../media/image531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530.png"/><Relationship Id="rId20" Type="http://schemas.openxmlformats.org/officeDocument/2006/relationships/image" Target="../media/image5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0.png"/><Relationship Id="rId11" Type="http://schemas.openxmlformats.org/officeDocument/2006/relationships/image" Target="../media/image525.png"/><Relationship Id="rId5" Type="http://schemas.openxmlformats.org/officeDocument/2006/relationships/image" Target="../media/image519.png"/><Relationship Id="rId15" Type="http://schemas.openxmlformats.org/officeDocument/2006/relationships/image" Target="../media/image529.png"/><Relationship Id="rId10" Type="http://schemas.openxmlformats.org/officeDocument/2006/relationships/image" Target="../media/image524.png"/><Relationship Id="rId19" Type="http://schemas.openxmlformats.org/officeDocument/2006/relationships/image" Target="../media/image533.png"/><Relationship Id="rId4" Type="http://schemas.openxmlformats.org/officeDocument/2006/relationships/image" Target="../media/image43.png"/><Relationship Id="rId9" Type="http://schemas.openxmlformats.org/officeDocument/2006/relationships/image" Target="../media/image523.png"/><Relationship Id="rId14" Type="http://schemas.openxmlformats.org/officeDocument/2006/relationships/image" Target="../media/image52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9.png"/><Relationship Id="rId13" Type="http://schemas.openxmlformats.org/officeDocument/2006/relationships/image" Target="../media/image544.png"/><Relationship Id="rId18" Type="http://schemas.openxmlformats.org/officeDocument/2006/relationships/image" Target="../media/image549.png"/><Relationship Id="rId26" Type="http://schemas.openxmlformats.org/officeDocument/2006/relationships/image" Target="../media/image557.png"/><Relationship Id="rId3" Type="http://schemas.openxmlformats.org/officeDocument/2006/relationships/image" Target="../media/image60.png"/><Relationship Id="rId21" Type="http://schemas.openxmlformats.org/officeDocument/2006/relationships/image" Target="../media/image552.png"/><Relationship Id="rId7" Type="http://schemas.openxmlformats.org/officeDocument/2006/relationships/image" Target="../media/image538.png"/><Relationship Id="rId12" Type="http://schemas.openxmlformats.org/officeDocument/2006/relationships/image" Target="../media/image543.png"/><Relationship Id="rId17" Type="http://schemas.openxmlformats.org/officeDocument/2006/relationships/image" Target="../media/image548.png"/><Relationship Id="rId25" Type="http://schemas.openxmlformats.org/officeDocument/2006/relationships/image" Target="../media/image556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547.png"/><Relationship Id="rId20" Type="http://schemas.openxmlformats.org/officeDocument/2006/relationships/image" Target="../media/image5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7.png"/><Relationship Id="rId11" Type="http://schemas.openxmlformats.org/officeDocument/2006/relationships/image" Target="../media/image542.png"/><Relationship Id="rId24" Type="http://schemas.openxmlformats.org/officeDocument/2006/relationships/image" Target="../media/image555.png"/><Relationship Id="rId5" Type="http://schemas.openxmlformats.org/officeDocument/2006/relationships/image" Target="../media/image536.png"/><Relationship Id="rId15" Type="http://schemas.openxmlformats.org/officeDocument/2006/relationships/image" Target="../media/image546.png"/><Relationship Id="rId23" Type="http://schemas.openxmlformats.org/officeDocument/2006/relationships/image" Target="../media/image554.png"/><Relationship Id="rId10" Type="http://schemas.openxmlformats.org/officeDocument/2006/relationships/image" Target="../media/image541.png"/><Relationship Id="rId19" Type="http://schemas.openxmlformats.org/officeDocument/2006/relationships/image" Target="../media/image550.png"/><Relationship Id="rId4" Type="http://schemas.openxmlformats.org/officeDocument/2006/relationships/image" Target="../media/image86.png"/><Relationship Id="rId9" Type="http://schemas.openxmlformats.org/officeDocument/2006/relationships/image" Target="../media/image540.png"/><Relationship Id="rId14" Type="http://schemas.openxmlformats.org/officeDocument/2006/relationships/image" Target="../media/image545.png"/><Relationship Id="rId22" Type="http://schemas.openxmlformats.org/officeDocument/2006/relationships/image" Target="../media/image553.png"/><Relationship Id="rId27" Type="http://schemas.openxmlformats.org/officeDocument/2006/relationships/image" Target="../media/image55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2.png"/><Relationship Id="rId13" Type="http://schemas.openxmlformats.org/officeDocument/2006/relationships/image" Target="../media/image567.png"/><Relationship Id="rId18" Type="http://schemas.openxmlformats.org/officeDocument/2006/relationships/image" Target="../media/image572.png"/><Relationship Id="rId26" Type="http://schemas.openxmlformats.org/officeDocument/2006/relationships/image" Target="../media/image340.png"/><Relationship Id="rId3" Type="http://schemas.openxmlformats.org/officeDocument/2006/relationships/image" Target="../media/image103.png"/><Relationship Id="rId21" Type="http://schemas.openxmlformats.org/officeDocument/2006/relationships/image" Target="../media/image575.png"/><Relationship Id="rId7" Type="http://schemas.openxmlformats.org/officeDocument/2006/relationships/image" Target="../media/image561.png"/><Relationship Id="rId12" Type="http://schemas.openxmlformats.org/officeDocument/2006/relationships/image" Target="../media/image566.png"/><Relationship Id="rId17" Type="http://schemas.openxmlformats.org/officeDocument/2006/relationships/image" Target="../media/image571.png"/><Relationship Id="rId25" Type="http://schemas.openxmlformats.org/officeDocument/2006/relationships/image" Target="../media/image579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570.png"/><Relationship Id="rId20" Type="http://schemas.openxmlformats.org/officeDocument/2006/relationships/image" Target="../media/image5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0.png"/><Relationship Id="rId11" Type="http://schemas.openxmlformats.org/officeDocument/2006/relationships/image" Target="../media/image565.png"/><Relationship Id="rId24" Type="http://schemas.openxmlformats.org/officeDocument/2006/relationships/image" Target="../media/image578.png"/><Relationship Id="rId5" Type="http://schemas.openxmlformats.org/officeDocument/2006/relationships/image" Target="../media/image559.png"/><Relationship Id="rId15" Type="http://schemas.openxmlformats.org/officeDocument/2006/relationships/image" Target="../media/image569.png"/><Relationship Id="rId23" Type="http://schemas.openxmlformats.org/officeDocument/2006/relationships/image" Target="../media/image577.png"/><Relationship Id="rId10" Type="http://schemas.openxmlformats.org/officeDocument/2006/relationships/image" Target="../media/image564.png"/><Relationship Id="rId19" Type="http://schemas.openxmlformats.org/officeDocument/2006/relationships/image" Target="../media/image573.png"/><Relationship Id="rId4" Type="http://schemas.openxmlformats.org/officeDocument/2006/relationships/image" Target="../media/image30.png"/><Relationship Id="rId9" Type="http://schemas.openxmlformats.org/officeDocument/2006/relationships/image" Target="../media/image563.png"/><Relationship Id="rId14" Type="http://schemas.openxmlformats.org/officeDocument/2006/relationships/image" Target="../media/image568.png"/><Relationship Id="rId22" Type="http://schemas.openxmlformats.org/officeDocument/2006/relationships/image" Target="../media/image576.png"/><Relationship Id="rId27" Type="http://schemas.openxmlformats.org/officeDocument/2006/relationships/image" Target="../media/image58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5.png"/><Relationship Id="rId13" Type="http://schemas.openxmlformats.org/officeDocument/2006/relationships/image" Target="../media/image590.png"/><Relationship Id="rId18" Type="http://schemas.openxmlformats.org/officeDocument/2006/relationships/image" Target="../media/image595.png"/><Relationship Id="rId26" Type="http://schemas.openxmlformats.org/officeDocument/2006/relationships/image" Target="../media/image603.png"/><Relationship Id="rId3" Type="http://schemas.openxmlformats.org/officeDocument/2006/relationships/image" Target="../media/image42.png"/><Relationship Id="rId21" Type="http://schemas.openxmlformats.org/officeDocument/2006/relationships/image" Target="../media/image598.png"/><Relationship Id="rId7" Type="http://schemas.openxmlformats.org/officeDocument/2006/relationships/image" Target="../media/image584.png"/><Relationship Id="rId12" Type="http://schemas.openxmlformats.org/officeDocument/2006/relationships/image" Target="../media/image589.png"/><Relationship Id="rId17" Type="http://schemas.openxmlformats.org/officeDocument/2006/relationships/image" Target="../media/image594.png"/><Relationship Id="rId25" Type="http://schemas.openxmlformats.org/officeDocument/2006/relationships/image" Target="../media/image602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593.png"/><Relationship Id="rId20" Type="http://schemas.openxmlformats.org/officeDocument/2006/relationships/image" Target="../media/image597.png"/><Relationship Id="rId29" Type="http://schemas.openxmlformats.org/officeDocument/2006/relationships/image" Target="../media/image6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3.png"/><Relationship Id="rId11" Type="http://schemas.openxmlformats.org/officeDocument/2006/relationships/image" Target="../media/image588.png"/><Relationship Id="rId24" Type="http://schemas.openxmlformats.org/officeDocument/2006/relationships/image" Target="../media/image601.png"/><Relationship Id="rId5" Type="http://schemas.openxmlformats.org/officeDocument/2006/relationships/image" Target="../media/image582.png"/><Relationship Id="rId15" Type="http://schemas.openxmlformats.org/officeDocument/2006/relationships/image" Target="../media/image592.png"/><Relationship Id="rId23" Type="http://schemas.openxmlformats.org/officeDocument/2006/relationships/image" Target="../media/image600.png"/><Relationship Id="rId28" Type="http://schemas.openxmlformats.org/officeDocument/2006/relationships/image" Target="../media/image605.png"/><Relationship Id="rId10" Type="http://schemas.openxmlformats.org/officeDocument/2006/relationships/image" Target="../media/image587.png"/><Relationship Id="rId19" Type="http://schemas.openxmlformats.org/officeDocument/2006/relationships/image" Target="../media/image596.png"/><Relationship Id="rId4" Type="http://schemas.openxmlformats.org/officeDocument/2006/relationships/image" Target="../media/image581.png"/><Relationship Id="rId9" Type="http://schemas.openxmlformats.org/officeDocument/2006/relationships/image" Target="../media/image586.png"/><Relationship Id="rId14" Type="http://schemas.openxmlformats.org/officeDocument/2006/relationships/image" Target="../media/image591.png"/><Relationship Id="rId22" Type="http://schemas.openxmlformats.org/officeDocument/2006/relationships/image" Target="../media/image599.png"/><Relationship Id="rId27" Type="http://schemas.openxmlformats.org/officeDocument/2006/relationships/image" Target="../media/image604.png"/><Relationship Id="rId30" Type="http://schemas.openxmlformats.org/officeDocument/2006/relationships/image" Target="../media/image60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2.png"/><Relationship Id="rId13" Type="http://schemas.openxmlformats.org/officeDocument/2006/relationships/image" Target="../media/image617.png"/><Relationship Id="rId18" Type="http://schemas.openxmlformats.org/officeDocument/2006/relationships/image" Target="../media/image622.png"/><Relationship Id="rId26" Type="http://schemas.openxmlformats.org/officeDocument/2006/relationships/image" Target="../media/image630.png"/><Relationship Id="rId3" Type="http://schemas.openxmlformats.org/officeDocument/2006/relationships/image" Target="../media/image42.png"/><Relationship Id="rId21" Type="http://schemas.openxmlformats.org/officeDocument/2006/relationships/image" Target="../media/image625.png"/><Relationship Id="rId7" Type="http://schemas.openxmlformats.org/officeDocument/2006/relationships/image" Target="../media/image611.png"/><Relationship Id="rId12" Type="http://schemas.openxmlformats.org/officeDocument/2006/relationships/image" Target="../media/image616.png"/><Relationship Id="rId17" Type="http://schemas.openxmlformats.org/officeDocument/2006/relationships/image" Target="../media/image621.png"/><Relationship Id="rId25" Type="http://schemas.openxmlformats.org/officeDocument/2006/relationships/image" Target="../media/image629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620.png"/><Relationship Id="rId20" Type="http://schemas.openxmlformats.org/officeDocument/2006/relationships/image" Target="../media/image6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0.png"/><Relationship Id="rId11" Type="http://schemas.openxmlformats.org/officeDocument/2006/relationships/image" Target="../media/image615.png"/><Relationship Id="rId24" Type="http://schemas.openxmlformats.org/officeDocument/2006/relationships/image" Target="../media/image628.png"/><Relationship Id="rId5" Type="http://schemas.openxmlformats.org/officeDocument/2006/relationships/image" Target="../media/image609.png"/><Relationship Id="rId15" Type="http://schemas.openxmlformats.org/officeDocument/2006/relationships/image" Target="../media/image619.png"/><Relationship Id="rId23" Type="http://schemas.openxmlformats.org/officeDocument/2006/relationships/image" Target="../media/image627.png"/><Relationship Id="rId28" Type="http://schemas.openxmlformats.org/officeDocument/2006/relationships/image" Target="../media/image607.png"/><Relationship Id="rId10" Type="http://schemas.openxmlformats.org/officeDocument/2006/relationships/image" Target="../media/image614.png"/><Relationship Id="rId19" Type="http://schemas.openxmlformats.org/officeDocument/2006/relationships/image" Target="../media/image623.png"/><Relationship Id="rId4" Type="http://schemas.openxmlformats.org/officeDocument/2006/relationships/image" Target="../media/image608.png"/><Relationship Id="rId9" Type="http://schemas.openxmlformats.org/officeDocument/2006/relationships/image" Target="../media/image613.png"/><Relationship Id="rId14" Type="http://schemas.openxmlformats.org/officeDocument/2006/relationships/image" Target="../media/image618.png"/><Relationship Id="rId22" Type="http://schemas.openxmlformats.org/officeDocument/2006/relationships/image" Target="../media/image626.png"/><Relationship Id="rId27" Type="http://schemas.openxmlformats.org/officeDocument/2006/relationships/image" Target="../media/image63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5.png"/><Relationship Id="rId13" Type="http://schemas.openxmlformats.org/officeDocument/2006/relationships/image" Target="../media/image640.png"/><Relationship Id="rId18" Type="http://schemas.openxmlformats.org/officeDocument/2006/relationships/image" Target="../media/image645.png"/><Relationship Id="rId26" Type="http://schemas.openxmlformats.org/officeDocument/2006/relationships/image" Target="../media/image653.png"/><Relationship Id="rId3" Type="http://schemas.openxmlformats.org/officeDocument/2006/relationships/image" Target="../media/image42.png"/><Relationship Id="rId21" Type="http://schemas.openxmlformats.org/officeDocument/2006/relationships/image" Target="../media/image648.png"/><Relationship Id="rId7" Type="http://schemas.openxmlformats.org/officeDocument/2006/relationships/image" Target="../media/image634.png"/><Relationship Id="rId12" Type="http://schemas.openxmlformats.org/officeDocument/2006/relationships/image" Target="../media/image639.png"/><Relationship Id="rId17" Type="http://schemas.openxmlformats.org/officeDocument/2006/relationships/image" Target="../media/image644.png"/><Relationship Id="rId25" Type="http://schemas.openxmlformats.org/officeDocument/2006/relationships/image" Target="../media/image652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643.png"/><Relationship Id="rId20" Type="http://schemas.openxmlformats.org/officeDocument/2006/relationships/image" Target="../media/image6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3.png"/><Relationship Id="rId11" Type="http://schemas.openxmlformats.org/officeDocument/2006/relationships/image" Target="../media/image638.png"/><Relationship Id="rId24" Type="http://schemas.openxmlformats.org/officeDocument/2006/relationships/image" Target="../media/image651.png"/><Relationship Id="rId5" Type="http://schemas.openxmlformats.org/officeDocument/2006/relationships/image" Target="../media/image632.png"/><Relationship Id="rId15" Type="http://schemas.openxmlformats.org/officeDocument/2006/relationships/image" Target="../media/image642.png"/><Relationship Id="rId23" Type="http://schemas.openxmlformats.org/officeDocument/2006/relationships/image" Target="../media/image650.png"/><Relationship Id="rId28" Type="http://schemas.openxmlformats.org/officeDocument/2006/relationships/image" Target="../media/image655.png"/><Relationship Id="rId10" Type="http://schemas.openxmlformats.org/officeDocument/2006/relationships/image" Target="../media/image637.png"/><Relationship Id="rId19" Type="http://schemas.openxmlformats.org/officeDocument/2006/relationships/image" Target="../media/image646.png"/><Relationship Id="rId4" Type="http://schemas.openxmlformats.org/officeDocument/2006/relationships/image" Target="../media/image43.png"/><Relationship Id="rId9" Type="http://schemas.openxmlformats.org/officeDocument/2006/relationships/image" Target="../media/image636.png"/><Relationship Id="rId14" Type="http://schemas.openxmlformats.org/officeDocument/2006/relationships/image" Target="../media/image641.png"/><Relationship Id="rId22" Type="http://schemas.openxmlformats.org/officeDocument/2006/relationships/image" Target="../media/image649.png"/><Relationship Id="rId27" Type="http://schemas.openxmlformats.org/officeDocument/2006/relationships/image" Target="../media/image65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0.png"/><Relationship Id="rId13" Type="http://schemas.openxmlformats.org/officeDocument/2006/relationships/image" Target="../media/image665.png"/><Relationship Id="rId18" Type="http://schemas.openxmlformats.org/officeDocument/2006/relationships/image" Target="../media/image670.png"/><Relationship Id="rId26" Type="http://schemas.openxmlformats.org/officeDocument/2006/relationships/image" Target="../media/image678.png"/><Relationship Id="rId3" Type="http://schemas.openxmlformats.org/officeDocument/2006/relationships/image" Target="../media/image42.png"/><Relationship Id="rId21" Type="http://schemas.openxmlformats.org/officeDocument/2006/relationships/image" Target="../media/image673.png"/><Relationship Id="rId7" Type="http://schemas.openxmlformats.org/officeDocument/2006/relationships/image" Target="../media/image659.png"/><Relationship Id="rId12" Type="http://schemas.openxmlformats.org/officeDocument/2006/relationships/image" Target="../media/image664.png"/><Relationship Id="rId17" Type="http://schemas.openxmlformats.org/officeDocument/2006/relationships/image" Target="../media/image669.png"/><Relationship Id="rId25" Type="http://schemas.openxmlformats.org/officeDocument/2006/relationships/image" Target="../media/image677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668.png"/><Relationship Id="rId20" Type="http://schemas.openxmlformats.org/officeDocument/2006/relationships/image" Target="../media/image6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8.png"/><Relationship Id="rId11" Type="http://schemas.openxmlformats.org/officeDocument/2006/relationships/image" Target="../media/image663.png"/><Relationship Id="rId24" Type="http://schemas.openxmlformats.org/officeDocument/2006/relationships/image" Target="../media/image676.png"/><Relationship Id="rId5" Type="http://schemas.openxmlformats.org/officeDocument/2006/relationships/image" Target="../media/image657.png"/><Relationship Id="rId15" Type="http://schemas.openxmlformats.org/officeDocument/2006/relationships/image" Target="../media/image667.png"/><Relationship Id="rId23" Type="http://schemas.openxmlformats.org/officeDocument/2006/relationships/image" Target="../media/image675.png"/><Relationship Id="rId28" Type="http://schemas.openxmlformats.org/officeDocument/2006/relationships/image" Target="../media/image680.png"/><Relationship Id="rId10" Type="http://schemas.openxmlformats.org/officeDocument/2006/relationships/image" Target="../media/image662.png"/><Relationship Id="rId19" Type="http://schemas.openxmlformats.org/officeDocument/2006/relationships/image" Target="../media/image671.png"/><Relationship Id="rId4" Type="http://schemas.openxmlformats.org/officeDocument/2006/relationships/image" Target="../media/image656.png"/><Relationship Id="rId9" Type="http://schemas.openxmlformats.org/officeDocument/2006/relationships/image" Target="../media/image661.png"/><Relationship Id="rId14" Type="http://schemas.openxmlformats.org/officeDocument/2006/relationships/image" Target="../media/image666.png"/><Relationship Id="rId22" Type="http://schemas.openxmlformats.org/officeDocument/2006/relationships/image" Target="../media/image674.png"/><Relationship Id="rId27" Type="http://schemas.openxmlformats.org/officeDocument/2006/relationships/image" Target="../media/image67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5.png"/><Relationship Id="rId13" Type="http://schemas.openxmlformats.org/officeDocument/2006/relationships/image" Target="../media/image690.png"/><Relationship Id="rId18" Type="http://schemas.openxmlformats.org/officeDocument/2006/relationships/image" Target="../media/image695.png"/><Relationship Id="rId26" Type="http://schemas.openxmlformats.org/officeDocument/2006/relationships/image" Target="../media/image703.png"/><Relationship Id="rId3" Type="http://schemas.openxmlformats.org/officeDocument/2006/relationships/image" Target="../media/image30.png"/><Relationship Id="rId21" Type="http://schemas.openxmlformats.org/officeDocument/2006/relationships/image" Target="../media/image698.png"/><Relationship Id="rId7" Type="http://schemas.openxmlformats.org/officeDocument/2006/relationships/image" Target="../media/image684.png"/><Relationship Id="rId12" Type="http://schemas.openxmlformats.org/officeDocument/2006/relationships/image" Target="../media/image689.png"/><Relationship Id="rId17" Type="http://schemas.openxmlformats.org/officeDocument/2006/relationships/image" Target="../media/image694.png"/><Relationship Id="rId25" Type="http://schemas.openxmlformats.org/officeDocument/2006/relationships/image" Target="../media/image702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693.png"/><Relationship Id="rId20" Type="http://schemas.openxmlformats.org/officeDocument/2006/relationships/image" Target="../media/image6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3.png"/><Relationship Id="rId11" Type="http://schemas.openxmlformats.org/officeDocument/2006/relationships/image" Target="../media/image688.png"/><Relationship Id="rId24" Type="http://schemas.openxmlformats.org/officeDocument/2006/relationships/image" Target="../media/image701.png"/><Relationship Id="rId5" Type="http://schemas.openxmlformats.org/officeDocument/2006/relationships/image" Target="../media/image682.png"/><Relationship Id="rId15" Type="http://schemas.openxmlformats.org/officeDocument/2006/relationships/image" Target="../media/image692.png"/><Relationship Id="rId23" Type="http://schemas.openxmlformats.org/officeDocument/2006/relationships/image" Target="../media/image700.png"/><Relationship Id="rId10" Type="http://schemas.openxmlformats.org/officeDocument/2006/relationships/image" Target="../media/image687.png"/><Relationship Id="rId19" Type="http://schemas.openxmlformats.org/officeDocument/2006/relationships/image" Target="../media/image696.png"/><Relationship Id="rId4" Type="http://schemas.openxmlformats.org/officeDocument/2006/relationships/image" Target="../media/image681.png"/><Relationship Id="rId9" Type="http://schemas.openxmlformats.org/officeDocument/2006/relationships/image" Target="../media/image686.png"/><Relationship Id="rId14" Type="http://schemas.openxmlformats.org/officeDocument/2006/relationships/image" Target="../media/image691.png"/><Relationship Id="rId22" Type="http://schemas.openxmlformats.org/officeDocument/2006/relationships/image" Target="../media/image69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8.png"/><Relationship Id="rId13" Type="http://schemas.openxmlformats.org/officeDocument/2006/relationships/image" Target="../media/image713.png"/><Relationship Id="rId18" Type="http://schemas.openxmlformats.org/officeDocument/2006/relationships/image" Target="../media/image718.png"/><Relationship Id="rId26" Type="http://schemas.openxmlformats.org/officeDocument/2006/relationships/image" Target="../media/image726.png"/><Relationship Id="rId3" Type="http://schemas.openxmlformats.org/officeDocument/2006/relationships/image" Target="../media/image42.png"/><Relationship Id="rId21" Type="http://schemas.openxmlformats.org/officeDocument/2006/relationships/image" Target="../media/image721.png"/><Relationship Id="rId7" Type="http://schemas.openxmlformats.org/officeDocument/2006/relationships/image" Target="../media/image707.png"/><Relationship Id="rId12" Type="http://schemas.openxmlformats.org/officeDocument/2006/relationships/image" Target="../media/image712.png"/><Relationship Id="rId17" Type="http://schemas.openxmlformats.org/officeDocument/2006/relationships/image" Target="../media/image717.png"/><Relationship Id="rId25" Type="http://schemas.openxmlformats.org/officeDocument/2006/relationships/image" Target="../media/image725.pn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716.png"/><Relationship Id="rId20" Type="http://schemas.openxmlformats.org/officeDocument/2006/relationships/image" Target="../media/image720.png"/><Relationship Id="rId29" Type="http://schemas.openxmlformats.org/officeDocument/2006/relationships/image" Target="../media/image7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6.png"/><Relationship Id="rId11" Type="http://schemas.openxmlformats.org/officeDocument/2006/relationships/image" Target="../media/image711.png"/><Relationship Id="rId24" Type="http://schemas.openxmlformats.org/officeDocument/2006/relationships/image" Target="../media/image724.png"/><Relationship Id="rId5" Type="http://schemas.openxmlformats.org/officeDocument/2006/relationships/image" Target="../media/image705.png"/><Relationship Id="rId15" Type="http://schemas.openxmlformats.org/officeDocument/2006/relationships/image" Target="../media/image715.png"/><Relationship Id="rId23" Type="http://schemas.openxmlformats.org/officeDocument/2006/relationships/image" Target="../media/image723.png"/><Relationship Id="rId28" Type="http://schemas.openxmlformats.org/officeDocument/2006/relationships/image" Target="../media/image728.png"/><Relationship Id="rId10" Type="http://schemas.openxmlformats.org/officeDocument/2006/relationships/image" Target="../media/image710.png"/><Relationship Id="rId19" Type="http://schemas.openxmlformats.org/officeDocument/2006/relationships/image" Target="../media/image719.png"/><Relationship Id="rId4" Type="http://schemas.openxmlformats.org/officeDocument/2006/relationships/image" Target="../media/image704.png"/><Relationship Id="rId9" Type="http://schemas.openxmlformats.org/officeDocument/2006/relationships/image" Target="../media/image709.png"/><Relationship Id="rId14" Type="http://schemas.openxmlformats.org/officeDocument/2006/relationships/image" Target="../media/image714.png"/><Relationship Id="rId22" Type="http://schemas.openxmlformats.org/officeDocument/2006/relationships/image" Target="../media/image722.png"/><Relationship Id="rId27" Type="http://schemas.openxmlformats.org/officeDocument/2006/relationships/image" Target="../media/image727.png"/><Relationship Id="rId30" Type="http://schemas.openxmlformats.org/officeDocument/2006/relationships/image" Target="../media/image73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5.png"/><Relationship Id="rId13" Type="http://schemas.openxmlformats.org/officeDocument/2006/relationships/image" Target="../media/image740.png"/><Relationship Id="rId18" Type="http://schemas.openxmlformats.org/officeDocument/2006/relationships/image" Target="../media/image745.png"/><Relationship Id="rId26" Type="http://schemas.openxmlformats.org/officeDocument/2006/relationships/image" Target="../media/image753.png"/><Relationship Id="rId3" Type="http://schemas.openxmlformats.org/officeDocument/2006/relationships/image" Target="../media/image30.png"/><Relationship Id="rId21" Type="http://schemas.openxmlformats.org/officeDocument/2006/relationships/image" Target="../media/image748.png"/><Relationship Id="rId7" Type="http://schemas.openxmlformats.org/officeDocument/2006/relationships/image" Target="../media/image734.png"/><Relationship Id="rId12" Type="http://schemas.openxmlformats.org/officeDocument/2006/relationships/image" Target="../media/image739.png"/><Relationship Id="rId17" Type="http://schemas.openxmlformats.org/officeDocument/2006/relationships/image" Target="../media/image744.png"/><Relationship Id="rId25" Type="http://schemas.openxmlformats.org/officeDocument/2006/relationships/image" Target="../media/image752.png"/><Relationship Id="rId2" Type="http://schemas.openxmlformats.org/officeDocument/2006/relationships/notesSlide" Target="../notesSlides/notesSlide37.xml"/><Relationship Id="rId16" Type="http://schemas.openxmlformats.org/officeDocument/2006/relationships/image" Target="../media/image743.png"/><Relationship Id="rId20" Type="http://schemas.openxmlformats.org/officeDocument/2006/relationships/image" Target="../media/image747.png"/><Relationship Id="rId29" Type="http://schemas.openxmlformats.org/officeDocument/2006/relationships/image" Target="../media/image7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3.png"/><Relationship Id="rId11" Type="http://schemas.openxmlformats.org/officeDocument/2006/relationships/image" Target="../media/image738.png"/><Relationship Id="rId24" Type="http://schemas.openxmlformats.org/officeDocument/2006/relationships/image" Target="../media/image751.png"/><Relationship Id="rId5" Type="http://schemas.openxmlformats.org/officeDocument/2006/relationships/image" Target="../media/image732.png"/><Relationship Id="rId15" Type="http://schemas.openxmlformats.org/officeDocument/2006/relationships/image" Target="../media/image742.png"/><Relationship Id="rId23" Type="http://schemas.openxmlformats.org/officeDocument/2006/relationships/image" Target="../media/image750.png"/><Relationship Id="rId28" Type="http://schemas.openxmlformats.org/officeDocument/2006/relationships/image" Target="../media/image196.png"/><Relationship Id="rId10" Type="http://schemas.openxmlformats.org/officeDocument/2006/relationships/image" Target="../media/image737.png"/><Relationship Id="rId19" Type="http://schemas.openxmlformats.org/officeDocument/2006/relationships/image" Target="../media/image746.png"/><Relationship Id="rId31" Type="http://schemas.openxmlformats.org/officeDocument/2006/relationships/image" Target="../media/image757.png"/><Relationship Id="rId4" Type="http://schemas.openxmlformats.org/officeDocument/2006/relationships/image" Target="../media/image731.png"/><Relationship Id="rId9" Type="http://schemas.openxmlformats.org/officeDocument/2006/relationships/image" Target="../media/image736.png"/><Relationship Id="rId14" Type="http://schemas.openxmlformats.org/officeDocument/2006/relationships/image" Target="../media/image741.png"/><Relationship Id="rId22" Type="http://schemas.openxmlformats.org/officeDocument/2006/relationships/image" Target="../media/image749.png"/><Relationship Id="rId27" Type="http://schemas.openxmlformats.org/officeDocument/2006/relationships/image" Target="../media/image754.png"/><Relationship Id="rId30" Type="http://schemas.openxmlformats.org/officeDocument/2006/relationships/image" Target="../media/image75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2.png"/><Relationship Id="rId13" Type="http://schemas.openxmlformats.org/officeDocument/2006/relationships/image" Target="../media/image767.png"/><Relationship Id="rId18" Type="http://schemas.openxmlformats.org/officeDocument/2006/relationships/image" Target="../media/image772.png"/><Relationship Id="rId26" Type="http://schemas.openxmlformats.org/officeDocument/2006/relationships/image" Target="../media/image780.png"/><Relationship Id="rId3" Type="http://schemas.openxmlformats.org/officeDocument/2006/relationships/image" Target="../media/image42.png"/><Relationship Id="rId21" Type="http://schemas.openxmlformats.org/officeDocument/2006/relationships/image" Target="../media/image775.png"/><Relationship Id="rId7" Type="http://schemas.openxmlformats.org/officeDocument/2006/relationships/image" Target="../media/image761.png"/><Relationship Id="rId12" Type="http://schemas.openxmlformats.org/officeDocument/2006/relationships/image" Target="../media/image766.png"/><Relationship Id="rId17" Type="http://schemas.openxmlformats.org/officeDocument/2006/relationships/image" Target="../media/image771.png"/><Relationship Id="rId25" Type="http://schemas.openxmlformats.org/officeDocument/2006/relationships/image" Target="../media/image779.png"/><Relationship Id="rId2" Type="http://schemas.openxmlformats.org/officeDocument/2006/relationships/notesSlide" Target="../notesSlides/notesSlide38.xml"/><Relationship Id="rId16" Type="http://schemas.openxmlformats.org/officeDocument/2006/relationships/image" Target="../media/image770.png"/><Relationship Id="rId20" Type="http://schemas.openxmlformats.org/officeDocument/2006/relationships/image" Target="../media/image7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0.png"/><Relationship Id="rId11" Type="http://schemas.openxmlformats.org/officeDocument/2006/relationships/image" Target="../media/image765.png"/><Relationship Id="rId24" Type="http://schemas.openxmlformats.org/officeDocument/2006/relationships/image" Target="../media/image778.png"/><Relationship Id="rId5" Type="http://schemas.openxmlformats.org/officeDocument/2006/relationships/image" Target="../media/image759.png"/><Relationship Id="rId15" Type="http://schemas.openxmlformats.org/officeDocument/2006/relationships/image" Target="../media/image769.png"/><Relationship Id="rId23" Type="http://schemas.openxmlformats.org/officeDocument/2006/relationships/image" Target="../media/image777.png"/><Relationship Id="rId28" Type="http://schemas.openxmlformats.org/officeDocument/2006/relationships/image" Target="../media/image782.png"/><Relationship Id="rId10" Type="http://schemas.openxmlformats.org/officeDocument/2006/relationships/image" Target="../media/image764.png"/><Relationship Id="rId19" Type="http://schemas.openxmlformats.org/officeDocument/2006/relationships/image" Target="../media/image773.png"/><Relationship Id="rId4" Type="http://schemas.openxmlformats.org/officeDocument/2006/relationships/image" Target="../media/image758.png"/><Relationship Id="rId9" Type="http://schemas.openxmlformats.org/officeDocument/2006/relationships/image" Target="../media/image763.png"/><Relationship Id="rId14" Type="http://schemas.openxmlformats.org/officeDocument/2006/relationships/image" Target="../media/image768.png"/><Relationship Id="rId22" Type="http://schemas.openxmlformats.org/officeDocument/2006/relationships/image" Target="../media/image776.png"/><Relationship Id="rId27" Type="http://schemas.openxmlformats.org/officeDocument/2006/relationships/image" Target="../media/image781.png"/></Relationships>
</file>

<file path=ppt/slides/_rels/slide3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91.png"/><Relationship Id="rId18" Type="http://schemas.openxmlformats.org/officeDocument/2006/relationships/image" Target="../media/image796.png"/><Relationship Id="rId26" Type="http://schemas.openxmlformats.org/officeDocument/2006/relationships/image" Target="../media/image804.png"/><Relationship Id="rId39" Type="http://schemas.openxmlformats.org/officeDocument/2006/relationships/image" Target="../media/image817.png"/><Relationship Id="rId21" Type="http://schemas.openxmlformats.org/officeDocument/2006/relationships/image" Target="../media/image799.png"/><Relationship Id="rId34" Type="http://schemas.openxmlformats.org/officeDocument/2006/relationships/image" Target="../media/image812.png"/><Relationship Id="rId7" Type="http://schemas.openxmlformats.org/officeDocument/2006/relationships/image" Target="../media/image785.png"/><Relationship Id="rId12" Type="http://schemas.openxmlformats.org/officeDocument/2006/relationships/image" Target="../media/image790.png"/><Relationship Id="rId17" Type="http://schemas.openxmlformats.org/officeDocument/2006/relationships/image" Target="../media/image795.png"/><Relationship Id="rId25" Type="http://schemas.openxmlformats.org/officeDocument/2006/relationships/image" Target="../media/image803.png"/><Relationship Id="rId33" Type="http://schemas.openxmlformats.org/officeDocument/2006/relationships/image" Target="../media/image811.png"/><Relationship Id="rId38" Type="http://schemas.openxmlformats.org/officeDocument/2006/relationships/image" Target="../media/image816.png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794.png"/><Relationship Id="rId20" Type="http://schemas.openxmlformats.org/officeDocument/2006/relationships/image" Target="../media/image798.png"/><Relationship Id="rId29" Type="http://schemas.openxmlformats.org/officeDocument/2006/relationships/image" Target="../media/image80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4.png"/><Relationship Id="rId11" Type="http://schemas.openxmlformats.org/officeDocument/2006/relationships/image" Target="../media/image789.png"/><Relationship Id="rId24" Type="http://schemas.openxmlformats.org/officeDocument/2006/relationships/image" Target="../media/image802.png"/><Relationship Id="rId32" Type="http://schemas.openxmlformats.org/officeDocument/2006/relationships/image" Target="../media/image810.png"/><Relationship Id="rId37" Type="http://schemas.openxmlformats.org/officeDocument/2006/relationships/image" Target="../media/image815.png"/><Relationship Id="rId40" Type="http://schemas.openxmlformats.org/officeDocument/2006/relationships/image" Target="../media/image818.png"/><Relationship Id="rId5" Type="http://schemas.openxmlformats.org/officeDocument/2006/relationships/image" Target="../media/image783.png"/><Relationship Id="rId15" Type="http://schemas.openxmlformats.org/officeDocument/2006/relationships/image" Target="../media/image793.png"/><Relationship Id="rId23" Type="http://schemas.openxmlformats.org/officeDocument/2006/relationships/image" Target="../media/image801.png"/><Relationship Id="rId28" Type="http://schemas.openxmlformats.org/officeDocument/2006/relationships/image" Target="../media/image806.png"/><Relationship Id="rId36" Type="http://schemas.openxmlformats.org/officeDocument/2006/relationships/image" Target="../media/image814.png"/><Relationship Id="rId10" Type="http://schemas.openxmlformats.org/officeDocument/2006/relationships/image" Target="../media/image788.png"/><Relationship Id="rId19" Type="http://schemas.openxmlformats.org/officeDocument/2006/relationships/image" Target="../media/image797.png"/><Relationship Id="rId31" Type="http://schemas.openxmlformats.org/officeDocument/2006/relationships/image" Target="../media/image809.png"/><Relationship Id="rId4" Type="http://schemas.openxmlformats.org/officeDocument/2006/relationships/image" Target="../media/image43.png"/><Relationship Id="rId9" Type="http://schemas.openxmlformats.org/officeDocument/2006/relationships/image" Target="../media/image787.png"/><Relationship Id="rId14" Type="http://schemas.openxmlformats.org/officeDocument/2006/relationships/image" Target="../media/image792.png"/><Relationship Id="rId22" Type="http://schemas.openxmlformats.org/officeDocument/2006/relationships/image" Target="../media/image800.png"/><Relationship Id="rId27" Type="http://schemas.openxmlformats.org/officeDocument/2006/relationships/image" Target="../media/image805.png"/><Relationship Id="rId30" Type="http://schemas.openxmlformats.org/officeDocument/2006/relationships/image" Target="../media/image808.png"/><Relationship Id="rId35" Type="http://schemas.openxmlformats.org/officeDocument/2006/relationships/image" Target="../media/image813.png"/><Relationship Id="rId8" Type="http://schemas.openxmlformats.org/officeDocument/2006/relationships/image" Target="../media/image786.png"/><Relationship Id="rId3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3.png"/><Relationship Id="rId13" Type="http://schemas.openxmlformats.org/officeDocument/2006/relationships/image" Target="../media/image828.png"/><Relationship Id="rId18" Type="http://schemas.openxmlformats.org/officeDocument/2006/relationships/image" Target="../media/image833.png"/><Relationship Id="rId3" Type="http://schemas.openxmlformats.org/officeDocument/2006/relationships/image" Target="../media/image42.png"/><Relationship Id="rId21" Type="http://schemas.openxmlformats.org/officeDocument/2006/relationships/image" Target="../media/image836.png"/><Relationship Id="rId7" Type="http://schemas.openxmlformats.org/officeDocument/2006/relationships/image" Target="../media/image822.png"/><Relationship Id="rId12" Type="http://schemas.openxmlformats.org/officeDocument/2006/relationships/image" Target="../media/image827.png"/><Relationship Id="rId17" Type="http://schemas.openxmlformats.org/officeDocument/2006/relationships/image" Target="../media/image832.png"/><Relationship Id="rId25" Type="http://schemas.openxmlformats.org/officeDocument/2006/relationships/image" Target="../media/image840.pn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831.png"/><Relationship Id="rId20" Type="http://schemas.openxmlformats.org/officeDocument/2006/relationships/image" Target="../media/image8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1.png"/><Relationship Id="rId11" Type="http://schemas.openxmlformats.org/officeDocument/2006/relationships/image" Target="../media/image826.png"/><Relationship Id="rId24" Type="http://schemas.openxmlformats.org/officeDocument/2006/relationships/image" Target="../media/image839.png"/><Relationship Id="rId5" Type="http://schemas.openxmlformats.org/officeDocument/2006/relationships/image" Target="../media/image820.png"/><Relationship Id="rId15" Type="http://schemas.openxmlformats.org/officeDocument/2006/relationships/image" Target="../media/image830.png"/><Relationship Id="rId23" Type="http://schemas.openxmlformats.org/officeDocument/2006/relationships/image" Target="../media/image838.png"/><Relationship Id="rId10" Type="http://schemas.openxmlformats.org/officeDocument/2006/relationships/image" Target="../media/image825.png"/><Relationship Id="rId19" Type="http://schemas.openxmlformats.org/officeDocument/2006/relationships/image" Target="../media/image834.png"/><Relationship Id="rId4" Type="http://schemas.openxmlformats.org/officeDocument/2006/relationships/image" Target="../media/image819.png"/><Relationship Id="rId9" Type="http://schemas.openxmlformats.org/officeDocument/2006/relationships/image" Target="../media/image824.png"/><Relationship Id="rId14" Type="http://schemas.openxmlformats.org/officeDocument/2006/relationships/image" Target="../media/image829.png"/><Relationship Id="rId22" Type="http://schemas.openxmlformats.org/officeDocument/2006/relationships/image" Target="../media/image83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3.png"/><Relationship Id="rId13" Type="http://schemas.openxmlformats.org/officeDocument/2006/relationships/image" Target="../media/image847.png"/><Relationship Id="rId18" Type="http://schemas.openxmlformats.org/officeDocument/2006/relationships/image" Target="../media/image852.png"/><Relationship Id="rId3" Type="http://schemas.openxmlformats.org/officeDocument/2006/relationships/image" Target="../media/image30.png"/><Relationship Id="rId21" Type="http://schemas.openxmlformats.org/officeDocument/2006/relationships/image" Target="../media/image855.png"/><Relationship Id="rId7" Type="http://schemas.openxmlformats.org/officeDocument/2006/relationships/image" Target="../media/image842.png"/><Relationship Id="rId12" Type="http://schemas.openxmlformats.org/officeDocument/2006/relationships/image" Target="../media/image846.png"/><Relationship Id="rId17" Type="http://schemas.openxmlformats.org/officeDocument/2006/relationships/image" Target="../media/image851.png"/><Relationship Id="rId25" Type="http://schemas.openxmlformats.org/officeDocument/2006/relationships/image" Target="../media/image859.png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850.png"/><Relationship Id="rId20" Type="http://schemas.openxmlformats.org/officeDocument/2006/relationships/image" Target="../media/image8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1.png"/><Relationship Id="rId11" Type="http://schemas.openxmlformats.org/officeDocument/2006/relationships/image" Target="../media/image36.png"/><Relationship Id="rId24" Type="http://schemas.openxmlformats.org/officeDocument/2006/relationships/image" Target="../media/image858.png"/><Relationship Id="rId5" Type="http://schemas.openxmlformats.org/officeDocument/2006/relationships/image" Target="../media/image396.png"/><Relationship Id="rId15" Type="http://schemas.openxmlformats.org/officeDocument/2006/relationships/image" Target="../media/image849.png"/><Relationship Id="rId23" Type="http://schemas.openxmlformats.org/officeDocument/2006/relationships/image" Target="../media/image857.png"/><Relationship Id="rId10" Type="http://schemas.openxmlformats.org/officeDocument/2006/relationships/image" Target="../media/image845.png"/><Relationship Id="rId19" Type="http://schemas.openxmlformats.org/officeDocument/2006/relationships/image" Target="../media/image853.png"/><Relationship Id="rId4" Type="http://schemas.openxmlformats.org/officeDocument/2006/relationships/image" Target="../media/image31.png"/><Relationship Id="rId9" Type="http://schemas.openxmlformats.org/officeDocument/2006/relationships/image" Target="../media/image844.png"/><Relationship Id="rId14" Type="http://schemas.openxmlformats.org/officeDocument/2006/relationships/image" Target="../media/image848.png"/><Relationship Id="rId22" Type="http://schemas.openxmlformats.org/officeDocument/2006/relationships/image" Target="../media/image85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3.png"/><Relationship Id="rId13" Type="http://schemas.openxmlformats.org/officeDocument/2006/relationships/image" Target="../media/image868.png"/><Relationship Id="rId18" Type="http://schemas.openxmlformats.org/officeDocument/2006/relationships/image" Target="../media/image873.png"/><Relationship Id="rId3" Type="http://schemas.openxmlformats.org/officeDocument/2006/relationships/image" Target="../media/image60.png"/><Relationship Id="rId21" Type="http://schemas.openxmlformats.org/officeDocument/2006/relationships/image" Target="../media/image876.png"/><Relationship Id="rId7" Type="http://schemas.openxmlformats.org/officeDocument/2006/relationships/image" Target="../media/image862.png"/><Relationship Id="rId12" Type="http://schemas.openxmlformats.org/officeDocument/2006/relationships/image" Target="../media/image867.png"/><Relationship Id="rId17" Type="http://schemas.openxmlformats.org/officeDocument/2006/relationships/image" Target="../media/image872.png"/><Relationship Id="rId25" Type="http://schemas.openxmlformats.org/officeDocument/2006/relationships/image" Target="../media/image880.png"/><Relationship Id="rId2" Type="http://schemas.openxmlformats.org/officeDocument/2006/relationships/notesSlide" Target="../notesSlides/notesSlide42.xml"/><Relationship Id="rId16" Type="http://schemas.openxmlformats.org/officeDocument/2006/relationships/image" Target="../media/image871.png"/><Relationship Id="rId20" Type="http://schemas.openxmlformats.org/officeDocument/2006/relationships/image" Target="../media/image8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1.png"/><Relationship Id="rId11" Type="http://schemas.openxmlformats.org/officeDocument/2006/relationships/image" Target="../media/image866.png"/><Relationship Id="rId24" Type="http://schemas.openxmlformats.org/officeDocument/2006/relationships/image" Target="../media/image879.png"/><Relationship Id="rId5" Type="http://schemas.openxmlformats.org/officeDocument/2006/relationships/image" Target="../media/image860.png"/><Relationship Id="rId15" Type="http://schemas.openxmlformats.org/officeDocument/2006/relationships/image" Target="../media/image870.png"/><Relationship Id="rId23" Type="http://schemas.openxmlformats.org/officeDocument/2006/relationships/image" Target="../media/image878.png"/><Relationship Id="rId10" Type="http://schemas.openxmlformats.org/officeDocument/2006/relationships/image" Target="../media/image865.png"/><Relationship Id="rId19" Type="http://schemas.openxmlformats.org/officeDocument/2006/relationships/image" Target="../media/image874.png"/><Relationship Id="rId4" Type="http://schemas.openxmlformats.org/officeDocument/2006/relationships/image" Target="../media/image31.png"/><Relationship Id="rId9" Type="http://schemas.openxmlformats.org/officeDocument/2006/relationships/image" Target="../media/image864.png"/><Relationship Id="rId14" Type="http://schemas.openxmlformats.org/officeDocument/2006/relationships/image" Target="../media/image869.png"/><Relationship Id="rId22" Type="http://schemas.openxmlformats.org/officeDocument/2006/relationships/image" Target="../media/image87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5.png"/><Relationship Id="rId13" Type="http://schemas.openxmlformats.org/officeDocument/2006/relationships/image" Target="../media/image890.png"/><Relationship Id="rId18" Type="http://schemas.openxmlformats.org/officeDocument/2006/relationships/image" Target="../media/image895.png"/><Relationship Id="rId3" Type="http://schemas.openxmlformats.org/officeDocument/2006/relationships/image" Target="../media/image6.png"/><Relationship Id="rId21" Type="http://schemas.openxmlformats.org/officeDocument/2006/relationships/image" Target="../media/image898.png"/><Relationship Id="rId7" Type="http://schemas.openxmlformats.org/officeDocument/2006/relationships/image" Target="../media/image884.png"/><Relationship Id="rId12" Type="http://schemas.openxmlformats.org/officeDocument/2006/relationships/image" Target="../media/image889.png"/><Relationship Id="rId17" Type="http://schemas.openxmlformats.org/officeDocument/2006/relationships/image" Target="../media/image894.png"/><Relationship Id="rId25" Type="http://schemas.openxmlformats.org/officeDocument/2006/relationships/image" Target="../media/image902.png"/><Relationship Id="rId2" Type="http://schemas.openxmlformats.org/officeDocument/2006/relationships/notesSlide" Target="../notesSlides/notesSlide43.xml"/><Relationship Id="rId16" Type="http://schemas.openxmlformats.org/officeDocument/2006/relationships/image" Target="../media/image893.png"/><Relationship Id="rId20" Type="http://schemas.openxmlformats.org/officeDocument/2006/relationships/image" Target="../media/image8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3.png"/><Relationship Id="rId11" Type="http://schemas.openxmlformats.org/officeDocument/2006/relationships/image" Target="../media/image888.png"/><Relationship Id="rId24" Type="http://schemas.openxmlformats.org/officeDocument/2006/relationships/image" Target="../media/image901.png"/><Relationship Id="rId5" Type="http://schemas.openxmlformats.org/officeDocument/2006/relationships/image" Target="../media/image882.png"/><Relationship Id="rId15" Type="http://schemas.openxmlformats.org/officeDocument/2006/relationships/image" Target="../media/image892.png"/><Relationship Id="rId23" Type="http://schemas.openxmlformats.org/officeDocument/2006/relationships/image" Target="../media/image900.png"/><Relationship Id="rId10" Type="http://schemas.openxmlformats.org/officeDocument/2006/relationships/image" Target="../media/image887.png"/><Relationship Id="rId19" Type="http://schemas.openxmlformats.org/officeDocument/2006/relationships/image" Target="../media/image896.png"/><Relationship Id="rId4" Type="http://schemas.openxmlformats.org/officeDocument/2006/relationships/image" Target="../media/image881.png"/><Relationship Id="rId9" Type="http://schemas.openxmlformats.org/officeDocument/2006/relationships/image" Target="../media/image886.png"/><Relationship Id="rId14" Type="http://schemas.openxmlformats.org/officeDocument/2006/relationships/image" Target="../media/image891.png"/><Relationship Id="rId22" Type="http://schemas.openxmlformats.org/officeDocument/2006/relationships/image" Target="../media/image89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6.png"/><Relationship Id="rId13" Type="http://schemas.openxmlformats.org/officeDocument/2006/relationships/image" Target="../media/image911.png"/><Relationship Id="rId3" Type="http://schemas.openxmlformats.org/officeDocument/2006/relationships/image" Target="../media/image30.png"/><Relationship Id="rId7" Type="http://schemas.openxmlformats.org/officeDocument/2006/relationships/image" Target="../media/image905.png"/><Relationship Id="rId12" Type="http://schemas.openxmlformats.org/officeDocument/2006/relationships/image" Target="../media/image910.png"/><Relationship Id="rId17" Type="http://schemas.openxmlformats.org/officeDocument/2006/relationships/image" Target="../media/image915.png"/><Relationship Id="rId2" Type="http://schemas.openxmlformats.org/officeDocument/2006/relationships/notesSlide" Target="../notesSlides/notesSlide44.xml"/><Relationship Id="rId16" Type="http://schemas.openxmlformats.org/officeDocument/2006/relationships/image" Target="../media/image9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4.png"/><Relationship Id="rId11" Type="http://schemas.openxmlformats.org/officeDocument/2006/relationships/image" Target="../media/image909.png"/><Relationship Id="rId5" Type="http://schemas.openxmlformats.org/officeDocument/2006/relationships/image" Target="../media/image903.png"/><Relationship Id="rId15" Type="http://schemas.openxmlformats.org/officeDocument/2006/relationships/image" Target="../media/image913.png"/><Relationship Id="rId10" Type="http://schemas.openxmlformats.org/officeDocument/2006/relationships/image" Target="../media/image908.png"/><Relationship Id="rId4" Type="http://schemas.openxmlformats.org/officeDocument/2006/relationships/image" Target="../media/image31.png"/><Relationship Id="rId9" Type="http://schemas.openxmlformats.org/officeDocument/2006/relationships/image" Target="../media/image907.png"/><Relationship Id="rId14" Type="http://schemas.openxmlformats.org/officeDocument/2006/relationships/image" Target="../media/image91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9.png"/><Relationship Id="rId13" Type="http://schemas.openxmlformats.org/officeDocument/2006/relationships/image" Target="../media/image924.png"/><Relationship Id="rId18" Type="http://schemas.openxmlformats.org/officeDocument/2006/relationships/image" Target="../media/image929.png"/><Relationship Id="rId3" Type="http://schemas.openxmlformats.org/officeDocument/2006/relationships/image" Target="../media/image30.png"/><Relationship Id="rId7" Type="http://schemas.openxmlformats.org/officeDocument/2006/relationships/image" Target="../media/image918.png"/><Relationship Id="rId12" Type="http://schemas.openxmlformats.org/officeDocument/2006/relationships/image" Target="../media/image923.png"/><Relationship Id="rId17" Type="http://schemas.openxmlformats.org/officeDocument/2006/relationships/image" Target="../media/image928.png"/><Relationship Id="rId2" Type="http://schemas.openxmlformats.org/officeDocument/2006/relationships/notesSlide" Target="../notesSlides/notesSlide45.xml"/><Relationship Id="rId16" Type="http://schemas.openxmlformats.org/officeDocument/2006/relationships/image" Target="../media/image927.png"/><Relationship Id="rId20" Type="http://schemas.openxmlformats.org/officeDocument/2006/relationships/image" Target="../media/image9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7.png"/><Relationship Id="rId11" Type="http://schemas.openxmlformats.org/officeDocument/2006/relationships/image" Target="../media/image922.png"/><Relationship Id="rId5" Type="http://schemas.openxmlformats.org/officeDocument/2006/relationships/image" Target="../media/image916.png"/><Relationship Id="rId15" Type="http://schemas.openxmlformats.org/officeDocument/2006/relationships/image" Target="../media/image926.png"/><Relationship Id="rId10" Type="http://schemas.openxmlformats.org/officeDocument/2006/relationships/image" Target="../media/image921.png"/><Relationship Id="rId19" Type="http://schemas.openxmlformats.org/officeDocument/2006/relationships/image" Target="../media/image930.png"/><Relationship Id="rId4" Type="http://schemas.openxmlformats.org/officeDocument/2006/relationships/image" Target="../media/image31.png"/><Relationship Id="rId9" Type="http://schemas.openxmlformats.org/officeDocument/2006/relationships/image" Target="../media/image920.png"/><Relationship Id="rId14" Type="http://schemas.openxmlformats.org/officeDocument/2006/relationships/image" Target="../media/image92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5.png"/><Relationship Id="rId13" Type="http://schemas.openxmlformats.org/officeDocument/2006/relationships/image" Target="../media/image940.png"/><Relationship Id="rId18" Type="http://schemas.openxmlformats.org/officeDocument/2006/relationships/image" Target="../media/image945.png"/><Relationship Id="rId3" Type="http://schemas.openxmlformats.org/officeDocument/2006/relationships/image" Target="../media/image42.png"/><Relationship Id="rId21" Type="http://schemas.openxmlformats.org/officeDocument/2006/relationships/image" Target="../media/image948.png"/><Relationship Id="rId7" Type="http://schemas.openxmlformats.org/officeDocument/2006/relationships/image" Target="../media/image934.png"/><Relationship Id="rId12" Type="http://schemas.openxmlformats.org/officeDocument/2006/relationships/image" Target="../media/image939.png"/><Relationship Id="rId17" Type="http://schemas.openxmlformats.org/officeDocument/2006/relationships/image" Target="../media/image944.png"/><Relationship Id="rId2" Type="http://schemas.openxmlformats.org/officeDocument/2006/relationships/notesSlide" Target="../notesSlides/notesSlide46.xml"/><Relationship Id="rId16" Type="http://schemas.openxmlformats.org/officeDocument/2006/relationships/image" Target="../media/image943.png"/><Relationship Id="rId20" Type="http://schemas.openxmlformats.org/officeDocument/2006/relationships/image" Target="../media/image9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3.png"/><Relationship Id="rId11" Type="http://schemas.openxmlformats.org/officeDocument/2006/relationships/image" Target="../media/image938.png"/><Relationship Id="rId5" Type="http://schemas.openxmlformats.org/officeDocument/2006/relationships/image" Target="../media/image932.png"/><Relationship Id="rId15" Type="http://schemas.openxmlformats.org/officeDocument/2006/relationships/image" Target="../media/image942.png"/><Relationship Id="rId10" Type="http://schemas.openxmlformats.org/officeDocument/2006/relationships/image" Target="../media/image937.png"/><Relationship Id="rId19" Type="http://schemas.openxmlformats.org/officeDocument/2006/relationships/image" Target="../media/image946.png"/><Relationship Id="rId4" Type="http://schemas.openxmlformats.org/officeDocument/2006/relationships/image" Target="../media/image43.png"/><Relationship Id="rId9" Type="http://schemas.openxmlformats.org/officeDocument/2006/relationships/image" Target="../media/image936.png"/><Relationship Id="rId14" Type="http://schemas.openxmlformats.org/officeDocument/2006/relationships/image" Target="../media/image941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1.png"/><Relationship Id="rId13" Type="http://schemas.openxmlformats.org/officeDocument/2006/relationships/image" Target="../media/image956.png"/><Relationship Id="rId18" Type="http://schemas.openxmlformats.org/officeDocument/2006/relationships/image" Target="../media/image961.png"/><Relationship Id="rId3" Type="http://schemas.openxmlformats.org/officeDocument/2006/relationships/image" Target="../media/image60.png"/><Relationship Id="rId21" Type="http://schemas.openxmlformats.org/officeDocument/2006/relationships/image" Target="../media/image435.png"/><Relationship Id="rId7" Type="http://schemas.openxmlformats.org/officeDocument/2006/relationships/image" Target="../media/image950.png"/><Relationship Id="rId12" Type="http://schemas.openxmlformats.org/officeDocument/2006/relationships/image" Target="../media/image955.png"/><Relationship Id="rId17" Type="http://schemas.openxmlformats.org/officeDocument/2006/relationships/image" Target="../media/image960.png"/><Relationship Id="rId2" Type="http://schemas.openxmlformats.org/officeDocument/2006/relationships/notesSlide" Target="../notesSlides/notesSlide47.xml"/><Relationship Id="rId16" Type="http://schemas.openxmlformats.org/officeDocument/2006/relationships/image" Target="../media/image959.png"/><Relationship Id="rId20" Type="http://schemas.openxmlformats.org/officeDocument/2006/relationships/image" Target="../media/image9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9.png"/><Relationship Id="rId11" Type="http://schemas.openxmlformats.org/officeDocument/2006/relationships/image" Target="../media/image954.png"/><Relationship Id="rId5" Type="http://schemas.openxmlformats.org/officeDocument/2006/relationships/image" Target="../media/image681.png"/><Relationship Id="rId15" Type="http://schemas.openxmlformats.org/officeDocument/2006/relationships/image" Target="../media/image958.png"/><Relationship Id="rId10" Type="http://schemas.openxmlformats.org/officeDocument/2006/relationships/image" Target="../media/image953.png"/><Relationship Id="rId19" Type="http://schemas.openxmlformats.org/officeDocument/2006/relationships/image" Target="../media/image962.png"/><Relationship Id="rId4" Type="http://schemas.openxmlformats.org/officeDocument/2006/relationships/image" Target="../media/image86.png"/><Relationship Id="rId9" Type="http://schemas.openxmlformats.org/officeDocument/2006/relationships/image" Target="../media/image952.png"/><Relationship Id="rId14" Type="http://schemas.openxmlformats.org/officeDocument/2006/relationships/image" Target="../media/image957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7.png"/><Relationship Id="rId13" Type="http://schemas.openxmlformats.org/officeDocument/2006/relationships/image" Target="../media/image972.png"/><Relationship Id="rId18" Type="http://schemas.openxmlformats.org/officeDocument/2006/relationships/image" Target="../media/image977.png"/><Relationship Id="rId3" Type="http://schemas.openxmlformats.org/officeDocument/2006/relationships/image" Target="../media/image30.png"/><Relationship Id="rId21" Type="http://schemas.openxmlformats.org/officeDocument/2006/relationships/image" Target="../media/image980.png"/><Relationship Id="rId7" Type="http://schemas.openxmlformats.org/officeDocument/2006/relationships/image" Target="../media/image966.png"/><Relationship Id="rId12" Type="http://schemas.openxmlformats.org/officeDocument/2006/relationships/image" Target="../media/image971.png"/><Relationship Id="rId17" Type="http://schemas.openxmlformats.org/officeDocument/2006/relationships/image" Target="../media/image976.png"/><Relationship Id="rId25" Type="http://schemas.openxmlformats.org/officeDocument/2006/relationships/image" Target="../media/image984.png"/><Relationship Id="rId2" Type="http://schemas.openxmlformats.org/officeDocument/2006/relationships/notesSlide" Target="../notesSlides/notesSlide48.xml"/><Relationship Id="rId16" Type="http://schemas.openxmlformats.org/officeDocument/2006/relationships/image" Target="../media/image975.png"/><Relationship Id="rId20" Type="http://schemas.openxmlformats.org/officeDocument/2006/relationships/image" Target="../media/image9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5.png"/><Relationship Id="rId11" Type="http://schemas.openxmlformats.org/officeDocument/2006/relationships/image" Target="../media/image970.png"/><Relationship Id="rId24" Type="http://schemas.openxmlformats.org/officeDocument/2006/relationships/image" Target="../media/image983.png"/><Relationship Id="rId5" Type="http://schemas.openxmlformats.org/officeDocument/2006/relationships/image" Target="../media/image964.png"/><Relationship Id="rId15" Type="http://schemas.openxmlformats.org/officeDocument/2006/relationships/image" Target="../media/image974.png"/><Relationship Id="rId23" Type="http://schemas.openxmlformats.org/officeDocument/2006/relationships/image" Target="../media/image982.png"/><Relationship Id="rId10" Type="http://schemas.openxmlformats.org/officeDocument/2006/relationships/image" Target="../media/image969.png"/><Relationship Id="rId19" Type="http://schemas.openxmlformats.org/officeDocument/2006/relationships/image" Target="../media/image978.png"/><Relationship Id="rId4" Type="http://schemas.openxmlformats.org/officeDocument/2006/relationships/image" Target="../media/image31.png"/><Relationship Id="rId9" Type="http://schemas.openxmlformats.org/officeDocument/2006/relationships/image" Target="../media/image968.png"/><Relationship Id="rId14" Type="http://schemas.openxmlformats.org/officeDocument/2006/relationships/image" Target="../media/image973.png"/><Relationship Id="rId22" Type="http://schemas.openxmlformats.org/officeDocument/2006/relationships/image" Target="../media/image98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8.png"/><Relationship Id="rId13" Type="http://schemas.openxmlformats.org/officeDocument/2006/relationships/image" Target="../media/image993.png"/><Relationship Id="rId3" Type="http://schemas.openxmlformats.org/officeDocument/2006/relationships/image" Target="../media/image42.png"/><Relationship Id="rId7" Type="http://schemas.openxmlformats.org/officeDocument/2006/relationships/image" Target="../media/image987.png"/><Relationship Id="rId12" Type="http://schemas.openxmlformats.org/officeDocument/2006/relationships/image" Target="../media/image992.png"/><Relationship Id="rId2" Type="http://schemas.openxmlformats.org/officeDocument/2006/relationships/notesSlide" Target="../notesSlides/notesSlide49.xml"/><Relationship Id="rId16" Type="http://schemas.openxmlformats.org/officeDocument/2006/relationships/image" Target="../media/image9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6.png"/><Relationship Id="rId11" Type="http://schemas.openxmlformats.org/officeDocument/2006/relationships/image" Target="../media/image991.png"/><Relationship Id="rId5" Type="http://schemas.openxmlformats.org/officeDocument/2006/relationships/image" Target="../media/image985.png"/><Relationship Id="rId15" Type="http://schemas.openxmlformats.org/officeDocument/2006/relationships/image" Target="../media/image995.png"/><Relationship Id="rId10" Type="http://schemas.openxmlformats.org/officeDocument/2006/relationships/image" Target="../media/image990.png"/><Relationship Id="rId4" Type="http://schemas.openxmlformats.org/officeDocument/2006/relationships/image" Target="../media/image43.png"/><Relationship Id="rId9" Type="http://schemas.openxmlformats.org/officeDocument/2006/relationships/image" Target="../media/image989.png"/><Relationship Id="rId14" Type="http://schemas.openxmlformats.org/officeDocument/2006/relationships/image" Target="../media/image99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26" Type="http://schemas.openxmlformats.org/officeDocument/2006/relationships/image" Target="../media/image82.png"/><Relationship Id="rId3" Type="http://schemas.openxmlformats.org/officeDocument/2006/relationships/image" Target="../media/image60.png"/><Relationship Id="rId21" Type="http://schemas.openxmlformats.org/officeDocument/2006/relationships/image" Target="../media/image77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5" Type="http://schemas.openxmlformats.org/officeDocument/2006/relationships/image" Target="../media/image8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29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24" Type="http://schemas.openxmlformats.org/officeDocument/2006/relationships/image" Target="../media/image80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23" Type="http://schemas.openxmlformats.org/officeDocument/2006/relationships/image" Target="../media/image79.png"/><Relationship Id="rId28" Type="http://schemas.openxmlformats.org/officeDocument/2006/relationships/image" Target="../media/image84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31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Relationship Id="rId22" Type="http://schemas.openxmlformats.org/officeDocument/2006/relationships/image" Target="../media/image78.png"/><Relationship Id="rId27" Type="http://schemas.openxmlformats.org/officeDocument/2006/relationships/image" Target="../media/image8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9.png"/><Relationship Id="rId13" Type="http://schemas.openxmlformats.org/officeDocument/2006/relationships/image" Target="../media/image1004.png"/><Relationship Id="rId3" Type="http://schemas.openxmlformats.org/officeDocument/2006/relationships/image" Target="../media/image60.png"/><Relationship Id="rId7" Type="http://schemas.openxmlformats.org/officeDocument/2006/relationships/image" Target="../media/image998.png"/><Relationship Id="rId12" Type="http://schemas.openxmlformats.org/officeDocument/2006/relationships/image" Target="../media/image1003.png"/><Relationship Id="rId17" Type="http://schemas.openxmlformats.org/officeDocument/2006/relationships/image" Target="../media/image1008.png"/><Relationship Id="rId2" Type="http://schemas.openxmlformats.org/officeDocument/2006/relationships/notesSlide" Target="../notesSlides/notesSlide50.xml"/><Relationship Id="rId16" Type="http://schemas.openxmlformats.org/officeDocument/2006/relationships/image" Target="../media/image100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7.png"/><Relationship Id="rId11" Type="http://schemas.openxmlformats.org/officeDocument/2006/relationships/image" Target="../media/image1002.png"/><Relationship Id="rId5" Type="http://schemas.openxmlformats.org/officeDocument/2006/relationships/image" Target="../media/image681.png"/><Relationship Id="rId15" Type="http://schemas.openxmlformats.org/officeDocument/2006/relationships/image" Target="../media/image1006.png"/><Relationship Id="rId10" Type="http://schemas.openxmlformats.org/officeDocument/2006/relationships/image" Target="../media/image1001.png"/><Relationship Id="rId4" Type="http://schemas.openxmlformats.org/officeDocument/2006/relationships/image" Target="../media/image31.png"/><Relationship Id="rId9" Type="http://schemas.openxmlformats.org/officeDocument/2006/relationships/image" Target="../media/image1000.png"/><Relationship Id="rId14" Type="http://schemas.openxmlformats.org/officeDocument/2006/relationships/image" Target="../media/image100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3.png"/><Relationship Id="rId13" Type="http://schemas.openxmlformats.org/officeDocument/2006/relationships/image" Target="../media/image1018.png"/><Relationship Id="rId3" Type="http://schemas.openxmlformats.org/officeDocument/2006/relationships/image" Target="../media/image42.png"/><Relationship Id="rId7" Type="http://schemas.openxmlformats.org/officeDocument/2006/relationships/image" Target="../media/image1012.png"/><Relationship Id="rId12" Type="http://schemas.openxmlformats.org/officeDocument/2006/relationships/image" Target="../media/image1017.png"/><Relationship Id="rId17" Type="http://schemas.openxmlformats.org/officeDocument/2006/relationships/image" Target="../media/image1022.png"/><Relationship Id="rId2" Type="http://schemas.openxmlformats.org/officeDocument/2006/relationships/notesSlide" Target="../notesSlides/notesSlide51.xml"/><Relationship Id="rId16" Type="http://schemas.openxmlformats.org/officeDocument/2006/relationships/image" Target="../media/image10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1.png"/><Relationship Id="rId11" Type="http://schemas.openxmlformats.org/officeDocument/2006/relationships/image" Target="../media/image1016.png"/><Relationship Id="rId5" Type="http://schemas.openxmlformats.org/officeDocument/2006/relationships/image" Target="../media/image1010.png"/><Relationship Id="rId15" Type="http://schemas.openxmlformats.org/officeDocument/2006/relationships/image" Target="../media/image1020.png"/><Relationship Id="rId10" Type="http://schemas.openxmlformats.org/officeDocument/2006/relationships/image" Target="../media/image1015.png"/><Relationship Id="rId4" Type="http://schemas.openxmlformats.org/officeDocument/2006/relationships/image" Target="../media/image1009.png"/><Relationship Id="rId9" Type="http://schemas.openxmlformats.org/officeDocument/2006/relationships/image" Target="../media/image1014.png"/><Relationship Id="rId14" Type="http://schemas.openxmlformats.org/officeDocument/2006/relationships/image" Target="../media/image101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6.png"/><Relationship Id="rId13" Type="http://schemas.openxmlformats.org/officeDocument/2006/relationships/image" Target="../media/image1031.png"/><Relationship Id="rId3" Type="http://schemas.openxmlformats.org/officeDocument/2006/relationships/image" Target="../media/image60.png"/><Relationship Id="rId7" Type="http://schemas.openxmlformats.org/officeDocument/2006/relationships/image" Target="../media/image1025.png"/><Relationship Id="rId12" Type="http://schemas.openxmlformats.org/officeDocument/2006/relationships/image" Target="../media/image103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4.png"/><Relationship Id="rId11" Type="http://schemas.openxmlformats.org/officeDocument/2006/relationships/image" Target="../media/image1029.png"/><Relationship Id="rId5" Type="http://schemas.openxmlformats.org/officeDocument/2006/relationships/image" Target="../media/image1023.png"/><Relationship Id="rId15" Type="http://schemas.openxmlformats.org/officeDocument/2006/relationships/image" Target="../media/image1033.png"/><Relationship Id="rId10" Type="http://schemas.openxmlformats.org/officeDocument/2006/relationships/image" Target="../media/image1028.png"/><Relationship Id="rId4" Type="http://schemas.openxmlformats.org/officeDocument/2006/relationships/image" Target="../media/image86.png"/><Relationship Id="rId9" Type="http://schemas.openxmlformats.org/officeDocument/2006/relationships/image" Target="../media/image1027.png"/><Relationship Id="rId14" Type="http://schemas.openxmlformats.org/officeDocument/2006/relationships/image" Target="../media/image10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18" Type="http://schemas.openxmlformats.org/officeDocument/2006/relationships/image" Target="../media/image100.png"/><Relationship Id="rId3" Type="http://schemas.openxmlformats.org/officeDocument/2006/relationships/image" Target="../media/image30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17" Type="http://schemas.openxmlformats.org/officeDocument/2006/relationships/image" Target="../media/image9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98.png"/><Relationship Id="rId20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19" Type="http://schemas.openxmlformats.org/officeDocument/2006/relationships/image" Target="../media/image101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18" Type="http://schemas.openxmlformats.org/officeDocument/2006/relationships/image" Target="../media/image117.png"/><Relationship Id="rId3" Type="http://schemas.openxmlformats.org/officeDocument/2006/relationships/image" Target="../media/image103.png"/><Relationship Id="rId21" Type="http://schemas.openxmlformats.org/officeDocument/2006/relationships/image" Target="../media/image120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17" Type="http://schemas.openxmlformats.org/officeDocument/2006/relationships/image" Target="../media/image11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15.png"/><Relationship Id="rId20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5" Type="http://schemas.openxmlformats.org/officeDocument/2006/relationships/image" Target="../media/image114.png"/><Relationship Id="rId23" Type="http://schemas.openxmlformats.org/officeDocument/2006/relationships/image" Target="../media/image122.png"/><Relationship Id="rId10" Type="http://schemas.openxmlformats.org/officeDocument/2006/relationships/image" Target="../media/image109.png"/><Relationship Id="rId19" Type="http://schemas.openxmlformats.org/officeDocument/2006/relationships/image" Target="../media/image118.png"/><Relationship Id="rId4" Type="http://schemas.openxmlformats.org/officeDocument/2006/relationships/image" Target="../media/image31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Relationship Id="rId22" Type="http://schemas.openxmlformats.org/officeDocument/2006/relationships/image" Target="../media/image1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31.png"/><Relationship Id="rId18" Type="http://schemas.openxmlformats.org/officeDocument/2006/relationships/image" Target="../media/image136.png"/><Relationship Id="rId3" Type="http://schemas.openxmlformats.org/officeDocument/2006/relationships/image" Target="../media/image42.png"/><Relationship Id="rId21" Type="http://schemas.openxmlformats.org/officeDocument/2006/relationships/image" Target="../media/image139.pn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17" Type="http://schemas.openxmlformats.org/officeDocument/2006/relationships/image" Target="../media/image135.png"/><Relationship Id="rId25" Type="http://schemas.openxmlformats.org/officeDocument/2006/relationships/image" Target="../media/image14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34.png"/><Relationship Id="rId20" Type="http://schemas.openxmlformats.org/officeDocument/2006/relationships/image" Target="../media/image1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24" Type="http://schemas.openxmlformats.org/officeDocument/2006/relationships/image" Target="../media/image142.png"/><Relationship Id="rId5" Type="http://schemas.openxmlformats.org/officeDocument/2006/relationships/image" Target="../media/image123.png"/><Relationship Id="rId15" Type="http://schemas.openxmlformats.org/officeDocument/2006/relationships/image" Target="../media/image133.png"/><Relationship Id="rId23" Type="http://schemas.openxmlformats.org/officeDocument/2006/relationships/image" Target="../media/image141.png"/><Relationship Id="rId10" Type="http://schemas.openxmlformats.org/officeDocument/2006/relationships/image" Target="../media/image128.png"/><Relationship Id="rId19" Type="http://schemas.openxmlformats.org/officeDocument/2006/relationships/image" Target="../media/image137.png"/><Relationship Id="rId4" Type="http://schemas.openxmlformats.org/officeDocument/2006/relationships/image" Target="../media/image43.png"/><Relationship Id="rId9" Type="http://schemas.openxmlformats.org/officeDocument/2006/relationships/image" Target="../media/image127.png"/><Relationship Id="rId14" Type="http://schemas.openxmlformats.org/officeDocument/2006/relationships/image" Target="../media/image132.png"/><Relationship Id="rId22" Type="http://schemas.openxmlformats.org/officeDocument/2006/relationships/image" Target="../media/image1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3" Type="http://schemas.openxmlformats.org/officeDocument/2006/relationships/image" Target="../media/image42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145.png"/><Relationship Id="rId15" Type="http://schemas.openxmlformats.org/officeDocument/2006/relationships/image" Target="../media/image155.png"/><Relationship Id="rId10" Type="http://schemas.openxmlformats.org/officeDocument/2006/relationships/image" Target="../media/image150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021556"/>
            <a:ext cx="1115318" cy="2667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29718" y="1150144"/>
            <a:ext cx="762000" cy="9525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914400" y="1021556"/>
            <a:ext cx="1007837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kern="0" spc="84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2</a:t>
            </a:r>
            <a:endParaRPr lang="en-US" sz="1050" dirty="0"/>
          </a:p>
        </p:txBody>
      </p:sp>
      <p:sp>
        <p:nvSpPr>
          <p:cNvPr id="10" name="Text 2"/>
          <p:cNvSpPr/>
          <p:nvPr/>
        </p:nvSpPr>
        <p:spPr>
          <a:xfrm>
            <a:off x="762000" y="1516856"/>
            <a:ext cx="7315200" cy="1714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6750"/>
              </a:lnSpc>
              <a:buNone/>
            </a:pPr>
            <a:r>
              <a:rPr lang="en-US" sz="5400" b="1" kern="0" spc="-108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del Dolor en
</a:t>
            </a:r>
            <a:r>
              <a:rPr lang="en-US" sz="5400" b="1" kern="0" spc="-108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Cuidados Paliativos</a:t>
            </a:r>
            <a:endParaRPr lang="en-US" sz="5400" dirty="0"/>
          </a:p>
        </p:txBody>
      </p:sp>
      <p:sp>
        <p:nvSpPr>
          <p:cNvPr id="11" name="Text 3"/>
          <p:cNvSpPr/>
          <p:nvPr/>
        </p:nvSpPr>
        <p:spPr>
          <a:xfrm>
            <a:off x="762000" y="3383756"/>
            <a:ext cx="7315200" cy="9286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56"/>
              </a:lnSpc>
              <a:buNone/>
            </a:pPr>
            <a:r>
              <a:rPr lang="en-US" sz="2250" i="1" dirty="0">
                <a:solidFill>
                  <a:srgbClr val="E2E8F0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Fisiopatología, Valoración Integral y
Estrategias de Intervención Multidimensional</a:t>
            </a:r>
            <a:endParaRPr lang="en-US" sz="2250" dirty="0"/>
          </a:p>
        </p:txBody>
      </p:sp>
      <p:sp>
        <p:nvSpPr>
          <p:cNvPr id="18" name="Text 10"/>
          <p:cNvSpPr/>
          <p:nvPr/>
        </p:nvSpPr>
        <p:spPr>
          <a:xfrm>
            <a:off x="1348740" y="6286500"/>
            <a:ext cx="100812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FFFFFF">
                    <a:alpha val="40000"/>
                  </a:srgbClr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"El dolor es total cuando el sufrimiento trasciende lo físico."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15138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8334375" cy="4572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20450" y="457200"/>
            <a:ext cx="590550" cy="6477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72850" y="609600"/>
            <a:ext cx="285750" cy="342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485900"/>
            <a:ext cx="4629150" cy="1066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705100"/>
            <a:ext cx="4629150" cy="1066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924300"/>
            <a:ext cx="4629150" cy="1066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8750" y="1485900"/>
            <a:ext cx="6572250" cy="29908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67350" y="1943100"/>
            <a:ext cx="6096000" cy="21526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8750" y="4705350"/>
            <a:ext cx="6572250" cy="111918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67350" y="4972050"/>
            <a:ext cx="257175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6129338"/>
            <a:ext cx="11430000" cy="3048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6300788"/>
            <a:ext cx="133350" cy="114300"/>
          </a:xfrm>
          <a:prstGeom prst="rect">
            <a:avLst/>
          </a:prstGeom>
        </p:spPr>
      </p:pic>
      <p:sp>
        <p:nvSpPr>
          <p:cNvPr id="16" name="Text 1"/>
          <p:cNvSpPr/>
          <p:nvPr/>
        </p:nvSpPr>
        <p:spPr>
          <a:xfrm>
            <a:off x="381000" y="1164021"/>
            <a:ext cx="1069848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i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Realidad nacional y brechas en la atención paliativa</a:t>
            </a:r>
            <a:endParaRPr lang="en-US" sz="1350" dirty="0"/>
          </a:p>
        </p:txBody>
      </p:sp>
      <p:sp>
        <p:nvSpPr>
          <p:cNvPr id="17" name="Text 2"/>
          <p:cNvSpPr/>
          <p:nvPr/>
        </p:nvSpPr>
        <p:spPr>
          <a:xfrm>
            <a:off x="609600" y="1790700"/>
            <a:ext cx="237744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70%</a:t>
            </a:r>
            <a:endParaRPr lang="en-US" sz="3600" dirty="0"/>
          </a:p>
        </p:txBody>
      </p:sp>
      <p:sp>
        <p:nvSpPr>
          <p:cNvPr id="18" name="Text 3"/>
          <p:cNvSpPr/>
          <p:nvPr/>
        </p:nvSpPr>
        <p:spPr>
          <a:xfrm>
            <a:off x="1752600" y="1714500"/>
            <a:ext cx="30289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Necesidad de CP</a:t>
            </a:r>
            <a:endParaRPr lang="en-US" sz="1200" dirty="0"/>
          </a:p>
        </p:txBody>
      </p:sp>
      <p:sp>
        <p:nvSpPr>
          <p:cNvPr id="19" name="Text 4"/>
          <p:cNvSpPr/>
          <p:nvPr/>
        </p:nvSpPr>
        <p:spPr>
          <a:xfrm>
            <a:off x="1752600" y="1943100"/>
            <a:ext cx="30289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De las personas que fallecen en el país requieren cuidados paliativos por enfermedades crónicas.</a:t>
            </a:r>
            <a:endParaRPr lang="en-US" sz="1050" dirty="0"/>
          </a:p>
        </p:txBody>
      </p:sp>
      <p:sp>
        <p:nvSpPr>
          <p:cNvPr id="20" name="Text 5"/>
          <p:cNvSpPr/>
          <p:nvPr/>
        </p:nvSpPr>
        <p:spPr>
          <a:xfrm>
            <a:off x="609600" y="2952750"/>
            <a:ext cx="600819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10B98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6.6</a:t>
            </a:r>
            <a:r>
              <a:rPr lang="en-US" sz="1050" b="1" dirty="0">
                <a:solidFill>
                  <a:srgbClr val="10B98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mg</a:t>
            </a:r>
            <a:endParaRPr lang="en-US" sz="2700" dirty="0"/>
          </a:p>
        </p:txBody>
      </p:sp>
      <p:sp>
        <p:nvSpPr>
          <p:cNvPr id="21" name="Text 6"/>
          <p:cNvSpPr/>
          <p:nvPr/>
        </p:nvSpPr>
        <p:spPr>
          <a:xfrm>
            <a:off x="1439019" y="2933700"/>
            <a:ext cx="3474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Consumo de Opioides</a:t>
            </a:r>
            <a:endParaRPr lang="en-US" sz="1200" dirty="0"/>
          </a:p>
        </p:txBody>
      </p:sp>
      <p:sp>
        <p:nvSpPr>
          <p:cNvPr id="22" name="Text 7"/>
          <p:cNvSpPr/>
          <p:nvPr/>
        </p:nvSpPr>
        <p:spPr>
          <a:xfrm>
            <a:off x="1439019" y="3162300"/>
            <a:ext cx="3342531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Consumo per cápita (2012). Evidencia una brecha crítica de acceso a medicamentos esenciales.</a:t>
            </a:r>
            <a:endParaRPr lang="en-US" sz="1050" dirty="0"/>
          </a:p>
        </p:txBody>
      </p:sp>
      <p:sp>
        <p:nvSpPr>
          <p:cNvPr id="23" name="Text 8"/>
          <p:cNvSpPr/>
          <p:nvPr/>
        </p:nvSpPr>
        <p:spPr>
          <a:xfrm>
            <a:off x="-82823" y="4267200"/>
            <a:ext cx="20574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821</a:t>
            </a:r>
            <a:endParaRPr lang="en-US" sz="2700" dirty="0"/>
          </a:p>
        </p:txBody>
      </p:sp>
      <p:sp>
        <p:nvSpPr>
          <p:cNvPr id="24" name="Text 9"/>
          <p:cNvSpPr/>
          <p:nvPr/>
        </p:nvSpPr>
        <p:spPr>
          <a:xfrm>
            <a:off x="1510754" y="4152900"/>
            <a:ext cx="327079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Médicos Formados</a:t>
            </a:r>
            <a:endParaRPr lang="en-US" sz="1200" dirty="0"/>
          </a:p>
        </p:txBody>
      </p:sp>
      <p:sp>
        <p:nvSpPr>
          <p:cNvPr id="25" name="Text 10"/>
          <p:cNvSpPr/>
          <p:nvPr/>
        </p:nvSpPr>
        <p:spPr>
          <a:xfrm>
            <a:off x="1510754" y="4381500"/>
            <a:ext cx="3270796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Profesionales con formación especializada. El 80% de la formación es en pregrado.</a:t>
            </a:r>
            <a:endParaRPr lang="en-US" sz="1050" dirty="0"/>
          </a:p>
        </p:txBody>
      </p:sp>
      <p:sp>
        <p:nvSpPr>
          <p:cNvPr id="26" name="Text 11"/>
          <p:cNvSpPr/>
          <p:nvPr/>
        </p:nvSpPr>
        <p:spPr>
          <a:xfrm>
            <a:off x="5467350" y="1714500"/>
            <a:ext cx="611505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kern="0" spc="72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ÍNDICE DE CALIDAD DE LA MUERTE (RANK GLOBAL)</a:t>
            </a:r>
            <a:endParaRPr lang="en-US" sz="900" dirty="0"/>
          </a:p>
        </p:txBody>
      </p:sp>
      <p:sp>
        <p:nvSpPr>
          <p:cNvPr id="27" name="Text 12"/>
          <p:cNvSpPr/>
          <p:nvPr/>
        </p:nvSpPr>
        <p:spPr>
          <a:xfrm>
            <a:off x="4844415" y="4095750"/>
            <a:ext cx="736092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i="1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Colombia ocupa el puesto 67 de 82 países evaluados.</a:t>
            </a:r>
            <a:endParaRPr lang="en-US" sz="900" dirty="0"/>
          </a:p>
        </p:txBody>
      </p:sp>
      <p:sp>
        <p:nvSpPr>
          <p:cNvPr id="28" name="Text 13"/>
          <p:cNvSpPr/>
          <p:nvPr/>
        </p:nvSpPr>
        <p:spPr>
          <a:xfrm>
            <a:off x="5876925" y="4933950"/>
            <a:ext cx="57054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Desigualdad Geográfica</a:t>
            </a:r>
            <a:endParaRPr lang="en-US" sz="1200" dirty="0"/>
          </a:p>
        </p:txBody>
      </p:sp>
      <p:sp>
        <p:nvSpPr>
          <p:cNvPr id="29" name="Text 14"/>
          <p:cNvSpPr/>
          <p:nvPr/>
        </p:nvSpPr>
        <p:spPr>
          <a:xfrm>
            <a:off x="5876925" y="5162550"/>
            <a:ext cx="5705475" cy="433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065F46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Concentración de </a:t>
            </a:r>
            <a:r>
              <a:rPr lang="en-US" sz="1050" b="1" dirty="0">
                <a:solidFill>
                  <a:srgbClr val="065F46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25 equipos especializados</a:t>
            </a:r>
            <a:r>
              <a:rPr lang="en-US" sz="1050" dirty="0">
                <a:solidFill>
                  <a:srgbClr val="065F46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 en el Triángulo de Oro (Bogotá, Medellín, Cali). Rezago crítico en Costa Atlántica, Amazonía y Santanderes.</a:t>
            </a:r>
            <a:endParaRPr lang="en-US" sz="1050" dirty="0"/>
          </a:p>
        </p:txBody>
      </p:sp>
      <p:sp>
        <p:nvSpPr>
          <p:cNvPr id="30" name="Text 15"/>
          <p:cNvSpPr/>
          <p:nvPr/>
        </p:nvSpPr>
        <p:spPr>
          <a:xfrm>
            <a:off x="590550" y="6281738"/>
            <a:ext cx="56692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Fuente: INC (2017), Unisabana (2025)</a:t>
            </a:r>
            <a:endParaRPr lang="en-US" sz="900" dirty="0"/>
          </a:p>
        </p:txBody>
      </p:sp>
      <p:sp>
        <p:nvSpPr>
          <p:cNvPr id="31" name="Text 16"/>
          <p:cNvSpPr/>
          <p:nvPr/>
        </p:nvSpPr>
        <p:spPr>
          <a:xfrm>
            <a:off x="8808690" y="6281738"/>
            <a:ext cx="50292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72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 Y NORMATIVIDAD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4859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34700" y="400050"/>
            <a:ext cx="647700" cy="6858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87100" y="552450"/>
            <a:ext cx="342900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603897"/>
            <a:ext cx="2571750" cy="1997869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" y="2832497"/>
            <a:ext cx="304800" cy="304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09950" y="2603897"/>
            <a:ext cx="2571750" cy="1997869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38550" y="2832497"/>
            <a:ext cx="304800" cy="304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0300" y="2603897"/>
            <a:ext cx="2571750" cy="199786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8900" y="2832497"/>
            <a:ext cx="304800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10650" y="2603897"/>
            <a:ext cx="2571750" cy="1997869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39250" y="2832497"/>
            <a:ext cx="304800" cy="304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5105400"/>
            <a:ext cx="10972800" cy="914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448300"/>
            <a:ext cx="285750" cy="3048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86500" y="5448300"/>
            <a:ext cx="228600" cy="3048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609600" y="381000"/>
            <a:ext cx="987552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kern="0" spc="-54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Fisiopatología del Dolor</a:t>
            </a:r>
            <a:endParaRPr lang="en-US" sz="2700" dirty="0"/>
          </a:p>
        </p:txBody>
      </p:sp>
      <p:sp>
        <p:nvSpPr>
          <p:cNvPr id="20" name="Text 1"/>
          <p:cNvSpPr/>
          <p:nvPr/>
        </p:nvSpPr>
        <p:spPr>
          <a:xfrm>
            <a:off x="609600" y="838200"/>
            <a:ext cx="11430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i="1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Bases neurofisiológicas y mecanismos fundamentales</a:t>
            </a:r>
            <a:endParaRPr lang="en-US" sz="1500" dirty="0"/>
          </a:p>
        </p:txBody>
      </p:sp>
      <p:sp>
        <p:nvSpPr>
          <p:cNvPr id="21" name="Text 2"/>
          <p:cNvSpPr/>
          <p:nvPr/>
        </p:nvSpPr>
        <p:spPr>
          <a:xfrm>
            <a:off x="609600" y="1866900"/>
            <a:ext cx="29489400" cy="3095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38"/>
              </a:lnSpc>
              <a:buNone/>
            </a:pPr>
            <a:r>
              <a:rPr lang="en-US" sz="1500" i="1" dirty="0">
                <a:solidFill>
                  <a:srgbClr val="4B5563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"Comprender la fisiopatología no es un ejercicio académico; es la </a:t>
            </a:r>
            <a:r>
              <a:rPr lang="en-US" sz="1500" b="1" i="1" dirty="0">
                <a:solidFill>
                  <a:srgbClr val="04785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piedra angular</a:t>
            </a:r>
            <a:r>
              <a:rPr lang="en-US" sz="1500" i="1" dirty="0">
                <a:solidFill>
                  <a:srgbClr val="4B5563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 de un abordaje terapéutico racional y efectivo."</a:t>
            </a:r>
            <a:endParaRPr lang="en-US" sz="1500" dirty="0"/>
          </a:p>
        </p:txBody>
      </p:sp>
      <p:sp>
        <p:nvSpPr>
          <p:cNvPr id="22" name="Text 3"/>
          <p:cNvSpPr/>
          <p:nvPr/>
        </p:nvSpPr>
        <p:spPr>
          <a:xfrm>
            <a:off x="962025" y="2832497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050" dirty="0"/>
          </a:p>
        </p:txBody>
      </p:sp>
      <p:sp>
        <p:nvSpPr>
          <p:cNvPr id="23" name="Text 4"/>
          <p:cNvSpPr/>
          <p:nvPr/>
        </p:nvSpPr>
        <p:spPr>
          <a:xfrm>
            <a:off x="1257300" y="2851547"/>
            <a:ext cx="246888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kern="0" spc="54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TRANSDUCCIÓN</a:t>
            </a:r>
            <a:endParaRPr lang="en-US" sz="1350" dirty="0"/>
          </a:p>
        </p:txBody>
      </p:sp>
      <p:sp>
        <p:nvSpPr>
          <p:cNvPr id="24" name="Text 5"/>
          <p:cNvSpPr/>
          <p:nvPr/>
        </p:nvSpPr>
        <p:spPr>
          <a:xfrm>
            <a:off x="838200" y="3289697"/>
            <a:ext cx="2114550" cy="10834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Transformación de estímulos nocivos (térmicos, químicos o mecánicos) en </a:t>
            </a:r>
            <a:r>
              <a:rPr lang="en-US" sz="10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potenciales de acción</a:t>
            </a: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eléctricos por nociceptores periféricos.</a:t>
            </a:r>
            <a:endParaRPr lang="en-US" sz="1050" dirty="0"/>
          </a:p>
        </p:txBody>
      </p:sp>
      <p:sp>
        <p:nvSpPr>
          <p:cNvPr id="25" name="Text 6"/>
          <p:cNvSpPr/>
          <p:nvPr/>
        </p:nvSpPr>
        <p:spPr>
          <a:xfrm>
            <a:off x="3748087" y="2832497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050" dirty="0"/>
          </a:p>
        </p:txBody>
      </p:sp>
      <p:sp>
        <p:nvSpPr>
          <p:cNvPr id="26" name="Text 7"/>
          <p:cNvSpPr/>
          <p:nvPr/>
        </p:nvSpPr>
        <p:spPr>
          <a:xfrm>
            <a:off x="4057650" y="2851547"/>
            <a:ext cx="226314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kern="0" spc="54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TRANSMISIÓN</a:t>
            </a:r>
            <a:endParaRPr lang="en-US" sz="1350" dirty="0"/>
          </a:p>
        </p:txBody>
      </p:sp>
      <p:sp>
        <p:nvSpPr>
          <p:cNvPr id="27" name="Text 8"/>
          <p:cNvSpPr/>
          <p:nvPr/>
        </p:nvSpPr>
        <p:spPr>
          <a:xfrm>
            <a:off x="3638550" y="3289697"/>
            <a:ext cx="2114550" cy="866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Propagación del impulso por fibras </a:t>
            </a:r>
            <a:r>
              <a:rPr lang="en-US" sz="10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Aδ y C</a:t>
            </a: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hacia el asta dorsal de la médula espinal y tractos espinotalámicos.</a:t>
            </a:r>
            <a:endParaRPr lang="en-US" sz="1050" dirty="0"/>
          </a:p>
        </p:txBody>
      </p:sp>
      <p:sp>
        <p:nvSpPr>
          <p:cNvPr id="28" name="Text 9"/>
          <p:cNvSpPr/>
          <p:nvPr/>
        </p:nvSpPr>
        <p:spPr>
          <a:xfrm>
            <a:off x="6548438" y="2832497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050" dirty="0"/>
          </a:p>
        </p:txBody>
      </p:sp>
      <p:sp>
        <p:nvSpPr>
          <p:cNvPr id="29" name="Text 10"/>
          <p:cNvSpPr/>
          <p:nvPr/>
        </p:nvSpPr>
        <p:spPr>
          <a:xfrm>
            <a:off x="6858000" y="2851547"/>
            <a:ext cx="20574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kern="0" spc="54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PERCEPCIÓN</a:t>
            </a:r>
            <a:endParaRPr lang="en-US" sz="1350" dirty="0"/>
          </a:p>
        </p:txBody>
      </p:sp>
      <p:sp>
        <p:nvSpPr>
          <p:cNvPr id="30" name="Text 11"/>
          <p:cNvSpPr/>
          <p:nvPr/>
        </p:nvSpPr>
        <p:spPr>
          <a:xfrm>
            <a:off x="6438900" y="3289697"/>
            <a:ext cx="2114550" cy="866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Procesamiento cortical y subcortical donde el impulso se convierte en una </a:t>
            </a:r>
            <a:r>
              <a:rPr lang="en-US" sz="10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experiencia subjetiva</a:t>
            </a: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emocional y sensorial.</a:t>
            </a:r>
            <a:endParaRPr lang="en-US" sz="1050" dirty="0"/>
          </a:p>
        </p:txBody>
      </p:sp>
      <p:sp>
        <p:nvSpPr>
          <p:cNvPr id="31" name="Text 12"/>
          <p:cNvSpPr/>
          <p:nvPr/>
        </p:nvSpPr>
        <p:spPr>
          <a:xfrm>
            <a:off x="9348788" y="2832497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1050" dirty="0"/>
          </a:p>
        </p:txBody>
      </p:sp>
      <p:sp>
        <p:nvSpPr>
          <p:cNvPr id="32" name="Text 13"/>
          <p:cNvSpPr/>
          <p:nvPr/>
        </p:nvSpPr>
        <p:spPr>
          <a:xfrm>
            <a:off x="9658350" y="2851547"/>
            <a:ext cx="20574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kern="0" spc="54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MODULACIÓN</a:t>
            </a:r>
            <a:endParaRPr lang="en-US" sz="1350" dirty="0"/>
          </a:p>
        </p:txBody>
      </p:sp>
      <p:sp>
        <p:nvSpPr>
          <p:cNvPr id="33" name="Text 14"/>
          <p:cNvSpPr/>
          <p:nvPr/>
        </p:nvSpPr>
        <p:spPr>
          <a:xfrm>
            <a:off x="9239250" y="3289697"/>
            <a:ext cx="2114550" cy="866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Mecanismos endógenos (vías descendentes) que pueden </a:t>
            </a:r>
            <a:r>
              <a:rPr lang="en-US" sz="10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atenuar o amplificar</a:t>
            </a: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las señales dolorosas en la médula.</a:t>
            </a:r>
            <a:endParaRPr lang="en-US" sz="1050" dirty="0"/>
          </a:p>
        </p:txBody>
      </p:sp>
      <p:sp>
        <p:nvSpPr>
          <p:cNvPr id="34" name="Text 15"/>
          <p:cNvSpPr/>
          <p:nvPr/>
        </p:nvSpPr>
        <p:spPr>
          <a:xfrm>
            <a:off x="1047750" y="5410200"/>
            <a:ext cx="49377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Sistema Nervioso Periférico</a:t>
            </a:r>
            <a:endParaRPr lang="en-US" sz="1200" dirty="0"/>
          </a:p>
        </p:txBody>
      </p:sp>
      <p:sp>
        <p:nvSpPr>
          <p:cNvPr id="35" name="Text 16"/>
          <p:cNvSpPr/>
          <p:nvPr/>
        </p:nvSpPr>
        <p:spPr>
          <a:xfrm>
            <a:off x="1047750" y="5638800"/>
            <a:ext cx="48577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Receptores especializados captan el daño tisular y envían señales de alerta inmediata.</a:t>
            </a:r>
            <a:endParaRPr lang="en-US" sz="1050" dirty="0"/>
          </a:p>
        </p:txBody>
      </p:sp>
      <p:sp>
        <p:nvSpPr>
          <p:cNvPr id="36" name="Text 17"/>
          <p:cNvSpPr/>
          <p:nvPr/>
        </p:nvSpPr>
        <p:spPr>
          <a:xfrm>
            <a:off x="6667500" y="5410200"/>
            <a:ext cx="4914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Sistema Nervioso Central</a:t>
            </a:r>
            <a:endParaRPr lang="en-US" sz="1200" dirty="0"/>
          </a:p>
        </p:txBody>
      </p:sp>
      <p:sp>
        <p:nvSpPr>
          <p:cNvPr id="37" name="Text 18"/>
          <p:cNvSpPr/>
          <p:nvPr/>
        </p:nvSpPr>
        <p:spPr>
          <a:xfrm>
            <a:off x="6667500" y="5638800"/>
            <a:ext cx="49149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Integración compleja en tálamo y corteza, influenciada por factores psicológicos y previos.</a:t>
            </a:r>
            <a:endParaRPr lang="en-US" sz="1050" dirty="0"/>
          </a:p>
        </p:txBody>
      </p:sp>
      <p:sp>
        <p:nvSpPr>
          <p:cNvPr id="38" name="Text 19"/>
          <p:cNvSpPr/>
          <p:nvPr/>
        </p:nvSpPr>
        <p:spPr>
          <a:xfrm>
            <a:off x="609600" y="6553200"/>
            <a:ext cx="50292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72" dirty="0">
                <a:solidFill>
                  <a:srgbClr val="9CA3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 Y NORMATIVIDAD</a:t>
            </a:r>
            <a:endParaRPr lang="en-US" sz="900" dirty="0"/>
          </a:p>
        </p:txBody>
      </p:sp>
      <p:sp>
        <p:nvSpPr>
          <p:cNvPr id="39" name="Text 20"/>
          <p:cNvSpPr/>
          <p:nvPr/>
        </p:nvSpPr>
        <p:spPr>
          <a:xfrm>
            <a:off x="6327279" y="6553200"/>
            <a:ext cx="32918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72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FISIOPATOLOGÍA DEL DOLOR</a:t>
            </a:r>
            <a:endParaRPr lang="en-US" sz="900" dirty="0"/>
          </a:p>
        </p:txBody>
      </p:sp>
      <p:sp>
        <p:nvSpPr>
          <p:cNvPr id="40" name="Text 21"/>
          <p:cNvSpPr/>
          <p:nvPr/>
        </p:nvSpPr>
        <p:spPr>
          <a:xfrm>
            <a:off x="10917287" y="6553200"/>
            <a:ext cx="141732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72" dirty="0">
                <a:solidFill>
                  <a:srgbClr val="9CA3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PÁGINA 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049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104900"/>
            <a:ext cx="12192000" cy="5334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485900"/>
            <a:ext cx="5524500" cy="3581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790700"/>
            <a:ext cx="609600" cy="609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7725" y="1924050"/>
            <a:ext cx="285750" cy="3429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2667000"/>
            <a:ext cx="1524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3429000"/>
            <a:ext cx="1524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4191000"/>
            <a:ext cx="17145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86500" y="1485900"/>
            <a:ext cx="5524500" cy="3581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91300" y="1790700"/>
            <a:ext cx="609600" cy="609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86563" y="1924050"/>
            <a:ext cx="219075" cy="3429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91300" y="2667000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91300" y="3429000"/>
            <a:ext cx="1524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91300" y="4191000"/>
            <a:ext cx="11430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5372100"/>
            <a:ext cx="11430000" cy="6858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33400" y="5638800"/>
            <a:ext cx="1524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438900"/>
            <a:ext cx="12192000" cy="41910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457200" y="228600"/>
            <a:ext cx="112776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kern="0" spc="-54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Clasificación del Dolor</a:t>
            </a:r>
            <a:endParaRPr lang="en-US" sz="2700" dirty="0"/>
          </a:p>
        </p:txBody>
      </p:sp>
      <p:sp>
        <p:nvSpPr>
          <p:cNvPr id="22" name="Text 1"/>
          <p:cNvSpPr/>
          <p:nvPr/>
        </p:nvSpPr>
        <p:spPr>
          <a:xfrm>
            <a:off x="457200" y="609600"/>
            <a:ext cx="1419606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Nociceptivo vs. Neuropático: Diferenciación Clínica y Fisiopatológica</a:t>
            </a:r>
            <a:endParaRPr lang="en-US" sz="1350" dirty="0"/>
          </a:p>
        </p:txBody>
      </p:sp>
      <p:sp>
        <p:nvSpPr>
          <p:cNvPr id="23" name="Text 2"/>
          <p:cNvSpPr/>
          <p:nvPr/>
        </p:nvSpPr>
        <p:spPr>
          <a:xfrm>
            <a:off x="1447800" y="1838325"/>
            <a:ext cx="466344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Nociceptivo</a:t>
            </a:r>
            <a:endParaRPr lang="en-US" sz="1800" dirty="0"/>
          </a:p>
        </p:txBody>
      </p:sp>
      <p:sp>
        <p:nvSpPr>
          <p:cNvPr id="24" name="Text 3"/>
          <p:cNvSpPr/>
          <p:nvPr/>
        </p:nvSpPr>
        <p:spPr>
          <a:xfrm>
            <a:off x="1447800" y="2124075"/>
            <a:ext cx="3108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"Dolor de Alerta"</a:t>
            </a:r>
            <a:endParaRPr lang="en-US" sz="1200" dirty="0"/>
          </a:p>
        </p:txBody>
      </p:sp>
      <p:sp>
        <p:nvSpPr>
          <p:cNvPr id="25" name="Text 4"/>
          <p:cNvSpPr/>
          <p:nvPr/>
        </p:nvSpPr>
        <p:spPr>
          <a:xfrm>
            <a:off x="952500" y="2647950"/>
            <a:ext cx="27432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Fisiopatología:</a:t>
            </a:r>
            <a:endParaRPr lang="en-US" sz="1200" dirty="0"/>
          </a:p>
        </p:txBody>
      </p:sp>
      <p:sp>
        <p:nvSpPr>
          <p:cNvPr id="26" name="Text 5"/>
          <p:cNvSpPr/>
          <p:nvPr/>
        </p:nvSpPr>
        <p:spPr>
          <a:xfrm>
            <a:off x="952500" y="2857500"/>
            <a:ext cx="46482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Activación de nociceptores periféricos por estímulos térmicos, mecánicos o químicos (Daño tisular).</a:t>
            </a:r>
            <a:endParaRPr lang="en-US" sz="1050" dirty="0"/>
          </a:p>
        </p:txBody>
      </p:sp>
      <p:sp>
        <p:nvSpPr>
          <p:cNvPr id="27" name="Text 6"/>
          <p:cNvSpPr/>
          <p:nvPr/>
        </p:nvSpPr>
        <p:spPr>
          <a:xfrm>
            <a:off x="952500" y="3409950"/>
            <a:ext cx="36576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Descripción Clínica:</a:t>
            </a:r>
            <a:endParaRPr lang="en-US" sz="1200" dirty="0"/>
          </a:p>
        </p:txBody>
      </p:sp>
      <p:sp>
        <p:nvSpPr>
          <p:cNvPr id="28" name="Text 7"/>
          <p:cNvSpPr/>
          <p:nvPr/>
        </p:nvSpPr>
        <p:spPr>
          <a:xfrm>
            <a:off x="952500" y="3619500"/>
            <a:ext cx="46482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Localizado, carácter punzante, opresivo o sordo. Puede ser Somático (piel/huesos) o Visceral.</a:t>
            </a:r>
            <a:endParaRPr lang="en-US" sz="1050" dirty="0"/>
          </a:p>
        </p:txBody>
      </p:sp>
      <p:sp>
        <p:nvSpPr>
          <p:cNvPr id="29" name="Text 8"/>
          <p:cNvSpPr/>
          <p:nvPr/>
        </p:nvSpPr>
        <p:spPr>
          <a:xfrm>
            <a:off x="971550" y="4171950"/>
            <a:ext cx="21945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Tratamiento:</a:t>
            </a:r>
            <a:endParaRPr lang="en-US" sz="1200" dirty="0"/>
          </a:p>
        </p:txBody>
      </p:sp>
      <p:sp>
        <p:nvSpPr>
          <p:cNvPr id="30" name="Text 9"/>
          <p:cNvSpPr/>
          <p:nvPr/>
        </p:nvSpPr>
        <p:spPr>
          <a:xfrm>
            <a:off x="971550" y="4381500"/>
            <a:ext cx="46291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Responde bien a analgésicos convencionales: Paracetamol, AINEs y Opioides.</a:t>
            </a:r>
            <a:endParaRPr lang="en-US" sz="1050" dirty="0"/>
          </a:p>
        </p:txBody>
      </p:sp>
      <p:sp>
        <p:nvSpPr>
          <p:cNvPr id="31" name="Text 10"/>
          <p:cNvSpPr/>
          <p:nvPr/>
        </p:nvSpPr>
        <p:spPr>
          <a:xfrm>
            <a:off x="7353300" y="1838325"/>
            <a:ext cx="466344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581C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Neuropático</a:t>
            </a:r>
            <a:endParaRPr lang="en-US" sz="1800" dirty="0"/>
          </a:p>
        </p:txBody>
      </p:sp>
      <p:sp>
        <p:nvSpPr>
          <p:cNvPr id="32" name="Text 11"/>
          <p:cNvSpPr/>
          <p:nvPr/>
        </p:nvSpPr>
        <p:spPr>
          <a:xfrm>
            <a:off x="7353300" y="2124075"/>
            <a:ext cx="40233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9333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"Dolor por Disfunción"</a:t>
            </a:r>
            <a:endParaRPr lang="en-US" sz="1200" dirty="0"/>
          </a:p>
        </p:txBody>
      </p:sp>
      <p:sp>
        <p:nvSpPr>
          <p:cNvPr id="33" name="Text 12"/>
          <p:cNvSpPr/>
          <p:nvPr/>
        </p:nvSpPr>
        <p:spPr>
          <a:xfrm>
            <a:off x="6896100" y="2647950"/>
            <a:ext cx="27432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Fisiopatología:</a:t>
            </a:r>
            <a:endParaRPr lang="en-US" sz="1200" dirty="0"/>
          </a:p>
        </p:txBody>
      </p:sp>
      <p:sp>
        <p:nvSpPr>
          <p:cNvPr id="34" name="Text 13"/>
          <p:cNvSpPr/>
          <p:nvPr/>
        </p:nvSpPr>
        <p:spPr>
          <a:xfrm>
            <a:off x="6896100" y="2857500"/>
            <a:ext cx="46101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Lesión o enfermedad que afecta directamente al sistema nervioso somatosensorial.</a:t>
            </a:r>
            <a:endParaRPr lang="en-US" sz="1050" dirty="0"/>
          </a:p>
        </p:txBody>
      </p:sp>
      <p:sp>
        <p:nvSpPr>
          <p:cNvPr id="35" name="Text 14"/>
          <p:cNvSpPr/>
          <p:nvPr/>
        </p:nvSpPr>
        <p:spPr>
          <a:xfrm>
            <a:off x="6858000" y="3409950"/>
            <a:ext cx="36576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Descripción Clínica:</a:t>
            </a:r>
            <a:endParaRPr lang="en-US" sz="1200" dirty="0"/>
          </a:p>
        </p:txBody>
      </p:sp>
      <p:sp>
        <p:nvSpPr>
          <p:cNvPr id="36" name="Text 15"/>
          <p:cNvSpPr/>
          <p:nvPr/>
        </p:nvSpPr>
        <p:spPr>
          <a:xfrm>
            <a:off x="6858000" y="3619500"/>
            <a:ext cx="46482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Carácter quemante, eléctrico (corrientazos), hormigueo (parestesias) o entumecimiento.</a:t>
            </a:r>
            <a:endParaRPr lang="en-US" sz="1050" dirty="0"/>
          </a:p>
        </p:txBody>
      </p:sp>
      <p:sp>
        <p:nvSpPr>
          <p:cNvPr id="37" name="Text 16"/>
          <p:cNvSpPr/>
          <p:nvPr/>
        </p:nvSpPr>
        <p:spPr>
          <a:xfrm>
            <a:off x="6819900" y="4171950"/>
            <a:ext cx="21945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Tratamiento:</a:t>
            </a:r>
            <a:endParaRPr lang="en-US" sz="1200" dirty="0"/>
          </a:p>
        </p:txBody>
      </p:sp>
      <p:sp>
        <p:nvSpPr>
          <p:cNvPr id="38" name="Text 17"/>
          <p:cNvSpPr/>
          <p:nvPr/>
        </p:nvSpPr>
        <p:spPr>
          <a:xfrm>
            <a:off x="6819900" y="4381500"/>
            <a:ext cx="46863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Menor respuesta a analgésicos comunes. Requiere coadyuvantes (Anticonvulsivantes, Antidepresivos).</a:t>
            </a:r>
            <a:endParaRPr lang="en-US" sz="1050" dirty="0"/>
          </a:p>
        </p:txBody>
      </p:sp>
      <p:sp>
        <p:nvSpPr>
          <p:cNvPr id="39" name="Text 18"/>
          <p:cNvSpPr/>
          <p:nvPr/>
        </p:nvSpPr>
        <p:spPr>
          <a:xfrm>
            <a:off x="800100" y="5524500"/>
            <a:ext cx="108585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Mixto:</a:t>
            </a:r>
            <a:r>
              <a:rPr lang="en-US" sz="1050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En cuidados paliativos, es frecuente encontrar componentes de ambos tipos de dolor (ej. Cáncer con invasión ósea y compresión nerviosa), requiriendo un abordaje combinado.</a:t>
            </a:r>
            <a:endParaRPr lang="en-US" sz="1050" dirty="0"/>
          </a:p>
        </p:txBody>
      </p:sp>
      <p:sp>
        <p:nvSpPr>
          <p:cNvPr id="40" name="Text 19"/>
          <p:cNvSpPr/>
          <p:nvPr/>
        </p:nvSpPr>
        <p:spPr>
          <a:xfrm>
            <a:off x="457200" y="6572250"/>
            <a:ext cx="32918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72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FISIOPATOLOGÍA DEL DOLOR</a:t>
            </a:r>
            <a:endParaRPr lang="en-US" sz="900" dirty="0"/>
          </a:p>
        </p:txBody>
      </p:sp>
      <p:sp>
        <p:nvSpPr>
          <p:cNvPr id="41" name="Text 20"/>
          <p:cNvSpPr/>
          <p:nvPr/>
        </p:nvSpPr>
        <p:spPr>
          <a:xfrm>
            <a:off x="9492555" y="6572250"/>
            <a:ext cx="37947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72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 DE CP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07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07" cy="864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26906" y="245672"/>
            <a:ext cx="1233000" cy="37265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000" y="1224000"/>
            <a:ext cx="11471907" cy="8448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000" y="2356875"/>
            <a:ext cx="5591953" cy="36371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000" y="2651203"/>
            <a:ext cx="504000" cy="504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9500" y="2788875"/>
            <a:ext cx="261000" cy="22851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8000" y="3413531"/>
            <a:ext cx="117000" cy="42131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8000" y="4014844"/>
            <a:ext cx="189000" cy="421312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8000" y="4616156"/>
            <a:ext cx="153000" cy="421312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8000" y="5310000"/>
            <a:ext cx="5015953" cy="396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8000" y="5454000"/>
            <a:ext cx="1953000" cy="2520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9953" y="2356875"/>
            <a:ext cx="5591953" cy="36371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27953" y="2651203"/>
            <a:ext cx="504000" cy="5040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5953" y="2788875"/>
            <a:ext cx="288000" cy="228516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27953" y="3413531"/>
            <a:ext cx="153000" cy="421312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27953" y="4014844"/>
            <a:ext cx="153000" cy="421312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27953" y="4616156"/>
            <a:ext cx="153000" cy="421312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27953" y="5310000"/>
            <a:ext cx="5015954" cy="3960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27953" y="5454000"/>
            <a:ext cx="2241000" cy="2520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354000"/>
            <a:ext cx="12191907" cy="5040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67969" y="6548907"/>
            <a:ext cx="99000" cy="114187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432000" y="162000"/>
            <a:ext cx="16548354" cy="360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35"/>
              </a:lnSpc>
              <a:buNone/>
            </a:pPr>
            <a:r>
              <a:rPr lang="en-US" sz="2700" b="1" kern="0" spc="-57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Nociceptivo: Somático y Visceral</a:t>
            </a:r>
            <a:endParaRPr lang="en-US" sz="2700" dirty="0"/>
          </a:p>
        </p:txBody>
      </p:sp>
      <p:sp>
        <p:nvSpPr>
          <p:cNvPr id="25" name="Text 1"/>
          <p:cNvSpPr/>
          <p:nvPr/>
        </p:nvSpPr>
        <p:spPr>
          <a:xfrm>
            <a:off x="432000" y="558000"/>
            <a:ext cx="6298313" cy="144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34"/>
              </a:lnSpc>
              <a:buNone/>
            </a:pPr>
            <a:r>
              <a:rPr lang="en-US" sz="900" kern="0" spc="76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FISIOPATOLOGÍA DEL DOLOR | MÓDULO 1</a:t>
            </a:r>
            <a:endParaRPr lang="en-US" sz="900" dirty="0"/>
          </a:p>
        </p:txBody>
      </p:sp>
      <p:sp>
        <p:nvSpPr>
          <p:cNvPr id="26" name="Text 2"/>
          <p:cNvSpPr/>
          <p:nvPr/>
        </p:nvSpPr>
        <p:spPr>
          <a:xfrm>
            <a:off x="10670907" y="335672"/>
            <a:ext cx="2129024" cy="180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Nocicepción</a:t>
            </a:r>
            <a:endParaRPr lang="en-US" sz="1200" dirty="0"/>
          </a:p>
        </p:txBody>
      </p:sp>
      <p:sp>
        <p:nvSpPr>
          <p:cNvPr id="27" name="Text 3"/>
          <p:cNvSpPr/>
          <p:nvPr/>
        </p:nvSpPr>
        <p:spPr>
          <a:xfrm>
            <a:off x="504000" y="1368000"/>
            <a:ext cx="11183907" cy="556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94"/>
              </a:lnSpc>
              <a:buNone/>
            </a:pPr>
            <a:r>
              <a:rPr lang="en-US" sz="1350" i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 dolor nociceptivo resulta de la activación de nociceptores periféricos en respuesta a estímulos térmicos, mecánicos o químicos que amenazan la integridad tisular.</a:t>
            </a:r>
            <a:endParaRPr lang="en-US" sz="1350" dirty="0"/>
          </a:p>
        </p:txBody>
      </p:sp>
      <p:sp>
        <p:nvSpPr>
          <p:cNvPr id="28" name="Text 4"/>
          <p:cNvSpPr/>
          <p:nvPr/>
        </p:nvSpPr>
        <p:spPr>
          <a:xfrm>
            <a:off x="1296000" y="2644875"/>
            <a:ext cx="4064508" cy="288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68"/>
              </a:lnSpc>
              <a:buNone/>
            </a:pPr>
            <a:r>
              <a:rPr lang="en-US" sz="18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Somático</a:t>
            </a:r>
            <a:endParaRPr lang="en-US" sz="1800" dirty="0"/>
          </a:p>
        </p:txBody>
      </p:sp>
      <p:sp>
        <p:nvSpPr>
          <p:cNvPr id="29" name="Text 5"/>
          <p:cNvSpPr/>
          <p:nvPr/>
        </p:nvSpPr>
        <p:spPr>
          <a:xfrm>
            <a:off x="1296000" y="2986875"/>
            <a:ext cx="5080635" cy="135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34"/>
              </a:lnSpc>
              <a:buNone/>
            </a:pPr>
            <a:r>
              <a:rPr lang="en-US" sz="900" b="1" kern="0" spc="76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ESTRUCTURAS SUPERFICIALES/PROFUNDAS</a:t>
            </a:r>
            <a:endParaRPr lang="en-US" sz="900" dirty="0"/>
          </a:p>
        </p:txBody>
      </p:sp>
      <p:sp>
        <p:nvSpPr>
          <p:cNvPr id="30" name="Text 6"/>
          <p:cNvSpPr/>
          <p:nvPr/>
        </p:nvSpPr>
        <p:spPr>
          <a:xfrm>
            <a:off x="873000" y="3377531"/>
            <a:ext cx="4149000" cy="2286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Localización:</a:t>
            </a:r>
            <a:endParaRPr lang="en-US" sz="1200" dirty="0"/>
          </a:p>
        </p:txBody>
      </p:sp>
      <p:sp>
        <p:nvSpPr>
          <p:cNvPr id="31" name="Text 7"/>
          <p:cNvSpPr/>
          <p:nvPr/>
        </p:nvSpPr>
        <p:spPr>
          <a:xfrm>
            <a:off x="873000" y="3606188"/>
            <a:ext cx="11419310" cy="2286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Bien localizado. El paciente puede señalar el sitio exacto.</a:t>
            </a:r>
            <a:endParaRPr lang="en-US" sz="1200" dirty="0"/>
          </a:p>
        </p:txBody>
      </p:sp>
      <p:sp>
        <p:nvSpPr>
          <p:cNvPr id="32" name="Text 8"/>
          <p:cNvSpPr/>
          <p:nvPr/>
        </p:nvSpPr>
        <p:spPr>
          <a:xfrm>
            <a:off x="945000" y="3978844"/>
            <a:ext cx="2628000" cy="2286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Carácter:</a:t>
            </a:r>
            <a:endParaRPr lang="en-US" sz="1200" dirty="0"/>
          </a:p>
        </p:txBody>
      </p:sp>
      <p:sp>
        <p:nvSpPr>
          <p:cNvPr id="33" name="Text 9"/>
          <p:cNvSpPr/>
          <p:nvPr/>
        </p:nvSpPr>
        <p:spPr>
          <a:xfrm>
            <a:off x="945000" y="4207500"/>
            <a:ext cx="6967714" cy="2286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Sordo, punzante, opresivo o latente.</a:t>
            </a:r>
            <a:endParaRPr lang="en-US" sz="1200" dirty="0"/>
          </a:p>
        </p:txBody>
      </p:sp>
      <p:sp>
        <p:nvSpPr>
          <p:cNvPr id="34" name="Text 10"/>
          <p:cNvSpPr/>
          <p:nvPr/>
        </p:nvSpPr>
        <p:spPr>
          <a:xfrm>
            <a:off x="909000" y="4580156"/>
            <a:ext cx="3879000" cy="2286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Estructuras:</a:t>
            </a:r>
            <a:endParaRPr lang="en-US" sz="1200" dirty="0"/>
          </a:p>
        </p:txBody>
      </p:sp>
      <p:sp>
        <p:nvSpPr>
          <p:cNvPr id="35" name="Text 11"/>
          <p:cNvSpPr/>
          <p:nvPr/>
        </p:nvSpPr>
        <p:spPr>
          <a:xfrm>
            <a:off x="909000" y="4808813"/>
            <a:ext cx="10645119" cy="2286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Piel, músculos, articulaciones, ligamentos y periostio.</a:t>
            </a:r>
            <a:endParaRPr lang="en-US" sz="1200" dirty="0"/>
          </a:p>
        </p:txBody>
      </p:sp>
      <p:sp>
        <p:nvSpPr>
          <p:cNvPr id="36" name="Text 12"/>
          <p:cNvSpPr/>
          <p:nvPr/>
        </p:nvSpPr>
        <p:spPr>
          <a:xfrm>
            <a:off x="756000" y="5454000"/>
            <a:ext cx="3738294" cy="25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17"/>
              </a:lnSpc>
              <a:buNone/>
            </a:pPr>
            <a:r>
              <a:rPr lang="en-US" sz="105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Ejemplo: Metástasis óseas</a:t>
            </a:r>
            <a:endParaRPr lang="en-US" sz="1050" dirty="0"/>
          </a:p>
        </p:txBody>
      </p:sp>
      <p:sp>
        <p:nvSpPr>
          <p:cNvPr id="37" name="Text 13"/>
          <p:cNvSpPr/>
          <p:nvPr/>
        </p:nvSpPr>
        <p:spPr>
          <a:xfrm>
            <a:off x="7175953" y="2644875"/>
            <a:ext cx="4064508" cy="288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68"/>
              </a:lnSpc>
              <a:buNone/>
            </a:pPr>
            <a:r>
              <a:rPr lang="en-US" sz="1800" b="1" dirty="0">
                <a:solidFill>
                  <a:srgbClr val="581C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Visceral</a:t>
            </a:r>
            <a:endParaRPr lang="en-US" sz="1800" dirty="0"/>
          </a:p>
        </p:txBody>
      </p:sp>
      <p:sp>
        <p:nvSpPr>
          <p:cNvPr id="38" name="Text 14"/>
          <p:cNvSpPr/>
          <p:nvPr/>
        </p:nvSpPr>
        <p:spPr>
          <a:xfrm>
            <a:off x="7175953" y="2986875"/>
            <a:ext cx="2322576" cy="135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34"/>
              </a:lnSpc>
              <a:buNone/>
            </a:pPr>
            <a:r>
              <a:rPr lang="en-US" sz="900" b="1" kern="0" spc="76" dirty="0">
                <a:solidFill>
                  <a:srgbClr val="9333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ÓRGANOS INTERNOS</a:t>
            </a:r>
            <a:endParaRPr lang="en-US" sz="900" dirty="0"/>
          </a:p>
        </p:txBody>
      </p:sp>
      <p:sp>
        <p:nvSpPr>
          <p:cNvPr id="39" name="Text 15"/>
          <p:cNvSpPr/>
          <p:nvPr/>
        </p:nvSpPr>
        <p:spPr>
          <a:xfrm>
            <a:off x="6788953" y="3377531"/>
            <a:ext cx="4572000" cy="2286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Localización:</a:t>
            </a:r>
            <a:endParaRPr lang="en-US" sz="1200" dirty="0"/>
          </a:p>
        </p:txBody>
      </p:sp>
      <p:sp>
        <p:nvSpPr>
          <p:cNvPr id="40" name="Text 16"/>
          <p:cNvSpPr/>
          <p:nvPr/>
        </p:nvSpPr>
        <p:spPr>
          <a:xfrm>
            <a:off x="6788953" y="3606188"/>
            <a:ext cx="12387048" cy="2286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Difuso, vago y mal localizado. A menudo referido a otros sitios.</a:t>
            </a:r>
            <a:endParaRPr lang="en-US" sz="1200" dirty="0"/>
          </a:p>
        </p:txBody>
      </p:sp>
      <p:sp>
        <p:nvSpPr>
          <p:cNvPr id="41" name="Text 17"/>
          <p:cNvSpPr/>
          <p:nvPr/>
        </p:nvSpPr>
        <p:spPr>
          <a:xfrm>
            <a:off x="6788953" y="3978844"/>
            <a:ext cx="3087000" cy="2286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Carácter:</a:t>
            </a:r>
            <a:endParaRPr lang="en-US" sz="1200" dirty="0"/>
          </a:p>
        </p:txBody>
      </p:sp>
      <p:sp>
        <p:nvSpPr>
          <p:cNvPr id="42" name="Text 18"/>
          <p:cNvSpPr/>
          <p:nvPr/>
        </p:nvSpPr>
        <p:spPr>
          <a:xfrm>
            <a:off x="6788953" y="4207500"/>
            <a:ext cx="8709643" cy="2286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Cólico, profundo, opresivo o tipo retortijón.</a:t>
            </a:r>
            <a:endParaRPr lang="en-US" sz="1200" dirty="0"/>
          </a:p>
        </p:txBody>
      </p:sp>
      <p:sp>
        <p:nvSpPr>
          <p:cNvPr id="43" name="Text 19"/>
          <p:cNvSpPr/>
          <p:nvPr/>
        </p:nvSpPr>
        <p:spPr>
          <a:xfrm>
            <a:off x="6788953" y="4580156"/>
            <a:ext cx="4230000" cy="2286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Mecanismo:</a:t>
            </a:r>
            <a:endParaRPr lang="en-US" sz="1200" dirty="0"/>
          </a:p>
        </p:txBody>
      </p:sp>
      <p:sp>
        <p:nvSpPr>
          <p:cNvPr id="44" name="Text 20"/>
          <p:cNvSpPr/>
          <p:nvPr/>
        </p:nvSpPr>
        <p:spPr>
          <a:xfrm>
            <a:off x="6788953" y="4808813"/>
            <a:ext cx="10838667" cy="2286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Distensión de órganos, isquemia o espasmo muscular liso.</a:t>
            </a:r>
            <a:endParaRPr lang="en-US" sz="1200" dirty="0"/>
          </a:p>
        </p:txBody>
      </p:sp>
      <p:sp>
        <p:nvSpPr>
          <p:cNvPr id="45" name="Text 21"/>
          <p:cNvSpPr/>
          <p:nvPr/>
        </p:nvSpPr>
        <p:spPr>
          <a:xfrm>
            <a:off x="6635953" y="5454000"/>
            <a:ext cx="4714459" cy="25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17"/>
              </a:lnSpc>
              <a:buNone/>
            </a:pPr>
            <a:r>
              <a:rPr lang="en-US" sz="1050" b="1" dirty="0">
                <a:solidFill>
                  <a:srgbClr val="6B21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Ejemplo: Obstrucción intestinal</a:t>
            </a:r>
            <a:endParaRPr lang="en-US" sz="1050" dirty="0"/>
          </a:p>
        </p:txBody>
      </p:sp>
      <p:sp>
        <p:nvSpPr>
          <p:cNvPr id="46" name="Text 22"/>
          <p:cNvSpPr/>
          <p:nvPr/>
        </p:nvSpPr>
        <p:spPr>
          <a:xfrm>
            <a:off x="432000" y="6516000"/>
            <a:ext cx="6604840" cy="180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17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del Dolor en Cuidados Paliativos</a:t>
            </a:r>
            <a:endParaRPr lang="en-US" sz="1050" dirty="0"/>
          </a:p>
        </p:txBody>
      </p:sp>
      <p:sp>
        <p:nvSpPr>
          <p:cNvPr id="47" name="Text 23"/>
          <p:cNvSpPr/>
          <p:nvPr/>
        </p:nvSpPr>
        <p:spPr>
          <a:xfrm>
            <a:off x="8938969" y="6534000"/>
            <a:ext cx="4935474" cy="144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34"/>
              </a:lnSpc>
              <a:buNone/>
            </a:pPr>
            <a:r>
              <a:rPr lang="en-US" sz="900" dirty="0">
                <a:solidFill>
                  <a:srgbClr val="9CA3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Docente: Maestría en Salud Pública</a:t>
            </a:r>
            <a:endParaRPr lang="en-US" sz="900" dirty="0"/>
          </a:p>
        </p:txBody>
      </p:sp>
      <p:sp>
        <p:nvSpPr>
          <p:cNvPr id="48" name="Text 24"/>
          <p:cNvSpPr/>
          <p:nvPr/>
        </p:nvSpPr>
        <p:spPr>
          <a:xfrm>
            <a:off x="11080969" y="6534000"/>
            <a:ext cx="1499997" cy="144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34"/>
              </a:lnSpc>
              <a:buNone/>
            </a:pPr>
            <a:r>
              <a:rPr lang="en-US" sz="900" b="1" kern="0" spc="76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PÁGINA 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71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71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971" cy="111898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93394" y="296832"/>
            <a:ext cx="491673" cy="52531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95121" y="398558"/>
            <a:ext cx="288222" cy="305177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118981"/>
            <a:ext cx="12191971" cy="527224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902" y="1542838"/>
            <a:ext cx="288223" cy="27126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6850" y="1525884"/>
            <a:ext cx="5129593" cy="305177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6902" y="2034512"/>
            <a:ext cx="5519540" cy="113673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6902" y="3374693"/>
            <a:ext cx="5519540" cy="112904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2536" y="3569668"/>
            <a:ext cx="186497" cy="152456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6902" y="4639376"/>
            <a:ext cx="5519540" cy="112904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2536" y="4834350"/>
            <a:ext cx="110203" cy="152456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65528" y="1542838"/>
            <a:ext cx="254314" cy="27126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21567" y="1525884"/>
            <a:ext cx="5163501" cy="305177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65528" y="2034512"/>
            <a:ext cx="2691887" cy="91553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09679" y="2170146"/>
            <a:ext cx="203452" cy="27126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093049" y="2034512"/>
            <a:ext cx="2692019" cy="91553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37333" y="2170146"/>
            <a:ext cx="203452" cy="27126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65528" y="3153493"/>
            <a:ext cx="5519540" cy="838971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265528" y="4128099"/>
            <a:ext cx="5519540" cy="838971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65528" y="5170521"/>
            <a:ext cx="5519540" cy="813804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01162" y="5323109"/>
            <a:ext cx="121726" cy="114309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6391228"/>
            <a:ext cx="12191971" cy="466772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674564" y="6505934"/>
            <a:ext cx="1110504" cy="237359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406902" y="271268"/>
            <a:ext cx="7859839" cy="33908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670"/>
              </a:lnSpc>
              <a:buNone/>
            </a:pPr>
            <a:r>
              <a:rPr lang="en-US" sz="2700" b="1" kern="0" spc="-6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Neuropático</a:t>
            </a:r>
            <a:endParaRPr lang="en-US" sz="2700" dirty="0"/>
          </a:p>
        </p:txBody>
      </p:sp>
      <p:sp>
        <p:nvSpPr>
          <p:cNvPr id="28" name="Text 1"/>
          <p:cNvSpPr/>
          <p:nvPr/>
        </p:nvSpPr>
        <p:spPr>
          <a:xfrm>
            <a:off x="406902" y="610354"/>
            <a:ext cx="12945618" cy="2373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69"/>
              </a:lnSpc>
              <a:buNone/>
            </a:pPr>
            <a:r>
              <a:rPr lang="en-US" sz="1350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Fisiopatología de la Lesión Nerviosa y Expresión Clínica</a:t>
            </a:r>
            <a:endParaRPr lang="en-US" sz="1350" dirty="0"/>
          </a:p>
        </p:txBody>
      </p:sp>
      <p:sp>
        <p:nvSpPr>
          <p:cNvPr id="29" name="Text 2"/>
          <p:cNvSpPr/>
          <p:nvPr/>
        </p:nvSpPr>
        <p:spPr>
          <a:xfrm>
            <a:off x="796850" y="1525884"/>
            <a:ext cx="8322193" cy="30517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6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Mecanismos Fisiopatológicos</a:t>
            </a:r>
            <a:endParaRPr lang="en-US" sz="1800" dirty="0"/>
          </a:p>
        </p:txBody>
      </p:sp>
      <p:sp>
        <p:nvSpPr>
          <p:cNvPr id="30" name="Text 3"/>
          <p:cNvSpPr/>
          <p:nvPr/>
        </p:nvSpPr>
        <p:spPr>
          <a:xfrm>
            <a:off x="610354" y="2237963"/>
            <a:ext cx="6301578" cy="2286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1. Lesión del Sistema Nervioso</a:t>
            </a:r>
            <a:endParaRPr lang="en-US" sz="1200" dirty="0"/>
          </a:p>
        </p:txBody>
      </p:sp>
      <p:sp>
        <p:nvSpPr>
          <p:cNvPr id="31" name="Text 4"/>
          <p:cNvSpPr/>
          <p:nvPr/>
        </p:nvSpPr>
        <p:spPr>
          <a:xfrm>
            <a:off x="610354" y="2534398"/>
            <a:ext cx="5112638" cy="4333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 origina como consecuencia directa de una lesión o enfermedad que afecta al sistema somatosensorial (periférico o central).</a:t>
            </a:r>
            <a:endParaRPr lang="en-US" sz="1050" dirty="0"/>
          </a:p>
        </p:txBody>
      </p:sp>
      <p:sp>
        <p:nvSpPr>
          <p:cNvPr id="32" name="Text 5"/>
          <p:cNvSpPr/>
          <p:nvPr/>
        </p:nvSpPr>
        <p:spPr>
          <a:xfrm>
            <a:off x="830759" y="3510328"/>
            <a:ext cx="5342643" cy="2286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Sensibilización Periférica</a:t>
            </a:r>
            <a:endParaRPr lang="en-US" sz="1200" dirty="0"/>
          </a:p>
        </p:txBody>
      </p:sp>
      <p:sp>
        <p:nvSpPr>
          <p:cNvPr id="33" name="Text 6"/>
          <p:cNvSpPr/>
          <p:nvPr/>
        </p:nvSpPr>
        <p:spPr>
          <a:xfrm>
            <a:off x="830759" y="3789808"/>
            <a:ext cx="2003484" cy="13563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68"/>
              </a:lnSpc>
              <a:buNone/>
            </a:pPr>
            <a:r>
              <a:rPr lang="en-US" sz="9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FOCO ECTÓPICO</a:t>
            </a:r>
            <a:endParaRPr lang="en-US" sz="900" dirty="0"/>
          </a:p>
        </p:txBody>
      </p:sp>
      <p:sp>
        <p:nvSpPr>
          <p:cNvPr id="34" name="Text 7"/>
          <p:cNvSpPr/>
          <p:nvPr/>
        </p:nvSpPr>
        <p:spPr>
          <a:xfrm>
            <a:off x="830759" y="4001471"/>
            <a:ext cx="4960050" cy="3666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4"/>
              </a:lnSpc>
              <a:buNone/>
            </a:pPr>
            <a:r>
              <a:rPr lang="en-US" sz="1050" i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Disminución del umbral de activación de los nociceptores y aumento de la excitabilidad nerviosa.</a:t>
            </a:r>
            <a:endParaRPr lang="en-US" sz="1050" dirty="0"/>
          </a:p>
        </p:txBody>
      </p:sp>
      <p:sp>
        <p:nvSpPr>
          <p:cNvPr id="35" name="Text 8"/>
          <p:cNvSpPr/>
          <p:nvPr/>
        </p:nvSpPr>
        <p:spPr>
          <a:xfrm>
            <a:off x="754465" y="4775010"/>
            <a:ext cx="5036344" cy="2286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Sensibilización Central</a:t>
            </a:r>
            <a:endParaRPr lang="en-US" sz="1200" dirty="0"/>
          </a:p>
        </p:txBody>
      </p:sp>
      <p:sp>
        <p:nvSpPr>
          <p:cNvPr id="36" name="Text 9"/>
          <p:cNvSpPr/>
          <p:nvPr/>
        </p:nvSpPr>
        <p:spPr>
          <a:xfrm>
            <a:off x="754465" y="5054490"/>
            <a:ext cx="3544625" cy="13563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68"/>
              </a:lnSpc>
              <a:buNone/>
            </a:pPr>
            <a:r>
              <a:rPr lang="en-US" sz="9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AMPLIFICACIÓN DEL DOLOR</a:t>
            </a:r>
            <a:endParaRPr lang="en-US" sz="900" dirty="0"/>
          </a:p>
        </p:txBody>
      </p:sp>
      <p:sp>
        <p:nvSpPr>
          <p:cNvPr id="37" name="Text 10"/>
          <p:cNvSpPr/>
          <p:nvPr/>
        </p:nvSpPr>
        <p:spPr>
          <a:xfrm>
            <a:off x="754465" y="5266154"/>
            <a:ext cx="5036344" cy="3666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4"/>
              </a:lnSpc>
              <a:buNone/>
            </a:pPr>
            <a:r>
              <a:rPr lang="en-US" sz="1050" i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Cambios en la plasticidad neuronal de la médula espinal y el cerebro que intensifican la señal dolorosa.</a:t>
            </a:r>
            <a:endParaRPr lang="en-US" sz="1050" dirty="0"/>
          </a:p>
        </p:txBody>
      </p:sp>
      <p:sp>
        <p:nvSpPr>
          <p:cNvPr id="38" name="Text 11"/>
          <p:cNvSpPr/>
          <p:nvPr/>
        </p:nvSpPr>
        <p:spPr>
          <a:xfrm>
            <a:off x="6621567" y="1525884"/>
            <a:ext cx="7397505" cy="30517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6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Manifestaciones Clínicas</a:t>
            </a:r>
            <a:endParaRPr lang="en-US" sz="1800" dirty="0"/>
          </a:p>
        </p:txBody>
      </p:sp>
      <p:sp>
        <p:nvSpPr>
          <p:cNvPr id="39" name="Text 12"/>
          <p:cNvSpPr/>
          <p:nvPr/>
        </p:nvSpPr>
        <p:spPr>
          <a:xfrm>
            <a:off x="6622501" y="2509231"/>
            <a:ext cx="1977808" cy="1695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35"/>
              </a:lnSpc>
              <a:buNone/>
            </a:pPr>
            <a:r>
              <a:rPr lang="en-US" sz="105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Disestesias</a:t>
            </a:r>
            <a:endParaRPr lang="en-US" sz="1050" dirty="0"/>
          </a:p>
        </p:txBody>
      </p:sp>
      <p:sp>
        <p:nvSpPr>
          <p:cNvPr id="40" name="Text 13"/>
          <p:cNvSpPr/>
          <p:nvPr/>
        </p:nvSpPr>
        <p:spPr>
          <a:xfrm>
            <a:off x="5453808" y="2678774"/>
            <a:ext cx="4315195" cy="13563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68"/>
              </a:lnSpc>
              <a:buNone/>
            </a:pPr>
            <a:r>
              <a:rPr lang="en-US" sz="900" i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"Ardor, quemazón, hormigueo"</a:t>
            </a:r>
            <a:endParaRPr lang="en-US" sz="900" dirty="0"/>
          </a:p>
        </p:txBody>
      </p:sp>
      <p:sp>
        <p:nvSpPr>
          <p:cNvPr id="41" name="Text 14"/>
          <p:cNvSpPr/>
          <p:nvPr/>
        </p:nvSpPr>
        <p:spPr>
          <a:xfrm>
            <a:off x="9540054" y="2509231"/>
            <a:ext cx="1798008" cy="1695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35"/>
              </a:lnSpc>
              <a:buNone/>
            </a:pPr>
            <a:r>
              <a:rPr lang="en-US" sz="105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Paroxismos</a:t>
            </a:r>
            <a:endParaRPr lang="en-US" sz="1050" dirty="0"/>
          </a:p>
        </p:txBody>
      </p:sp>
      <p:sp>
        <p:nvSpPr>
          <p:cNvPr id="42" name="Text 15"/>
          <p:cNvSpPr/>
          <p:nvPr/>
        </p:nvSpPr>
        <p:spPr>
          <a:xfrm>
            <a:off x="8127347" y="2678774"/>
            <a:ext cx="4623424" cy="13563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68"/>
              </a:lnSpc>
              <a:buNone/>
            </a:pPr>
            <a:r>
              <a:rPr lang="en-US" sz="900" i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"Descarga eléctrica, punzadas"</a:t>
            </a:r>
            <a:endParaRPr lang="en-US" sz="900" dirty="0"/>
          </a:p>
        </p:txBody>
      </p:sp>
      <p:sp>
        <p:nvSpPr>
          <p:cNvPr id="43" name="Text 16"/>
          <p:cNvSpPr/>
          <p:nvPr/>
        </p:nvSpPr>
        <p:spPr>
          <a:xfrm>
            <a:off x="6401162" y="3437345"/>
            <a:ext cx="308229" cy="2712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6"/>
              </a:lnSpc>
              <a:buNone/>
            </a:pPr>
            <a:r>
              <a:rPr lang="en-US" sz="1800" b="1" dirty="0">
                <a:solidFill>
                  <a:srgbClr val="DC26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!</a:t>
            </a:r>
            <a:endParaRPr lang="en-US" sz="1800" dirty="0"/>
          </a:p>
        </p:txBody>
      </p:sp>
      <p:sp>
        <p:nvSpPr>
          <p:cNvPr id="44" name="Text 17"/>
          <p:cNvSpPr/>
          <p:nvPr/>
        </p:nvSpPr>
        <p:spPr>
          <a:xfrm>
            <a:off x="6613091" y="3289127"/>
            <a:ext cx="5036344" cy="2286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Alodinia</a:t>
            </a:r>
            <a:endParaRPr lang="en-US" sz="1200" dirty="0"/>
          </a:p>
        </p:txBody>
      </p:sp>
      <p:sp>
        <p:nvSpPr>
          <p:cNvPr id="45" name="Text 18"/>
          <p:cNvSpPr/>
          <p:nvPr/>
        </p:nvSpPr>
        <p:spPr>
          <a:xfrm>
            <a:off x="6613091" y="3517745"/>
            <a:ext cx="5036344" cy="33908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5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provocado por estímulos que normalmente no son dolorosos (ej. roce de la ropa).</a:t>
            </a:r>
            <a:endParaRPr lang="en-US" sz="1050" dirty="0"/>
          </a:p>
        </p:txBody>
      </p:sp>
      <p:sp>
        <p:nvSpPr>
          <p:cNvPr id="46" name="Text 19"/>
          <p:cNvSpPr/>
          <p:nvPr/>
        </p:nvSpPr>
        <p:spPr>
          <a:xfrm>
            <a:off x="6401162" y="4411950"/>
            <a:ext cx="308229" cy="2712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6"/>
              </a:lnSpc>
              <a:buNone/>
            </a:pPr>
            <a:r>
              <a:rPr lang="en-US" sz="1800" b="1" dirty="0">
                <a:solidFill>
                  <a:srgbClr val="EA58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</a:t>
            </a:r>
            <a:endParaRPr lang="en-US" sz="1800" dirty="0"/>
          </a:p>
        </p:txBody>
      </p:sp>
      <p:sp>
        <p:nvSpPr>
          <p:cNvPr id="47" name="Text 20"/>
          <p:cNvSpPr/>
          <p:nvPr/>
        </p:nvSpPr>
        <p:spPr>
          <a:xfrm>
            <a:off x="6689385" y="4263733"/>
            <a:ext cx="4960050" cy="2286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Hiperalgesia</a:t>
            </a:r>
            <a:endParaRPr lang="en-US" sz="1200" dirty="0"/>
          </a:p>
        </p:txBody>
      </p:sp>
      <p:sp>
        <p:nvSpPr>
          <p:cNvPr id="48" name="Text 21"/>
          <p:cNvSpPr/>
          <p:nvPr/>
        </p:nvSpPr>
        <p:spPr>
          <a:xfrm>
            <a:off x="6689385" y="4492350"/>
            <a:ext cx="4960050" cy="33908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5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Respuesta dolorosa aumentada y exagerada ante un estímulo que ya es doloroso.</a:t>
            </a:r>
            <a:endParaRPr lang="en-US" sz="1050" dirty="0"/>
          </a:p>
        </p:txBody>
      </p:sp>
      <p:sp>
        <p:nvSpPr>
          <p:cNvPr id="49" name="Text 22"/>
          <p:cNvSpPr/>
          <p:nvPr/>
        </p:nvSpPr>
        <p:spPr>
          <a:xfrm>
            <a:off x="6590705" y="5306155"/>
            <a:ext cx="5248272" cy="13563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68"/>
              </a:lnSpc>
              <a:buNone/>
            </a:pPr>
            <a:r>
              <a:rPr lang="en-US" sz="900" b="1" kern="0" spc="8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NOTA DEL ESPECIALISTA</a:t>
            </a:r>
            <a:endParaRPr lang="en-US" sz="900" dirty="0"/>
          </a:p>
        </p:txBody>
      </p:sp>
      <p:sp>
        <p:nvSpPr>
          <p:cNvPr id="50" name="Text 23"/>
          <p:cNvSpPr/>
          <p:nvPr/>
        </p:nvSpPr>
        <p:spPr>
          <a:xfrm>
            <a:off x="6401162" y="5509606"/>
            <a:ext cx="5248272" cy="33908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5"/>
              </a:lnSpc>
              <a:buNone/>
            </a:pPr>
            <a:r>
              <a:rPr lang="en-US" sz="1050" i="1" dirty="0">
                <a:solidFill>
                  <a:srgbClr val="334155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"El dolor neuropático en cuidados paliativos suele ser refractario a analgésicos convencionales, requiriendo el uso precoz de coadyuvantes."</a:t>
            </a:r>
            <a:endParaRPr lang="en-US" sz="1050" dirty="0"/>
          </a:p>
        </p:txBody>
      </p:sp>
      <p:sp>
        <p:nvSpPr>
          <p:cNvPr id="51" name="Text 24"/>
          <p:cNvSpPr/>
          <p:nvPr/>
        </p:nvSpPr>
        <p:spPr>
          <a:xfrm>
            <a:off x="406902" y="6539843"/>
            <a:ext cx="8450636" cy="1695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5"/>
              </a:lnSpc>
              <a:buNone/>
            </a:pPr>
            <a:r>
              <a:rPr lang="en-US" sz="105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Módulo: Manejo del Dolor en Cuidados Paliativos</a:t>
            </a:r>
            <a:endParaRPr lang="en-US" sz="1050" dirty="0"/>
          </a:p>
        </p:txBody>
      </p:sp>
      <p:sp>
        <p:nvSpPr>
          <p:cNvPr id="52" name="Text 25"/>
          <p:cNvSpPr/>
          <p:nvPr/>
        </p:nvSpPr>
        <p:spPr>
          <a:xfrm>
            <a:off x="10776290" y="6505934"/>
            <a:ext cx="2189421" cy="2373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35"/>
              </a:lnSpc>
              <a:buNone/>
            </a:pPr>
            <a:r>
              <a:rPr lang="en-US" sz="105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Diapositiva 14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43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43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943" cy="110609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46882" y="324516"/>
            <a:ext cx="455034" cy="45706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028" y="1496125"/>
            <a:ext cx="11411887" cy="816876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028" y="2573020"/>
            <a:ext cx="2706711" cy="175512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15804" y="2768034"/>
            <a:ext cx="455033" cy="45503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41751" y="2865541"/>
            <a:ext cx="203140" cy="260019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91754" y="2573020"/>
            <a:ext cx="2706711" cy="175512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17529" y="2768034"/>
            <a:ext cx="455033" cy="45503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02848" y="2865541"/>
            <a:ext cx="284396" cy="26001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3479" y="2573020"/>
            <a:ext cx="2706711" cy="175512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19254" y="2768034"/>
            <a:ext cx="455033" cy="45503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33013" y="2865541"/>
            <a:ext cx="227517" cy="260019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95204" y="2573020"/>
            <a:ext cx="2706712" cy="175512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220980" y="2768034"/>
            <a:ext cx="455033" cy="45503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34738" y="2865541"/>
            <a:ext cx="227516" cy="260019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0028" y="4603910"/>
            <a:ext cx="260019" cy="228532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90028" y="5043200"/>
            <a:ext cx="1996356" cy="91209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516394" y="5303219"/>
            <a:ext cx="97507" cy="15235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743911" y="5043200"/>
            <a:ext cx="1996356" cy="1042107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870277" y="5303219"/>
            <a:ext cx="97507" cy="15235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097793" y="5043200"/>
            <a:ext cx="1996357" cy="912098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224160" y="5303219"/>
            <a:ext cx="97507" cy="15235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451676" y="5043200"/>
            <a:ext cx="1996357" cy="1042107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578042" y="5303219"/>
            <a:ext cx="97507" cy="15235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805558" y="5043200"/>
            <a:ext cx="1996357" cy="912098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6467971"/>
            <a:ext cx="12191943" cy="390029"/>
          </a:xfrm>
          <a:prstGeom prst="rect">
            <a:avLst/>
          </a:prstGeom>
        </p:spPr>
      </p:pic>
      <p:sp>
        <p:nvSpPr>
          <p:cNvPr id="30" name="Text 0"/>
          <p:cNvSpPr/>
          <p:nvPr/>
        </p:nvSpPr>
        <p:spPr>
          <a:xfrm>
            <a:off x="390028" y="260019"/>
            <a:ext cx="19776186" cy="32502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59"/>
              </a:lnSpc>
              <a:buNone/>
            </a:pPr>
            <a:r>
              <a:rPr lang="en-US" sz="2700" b="1" kern="0" spc="-63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Vías del Dolor: Nocicepción y Transmisión</a:t>
            </a:r>
            <a:endParaRPr lang="en-US" sz="2700" dirty="0"/>
          </a:p>
        </p:txBody>
      </p:sp>
      <p:sp>
        <p:nvSpPr>
          <p:cNvPr id="31" name="Text 1"/>
          <p:cNvSpPr/>
          <p:nvPr/>
        </p:nvSpPr>
        <p:spPr>
          <a:xfrm>
            <a:off x="390028" y="617545"/>
            <a:ext cx="10075696" cy="2285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Fisiopatología del Dolor en el Final de la Vida</a:t>
            </a:r>
            <a:endParaRPr lang="en-US" sz="1200" dirty="0"/>
          </a:p>
        </p:txBody>
      </p:sp>
      <p:sp>
        <p:nvSpPr>
          <p:cNvPr id="32" name="Text 2"/>
          <p:cNvSpPr/>
          <p:nvPr/>
        </p:nvSpPr>
        <p:spPr>
          <a:xfrm>
            <a:off x="520038" y="1626134"/>
            <a:ext cx="11151868" cy="55685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94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experiencia dolorosa es el resultado de un proceso fisiológico complejo que transforma un estímulo nocivo en una percepción consciente a través de </a:t>
            </a:r>
            <a:r>
              <a:rPr lang="en-US" sz="135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cuatro etapas fundamentales</a:t>
            </a: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350" dirty="0"/>
          </a:p>
        </p:txBody>
      </p:sp>
      <p:sp>
        <p:nvSpPr>
          <p:cNvPr id="33" name="Text 3"/>
          <p:cNvSpPr/>
          <p:nvPr/>
        </p:nvSpPr>
        <p:spPr>
          <a:xfrm>
            <a:off x="-145868" y="3353076"/>
            <a:ext cx="3778377" cy="2275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91"/>
              </a:lnSpc>
              <a:buNone/>
            </a:pPr>
            <a:r>
              <a:rPr lang="en-US" sz="135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1. Transducción</a:t>
            </a:r>
            <a:endParaRPr lang="en-US" sz="1350" dirty="0"/>
          </a:p>
        </p:txBody>
      </p:sp>
      <p:sp>
        <p:nvSpPr>
          <p:cNvPr id="34" name="Text 4"/>
          <p:cNvSpPr/>
          <p:nvPr/>
        </p:nvSpPr>
        <p:spPr>
          <a:xfrm>
            <a:off x="585043" y="3645598"/>
            <a:ext cx="2316683" cy="4875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8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Conversión del estímulo térmico, mecánico o químico en impulsos eléctricos en los nociceptores.</a:t>
            </a:r>
            <a:endParaRPr lang="en-US" sz="1050" dirty="0"/>
          </a:p>
        </p:txBody>
      </p:sp>
      <p:sp>
        <p:nvSpPr>
          <p:cNvPr id="35" name="Text 5"/>
          <p:cNvSpPr/>
          <p:nvPr/>
        </p:nvSpPr>
        <p:spPr>
          <a:xfrm>
            <a:off x="2876444" y="3353076"/>
            <a:ext cx="3537204" cy="2275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91"/>
              </a:lnSpc>
              <a:buNone/>
            </a:pPr>
            <a:r>
              <a:rPr lang="en-US" sz="1350" b="1" dirty="0">
                <a:solidFill>
                  <a:srgbClr val="1E3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2. Transmisión</a:t>
            </a:r>
            <a:endParaRPr lang="en-US" sz="1350" dirty="0"/>
          </a:p>
        </p:txBody>
      </p:sp>
      <p:sp>
        <p:nvSpPr>
          <p:cNvPr id="36" name="Text 6"/>
          <p:cNvSpPr/>
          <p:nvPr/>
        </p:nvSpPr>
        <p:spPr>
          <a:xfrm>
            <a:off x="3486768" y="3645598"/>
            <a:ext cx="2316682" cy="4875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8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Propagación del impulso por fibras A-delta (rápidas) y C (lentas) hacia la médula espinal.</a:t>
            </a:r>
            <a:endParaRPr lang="en-US" sz="1050" dirty="0"/>
          </a:p>
        </p:txBody>
      </p:sp>
      <p:sp>
        <p:nvSpPr>
          <p:cNvPr id="37" name="Text 7"/>
          <p:cNvSpPr/>
          <p:nvPr/>
        </p:nvSpPr>
        <p:spPr>
          <a:xfrm>
            <a:off x="5898756" y="3353076"/>
            <a:ext cx="3296031" cy="2275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91"/>
              </a:lnSpc>
              <a:buNone/>
            </a:pPr>
            <a:r>
              <a:rPr lang="en-US" sz="1350" b="1" dirty="0">
                <a:solidFill>
                  <a:srgbClr val="581C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 Modulación</a:t>
            </a:r>
            <a:endParaRPr lang="en-US" sz="1350" dirty="0"/>
          </a:p>
        </p:txBody>
      </p:sp>
      <p:sp>
        <p:nvSpPr>
          <p:cNvPr id="38" name="Text 8"/>
          <p:cNvSpPr/>
          <p:nvPr/>
        </p:nvSpPr>
        <p:spPr>
          <a:xfrm>
            <a:off x="6388493" y="3645598"/>
            <a:ext cx="2316682" cy="4875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8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Alteración de la señal en el asta dorsal (Teoría de la Compuerta) mediante sistemas inhibitorios.</a:t>
            </a:r>
            <a:endParaRPr lang="en-US" sz="1050" dirty="0"/>
          </a:p>
        </p:txBody>
      </p:sp>
      <p:sp>
        <p:nvSpPr>
          <p:cNvPr id="39" name="Text 9"/>
          <p:cNvSpPr/>
          <p:nvPr/>
        </p:nvSpPr>
        <p:spPr>
          <a:xfrm>
            <a:off x="8800480" y="3353076"/>
            <a:ext cx="3296031" cy="2275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91"/>
              </a:lnSpc>
              <a:buNone/>
            </a:pPr>
            <a:r>
              <a:rPr lang="en-US" sz="1350" b="1" dirty="0">
                <a:solidFill>
                  <a:srgbClr val="7F1D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4. Percepción</a:t>
            </a:r>
            <a:endParaRPr lang="en-US" sz="1350" dirty="0"/>
          </a:p>
        </p:txBody>
      </p:sp>
      <p:sp>
        <p:nvSpPr>
          <p:cNvPr id="40" name="Text 10"/>
          <p:cNvSpPr/>
          <p:nvPr/>
        </p:nvSpPr>
        <p:spPr>
          <a:xfrm>
            <a:off x="9290218" y="3645598"/>
            <a:ext cx="2316682" cy="4875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8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Interpretación subjetiva del dolor en la corteza somatosensorial y sistema límbico.</a:t>
            </a:r>
            <a:endParaRPr lang="en-US" sz="1050" dirty="0"/>
          </a:p>
        </p:txBody>
      </p:sp>
      <p:sp>
        <p:nvSpPr>
          <p:cNvPr id="41" name="Text 11"/>
          <p:cNvSpPr/>
          <p:nvPr/>
        </p:nvSpPr>
        <p:spPr>
          <a:xfrm>
            <a:off x="747555" y="4588166"/>
            <a:ext cx="11411887" cy="2600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7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Anatomía de la Vía Ascendente</a:t>
            </a:r>
            <a:endParaRPr lang="en-US" sz="1800" dirty="0"/>
          </a:p>
        </p:txBody>
      </p:sp>
      <p:sp>
        <p:nvSpPr>
          <p:cNvPr id="42" name="Text 12"/>
          <p:cNvSpPr/>
          <p:nvPr/>
        </p:nvSpPr>
        <p:spPr>
          <a:xfrm>
            <a:off x="520038" y="5221963"/>
            <a:ext cx="2572518" cy="1381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24"/>
              </a:lnSpc>
              <a:buNone/>
            </a:pPr>
            <a:r>
              <a:rPr lang="en-US" sz="900" b="1" kern="0" spc="84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NIVEL PERIFÉRICO</a:t>
            </a:r>
            <a:endParaRPr lang="en-US" sz="900" dirty="0"/>
          </a:p>
        </p:txBody>
      </p:sp>
      <p:sp>
        <p:nvSpPr>
          <p:cNvPr id="43" name="Text 13"/>
          <p:cNvSpPr/>
          <p:nvPr/>
        </p:nvSpPr>
        <p:spPr>
          <a:xfrm>
            <a:off x="520038" y="5434244"/>
            <a:ext cx="2572518" cy="2285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Nociceptores</a:t>
            </a:r>
            <a:endParaRPr lang="en-US" sz="1200" dirty="0"/>
          </a:p>
        </p:txBody>
      </p:sp>
      <p:sp>
        <p:nvSpPr>
          <p:cNvPr id="44" name="Text 14"/>
          <p:cNvSpPr/>
          <p:nvPr/>
        </p:nvSpPr>
        <p:spPr>
          <a:xfrm>
            <a:off x="520038" y="5695279"/>
            <a:ext cx="5145036" cy="1300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24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Terminaciones libres en tejidos.</a:t>
            </a:r>
            <a:endParaRPr lang="en-US" sz="900" dirty="0"/>
          </a:p>
        </p:txBody>
      </p:sp>
      <p:sp>
        <p:nvSpPr>
          <p:cNvPr id="45" name="Text 15"/>
          <p:cNvSpPr/>
          <p:nvPr/>
        </p:nvSpPr>
        <p:spPr>
          <a:xfrm>
            <a:off x="2873921" y="5221963"/>
            <a:ext cx="2090171" cy="1381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24"/>
              </a:lnSpc>
              <a:buNone/>
            </a:pPr>
            <a:r>
              <a:rPr lang="en-US" sz="900" b="1" kern="0" spc="84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PRIMER RELEVO</a:t>
            </a:r>
            <a:endParaRPr lang="en-US" sz="900" dirty="0"/>
          </a:p>
        </p:txBody>
      </p:sp>
      <p:sp>
        <p:nvSpPr>
          <p:cNvPr id="46" name="Text 16"/>
          <p:cNvSpPr/>
          <p:nvPr/>
        </p:nvSpPr>
        <p:spPr>
          <a:xfrm>
            <a:off x="2873921" y="5434244"/>
            <a:ext cx="3001271" cy="2285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Médula Espinal</a:t>
            </a:r>
            <a:endParaRPr lang="en-US" sz="1200" dirty="0"/>
          </a:p>
        </p:txBody>
      </p:sp>
      <p:sp>
        <p:nvSpPr>
          <p:cNvPr id="47" name="Text 17"/>
          <p:cNvSpPr/>
          <p:nvPr/>
        </p:nvSpPr>
        <p:spPr>
          <a:xfrm>
            <a:off x="2873921" y="5695279"/>
            <a:ext cx="1736338" cy="2600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24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Asta dorsal (Sustancia gelatinosa).</a:t>
            </a:r>
            <a:endParaRPr lang="en-US" sz="900" dirty="0"/>
          </a:p>
        </p:txBody>
      </p:sp>
      <p:sp>
        <p:nvSpPr>
          <p:cNvPr id="48" name="Text 18"/>
          <p:cNvSpPr/>
          <p:nvPr/>
        </p:nvSpPr>
        <p:spPr>
          <a:xfrm>
            <a:off x="5227803" y="5221963"/>
            <a:ext cx="2572518" cy="1381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24"/>
              </a:lnSpc>
              <a:buNone/>
            </a:pPr>
            <a:r>
              <a:rPr lang="en-US" sz="900" b="1" kern="0" spc="84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TRACTO PRINCIPAL</a:t>
            </a:r>
            <a:endParaRPr lang="en-US" sz="900" dirty="0"/>
          </a:p>
        </p:txBody>
      </p:sp>
      <p:sp>
        <p:nvSpPr>
          <p:cNvPr id="49" name="Text 19"/>
          <p:cNvSpPr/>
          <p:nvPr/>
        </p:nvSpPr>
        <p:spPr>
          <a:xfrm>
            <a:off x="5227803" y="5434244"/>
            <a:ext cx="3858777" cy="2285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Haz Espinotalámico</a:t>
            </a:r>
            <a:endParaRPr lang="en-US" sz="1200" dirty="0"/>
          </a:p>
        </p:txBody>
      </p:sp>
      <p:sp>
        <p:nvSpPr>
          <p:cNvPr id="50" name="Text 20"/>
          <p:cNvSpPr/>
          <p:nvPr/>
        </p:nvSpPr>
        <p:spPr>
          <a:xfrm>
            <a:off x="5227803" y="5695279"/>
            <a:ext cx="4662689" cy="1300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24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Vía ascendente anterolateral.</a:t>
            </a:r>
            <a:endParaRPr lang="en-US" sz="900" dirty="0"/>
          </a:p>
        </p:txBody>
      </p:sp>
      <p:sp>
        <p:nvSpPr>
          <p:cNvPr id="51" name="Text 21"/>
          <p:cNvSpPr/>
          <p:nvPr/>
        </p:nvSpPr>
        <p:spPr>
          <a:xfrm>
            <a:off x="7581685" y="5221963"/>
            <a:ext cx="2572518" cy="1381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24"/>
              </a:lnSpc>
              <a:buNone/>
            </a:pPr>
            <a:r>
              <a:rPr lang="en-US" sz="900" b="1" kern="0" spc="84" dirty="0">
                <a:solidFill>
                  <a:srgbClr val="2563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CENTRO DE RELEVO</a:t>
            </a:r>
            <a:endParaRPr lang="en-US" sz="900" dirty="0"/>
          </a:p>
        </p:txBody>
      </p:sp>
      <p:sp>
        <p:nvSpPr>
          <p:cNvPr id="52" name="Text 22"/>
          <p:cNvSpPr/>
          <p:nvPr/>
        </p:nvSpPr>
        <p:spPr>
          <a:xfrm>
            <a:off x="7581685" y="5434244"/>
            <a:ext cx="1736338" cy="2285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Tálamo</a:t>
            </a:r>
            <a:endParaRPr lang="en-US" sz="1200" dirty="0"/>
          </a:p>
        </p:txBody>
      </p:sp>
      <p:sp>
        <p:nvSpPr>
          <p:cNvPr id="53" name="Text 23"/>
          <p:cNvSpPr/>
          <p:nvPr/>
        </p:nvSpPr>
        <p:spPr>
          <a:xfrm>
            <a:off x="7581685" y="5695279"/>
            <a:ext cx="1736338" cy="2600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24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Distribución a centros superiores.</a:t>
            </a:r>
            <a:endParaRPr lang="en-US" sz="900" dirty="0"/>
          </a:p>
        </p:txBody>
      </p:sp>
      <p:sp>
        <p:nvSpPr>
          <p:cNvPr id="54" name="Text 24"/>
          <p:cNvSpPr/>
          <p:nvPr/>
        </p:nvSpPr>
        <p:spPr>
          <a:xfrm>
            <a:off x="9935568" y="5221963"/>
            <a:ext cx="2250953" cy="1381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24"/>
              </a:lnSpc>
              <a:buNone/>
            </a:pPr>
            <a:r>
              <a:rPr lang="en-US" sz="900" b="1" kern="0" spc="84" dirty="0">
                <a:solidFill>
                  <a:srgbClr val="DC26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NIVEL SUPERIOR</a:t>
            </a:r>
            <a:endParaRPr lang="en-US" sz="900" dirty="0"/>
          </a:p>
        </p:txBody>
      </p:sp>
      <p:sp>
        <p:nvSpPr>
          <p:cNvPr id="55" name="Text 25"/>
          <p:cNvSpPr/>
          <p:nvPr/>
        </p:nvSpPr>
        <p:spPr>
          <a:xfrm>
            <a:off x="9935568" y="5434244"/>
            <a:ext cx="3430024" cy="2285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Corteza Cerebral</a:t>
            </a:r>
            <a:endParaRPr lang="en-US" sz="1200" dirty="0"/>
          </a:p>
        </p:txBody>
      </p:sp>
      <p:sp>
        <p:nvSpPr>
          <p:cNvPr id="56" name="Text 26"/>
          <p:cNvSpPr/>
          <p:nvPr/>
        </p:nvSpPr>
        <p:spPr>
          <a:xfrm>
            <a:off x="9935568" y="5695279"/>
            <a:ext cx="5305819" cy="1300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24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Integración sensorial y afectiva.</a:t>
            </a:r>
            <a:endParaRPr lang="en-US" sz="900" dirty="0"/>
          </a:p>
        </p:txBody>
      </p:sp>
      <p:sp>
        <p:nvSpPr>
          <p:cNvPr id="57" name="Text 27"/>
          <p:cNvSpPr/>
          <p:nvPr/>
        </p:nvSpPr>
        <p:spPr>
          <a:xfrm>
            <a:off x="390028" y="6597981"/>
            <a:ext cx="10236478" cy="1300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24"/>
              </a:lnSpc>
              <a:buNone/>
            </a:pPr>
            <a:r>
              <a:rPr lang="en-US" sz="9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 de los cuidados paliativos y normatividad</a:t>
            </a:r>
            <a:endParaRPr lang="en-US" sz="900" dirty="0"/>
          </a:p>
        </p:txBody>
      </p:sp>
      <p:sp>
        <p:nvSpPr>
          <p:cNvPr id="58" name="Text 28"/>
          <p:cNvSpPr/>
          <p:nvPr/>
        </p:nvSpPr>
        <p:spPr>
          <a:xfrm>
            <a:off x="10184923" y="6597981"/>
            <a:ext cx="3858777" cy="1300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24"/>
              </a:lnSpc>
              <a:buNone/>
            </a:pPr>
            <a:r>
              <a:rPr lang="en-US" sz="9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FISIOPATOLOGÍA DEL DOLOR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429" y="290286"/>
            <a:ext cx="7483929" cy="609912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429" y="2315340"/>
            <a:ext cx="3580096" cy="362460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714" y="2605626"/>
            <a:ext cx="508000" cy="508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107" y="2714483"/>
            <a:ext cx="281214" cy="29028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5714" y="3331341"/>
            <a:ext cx="2999524" cy="32657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5714" y="3839340"/>
            <a:ext cx="72571" cy="14514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5714" y="4417927"/>
            <a:ext cx="72571" cy="14514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5714" y="4996515"/>
            <a:ext cx="72571" cy="14514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05810" y="2315340"/>
            <a:ext cx="3580238" cy="3624603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96096" y="2605626"/>
            <a:ext cx="508000" cy="5080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0310" y="2714483"/>
            <a:ext cx="199571" cy="290286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96096" y="3331341"/>
            <a:ext cx="2999667" cy="32657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96096" y="3803055"/>
            <a:ext cx="889000" cy="30105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96096" y="4321827"/>
            <a:ext cx="1170214" cy="30105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596096" y="4840599"/>
            <a:ext cx="662215" cy="30105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76333" y="2315340"/>
            <a:ext cx="3580097" cy="3624603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66619" y="2605626"/>
            <a:ext cx="508000" cy="5080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593620" y="2714483"/>
            <a:ext cx="254000" cy="290286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466619" y="3331341"/>
            <a:ext cx="2999525" cy="326571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466619" y="4887657"/>
            <a:ext cx="2999525" cy="7620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6302800"/>
            <a:ext cx="12192000" cy="5552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35429" y="6435186"/>
            <a:ext cx="290286" cy="290286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653143" y="290286"/>
            <a:ext cx="7266215" cy="1814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29"/>
              </a:lnSpc>
              <a:buNone/>
            </a:pPr>
            <a:r>
              <a:rPr lang="en-US" sz="1050" b="1" kern="0" spc="88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FISIOPATOLOGÍA DEL DOLOR</a:t>
            </a:r>
            <a:endParaRPr lang="en-US" sz="1050" dirty="0"/>
          </a:p>
        </p:txBody>
      </p:sp>
      <p:sp>
        <p:nvSpPr>
          <p:cNvPr id="27" name="Text 1"/>
          <p:cNvSpPr/>
          <p:nvPr/>
        </p:nvSpPr>
        <p:spPr>
          <a:xfrm>
            <a:off x="653143" y="471714"/>
            <a:ext cx="18578322" cy="4284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Modulación del Dolor: Sistemas Inhibitorios</a:t>
            </a:r>
            <a:endParaRPr lang="en-US" sz="2700" dirty="0"/>
          </a:p>
        </p:txBody>
      </p:sp>
      <p:sp>
        <p:nvSpPr>
          <p:cNvPr id="28" name="Text 2"/>
          <p:cNvSpPr/>
          <p:nvPr/>
        </p:nvSpPr>
        <p:spPr>
          <a:xfrm>
            <a:off x="9488714" y="718769"/>
            <a:ext cx="5320665" cy="1814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29"/>
              </a:lnSpc>
              <a:buNone/>
            </a:pPr>
            <a:r>
              <a:rPr lang="en-US" sz="10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Sección 2: Mecanismos Endógenos</a:t>
            </a:r>
            <a:endParaRPr lang="en-US" sz="1050" dirty="0"/>
          </a:p>
        </p:txBody>
      </p:sp>
      <p:sp>
        <p:nvSpPr>
          <p:cNvPr id="29" name="Text 3"/>
          <p:cNvSpPr/>
          <p:nvPr/>
        </p:nvSpPr>
        <p:spPr>
          <a:xfrm>
            <a:off x="435429" y="1263055"/>
            <a:ext cx="812800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50" dirty="0">
                <a:solidFill>
                  <a:srgbClr val="47556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La modulación es la capacidad del sistema nervioso para alterar la transmisión de los impulsos dolorosos. No somos receptores pasivos; poseemos sistemas sofisticados para </a:t>
            </a:r>
            <a:r>
              <a:rPr lang="en-US" sz="1350" b="1" dirty="0">
                <a:solidFill>
                  <a:srgbClr val="05966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atenuar o amplificar</a:t>
            </a:r>
            <a:r>
              <a:rPr lang="en-US" sz="1350" dirty="0">
                <a:solidFill>
                  <a:srgbClr val="47556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la señal nociceptiva antes de que llegue a la consciencia.</a:t>
            </a:r>
            <a:endParaRPr lang="en-US" sz="1350" dirty="0"/>
          </a:p>
        </p:txBody>
      </p:sp>
      <p:sp>
        <p:nvSpPr>
          <p:cNvPr id="30" name="Text 4"/>
          <p:cNvSpPr/>
          <p:nvPr/>
        </p:nvSpPr>
        <p:spPr>
          <a:xfrm>
            <a:off x="725714" y="3331341"/>
            <a:ext cx="4080510" cy="3265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Vías Descendentes</a:t>
            </a:r>
            <a:endParaRPr lang="en-US" sz="1500" dirty="0"/>
          </a:p>
        </p:txBody>
      </p:sp>
      <p:sp>
        <p:nvSpPr>
          <p:cNvPr id="31" name="Text 5"/>
          <p:cNvSpPr/>
          <p:nvPr/>
        </p:nvSpPr>
        <p:spPr>
          <a:xfrm>
            <a:off x="907143" y="3803055"/>
            <a:ext cx="2818096" cy="4334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06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Iniciadas en la </a:t>
            </a:r>
            <a:r>
              <a:rPr lang="en-US" sz="105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Sustancia Gris Periacueductal (SGP)</a:t>
            </a: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en el mesencéfalo.</a:t>
            </a:r>
            <a:endParaRPr lang="en-US" sz="1050" dirty="0"/>
          </a:p>
        </p:txBody>
      </p:sp>
      <p:sp>
        <p:nvSpPr>
          <p:cNvPr id="32" name="Text 6"/>
          <p:cNvSpPr/>
          <p:nvPr/>
        </p:nvSpPr>
        <p:spPr>
          <a:xfrm>
            <a:off x="907143" y="4381642"/>
            <a:ext cx="2818096" cy="4334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06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Relevo en el </a:t>
            </a:r>
            <a:r>
              <a:rPr lang="en-US" sz="105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Bulbo Raquídeo Rostroventromedial (RVM)</a:t>
            </a: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050" dirty="0"/>
          </a:p>
        </p:txBody>
      </p:sp>
      <p:sp>
        <p:nvSpPr>
          <p:cNvPr id="33" name="Text 7"/>
          <p:cNvSpPr/>
          <p:nvPr/>
        </p:nvSpPr>
        <p:spPr>
          <a:xfrm>
            <a:off x="907143" y="4960229"/>
            <a:ext cx="2818096" cy="4334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06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Proyectan hacia el asta dorsal de la médula para inhibir la transmisión.</a:t>
            </a:r>
            <a:endParaRPr lang="en-US" sz="1050" dirty="0"/>
          </a:p>
        </p:txBody>
      </p:sp>
      <p:sp>
        <p:nvSpPr>
          <p:cNvPr id="34" name="Text 8"/>
          <p:cNvSpPr/>
          <p:nvPr/>
        </p:nvSpPr>
        <p:spPr>
          <a:xfrm>
            <a:off x="4596096" y="3331341"/>
            <a:ext cx="4560570" cy="3265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Mediadores Químicos</a:t>
            </a:r>
            <a:endParaRPr lang="en-US" sz="1500" dirty="0"/>
          </a:p>
        </p:txBody>
      </p:sp>
      <p:sp>
        <p:nvSpPr>
          <p:cNvPr id="35" name="Text 9"/>
          <p:cNvSpPr/>
          <p:nvPr/>
        </p:nvSpPr>
        <p:spPr>
          <a:xfrm>
            <a:off x="4704953" y="3803055"/>
            <a:ext cx="1141171" cy="3010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7E22C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Opioides</a:t>
            </a:r>
            <a:endParaRPr lang="en-US" sz="1200" dirty="0"/>
          </a:p>
        </p:txBody>
      </p:sp>
      <p:sp>
        <p:nvSpPr>
          <p:cNvPr id="36" name="Text 10"/>
          <p:cNvSpPr/>
          <p:nvPr/>
        </p:nvSpPr>
        <p:spPr>
          <a:xfrm>
            <a:off x="5630239" y="3881012"/>
            <a:ext cx="5184648" cy="1451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43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Endorfinas, Encefalinas, Dinorfinas.</a:t>
            </a:r>
            <a:endParaRPr lang="en-US" sz="900" dirty="0"/>
          </a:p>
        </p:txBody>
      </p:sp>
      <p:sp>
        <p:nvSpPr>
          <p:cNvPr id="37" name="Text 11"/>
          <p:cNvSpPr/>
          <p:nvPr/>
        </p:nvSpPr>
        <p:spPr>
          <a:xfrm>
            <a:off x="4704953" y="4321827"/>
            <a:ext cx="1545123" cy="3010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Monoaminas</a:t>
            </a:r>
            <a:endParaRPr lang="en-US" sz="1200" dirty="0"/>
          </a:p>
        </p:txBody>
      </p:sp>
      <p:sp>
        <p:nvSpPr>
          <p:cNvPr id="38" name="Text 12"/>
          <p:cNvSpPr/>
          <p:nvPr/>
        </p:nvSpPr>
        <p:spPr>
          <a:xfrm>
            <a:off x="5911453" y="4327213"/>
            <a:ext cx="1684309" cy="2902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43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Serotonina (5-HT) y Noradrenalina.</a:t>
            </a:r>
            <a:endParaRPr lang="en-US" sz="900" dirty="0"/>
          </a:p>
        </p:txBody>
      </p:sp>
      <p:sp>
        <p:nvSpPr>
          <p:cNvPr id="39" name="Text 13"/>
          <p:cNvSpPr/>
          <p:nvPr/>
        </p:nvSpPr>
        <p:spPr>
          <a:xfrm>
            <a:off x="4704953" y="4840599"/>
            <a:ext cx="502945" cy="3010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GABA</a:t>
            </a:r>
            <a:endParaRPr lang="en-US" sz="1200" dirty="0"/>
          </a:p>
        </p:txBody>
      </p:sp>
      <p:sp>
        <p:nvSpPr>
          <p:cNvPr id="40" name="Text 14"/>
          <p:cNvSpPr/>
          <p:nvPr/>
        </p:nvSpPr>
        <p:spPr>
          <a:xfrm>
            <a:off x="5403453" y="4918557"/>
            <a:ext cx="5472684" cy="1451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43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Principal neurotransmisor inhibitorio.</a:t>
            </a:r>
            <a:endParaRPr lang="en-US" sz="900" dirty="0"/>
          </a:p>
        </p:txBody>
      </p:sp>
      <p:sp>
        <p:nvSpPr>
          <p:cNvPr id="41" name="Text 15"/>
          <p:cNvSpPr/>
          <p:nvPr/>
        </p:nvSpPr>
        <p:spPr>
          <a:xfrm>
            <a:off x="8466619" y="3331341"/>
            <a:ext cx="5280660" cy="3265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Teoría de la Compuerta</a:t>
            </a:r>
            <a:endParaRPr lang="en-US" sz="1500" dirty="0"/>
          </a:p>
        </p:txBody>
      </p:sp>
      <p:sp>
        <p:nvSpPr>
          <p:cNvPr id="42" name="Text 16"/>
          <p:cNvSpPr/>
          <p:nvPr/>
        </p:nvSpPr>
        <p:spPr>
          <a:xfrm>
            <a:off x="8466619" y="3803055"/>
            <a:ext cx="2999525" cy="866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Propuesta por Melzack y Wall. Sugiere que estímulos no dolorosos (fibras A-beta) pueden "cerrar la puerta" a los estímulos dolorosos (fibras C) a nivel medular.</a:t>
            </a:r>
            <a:endParaRPr lang="en-US" sz="1050" dirty="0"/>
          </a:p>
        </p:txBody>
      </p:sp>
      <p:sp>
        <p:nvSpPr>
          <p:cNvPr id="43" name="Text 17"/>
          <p:cNvSpPr/>
          <p:nvPr/>
        </p:nvSpPr>
        <p:spPr>
          <a:xfrm>
            <a:off x="8611762" y="5032800"/>
            <a:ext cx="2736342" cy="1451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43"/>
              </a:lnSpc>
              <a:buNone/>
            </a:pPr>
            <a:r>
              <a:rPr lang="en-US" sz="900" b="1" i="1" kern="0" spc="76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IMPORTANCIA CLÍNICA</a:t>
            </a:r>
            <a:endParaRPr lang="en-US" sz="900" dirty="0"/>
          </a:p>
        </p:txBody>
      </p:sp>
      <p:sp>
        <p:nvSpPr>
          <p:cNvPr id="44" name="Text 18"/>
          <p:cNvSpPr/>
          <p:nvPr/>
        </p:nvSpPr>
        <p:spPr>
          <a:xfrm>
            <a:off x="8611762" y="5214229"/>
            <a:ext cx="2709239" cy="2902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43"/>
              </a:lnSpc>
              <a:buNone/>
            </a:pPr>
            <a:r>
              <a:rPr lang="en-US" sz="900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 científica del uso de masajes, TENS y coadyuvantes analgésicos.</a:t>
            </a:r>
            <a:endParaRPr lang="en-US" sz="900" dirty="0"/>
          </a:p>
        </p:txBody>
      </p:sp>
      <p:sp>
        <p:nvSpPr>
          <p:cNvPr id="45" name="Text 19"/>
          <p:cNvSpPr/>
          <p:nvPr/>
        </p:nvSpPr>
        <p:spPr>
          <a:xfrm>
            <a:off x="521607" y="6435186"/>
            <a:ext cx="480060" cy="2902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43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16</a:t>
            </a:r>
            <a:endParaRPr lang="en-US" sz="900" dirty="0"/>
          </a:p>
        </p:txBody>
      </p:sp>
      <p:sp>
        <p:nvSpPr>
          <p:cNvPr id="46" name="Text 20"/>
          <p:cNvSpPr/>
          <p:nvPr/>
        </p:nvSpPr>
        <p:spPr>
          <a:xfrm>
            <a:off x="870857" y="6507758"/>
            <a:ext cx="5856732" cy="1451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43"/>
              </a:lnSpc>
              <a:buNone/>
            </a:pPr>
            <a:r>
              <a:rPr lang="en-US" sz="900" b="1" kern="0" spc="76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 Y MANEJO DEL DOLOR</a:t>
            </a:r>
            <a:endParaRPr lang="en-US" sz="900" dirty="0"/>
          </a:p>
        </p:txBody>
      </p:sp>
      <p:sp>
        <p:nvSpPr>
          <p:cNvPr id="47" name="Text 21"/>
          <p:cNvSpPr/>
          <p:nvPr/>
        </p:nvSpPr>
        <p:spPr>
          <a:xfrm>
            <a:off x="6885214" y="6507758"/>
            <a:ext cx="12385548" cy="1451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43"/>
              </a:lnSpc>
              <a:buNone/>
            </a:pPr>
            <a:r>
              <a:rPr lang="en-US" sz="900" i="1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"Comprender la modulación es la base para el uso racional de opioides y coadyuvantes."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45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45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945" cy="935182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58075" y="238910"/>
            <a:ext cx="459798" cy="45724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073" y="1309255"/>
            <a:ext cx="11443800" cy="745467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4073" y="2440484"/>
            <a:ext cx="226002" cy="22843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4073" y="2897602"/>
            <a:ext cx="155864" cy="152454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4073" y="3240502"/>
            <a:ext cx="155864" cy="15245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4073" y="3583402"/>
            <a:ext cx="155864" cy="15245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4073" y="3926302"/>
            <a:ext cx="155864" cy="152454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1836" y="2430012"/>
            <a:ext cx="5566036" cy="314868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01218" y="2689865"/>
            <a:ext cx="226002" cy="22843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01218" y="3178157"/>
            <a:ext cx="5067273" cy="633927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25910" y="3308084"/>
            <a:ext cx="374073" cy="37407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01218" y="3936775"/>
            <a:ext cx="5067273" cy="633927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25910" y="4066701"/>
            <a:ext cx="374073" cy="37407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01218" y="4695392"/>
            <a:ext cx="5067273" cy="633927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25910" y="4825319"/>
            <a:ext cx="374073" cy="374073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4073" y="5965193"/>
            <a:ext cx="132484" cy="133337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83927"/>
            <a:ext cx="12191945" cy="374073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374073" y="187036"/>
            <a:ext cx="18608040" cy="3117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55"/>
              </a:lnSpc>
              <a:buNone/>
            </a:pPr>
            <a:r>
              <a:rPr lang="en-US" sz="2700" b="1" kern="0" spc="-66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Valoración Multidimensional del Dolor</a:t>
            </a:r>
            <a:endParaRPr lang="en-US" sz="2700" dirty="0"/>
          </a:p>
        </p:txBody>
      </p:sp>
      <p:sp>
        <p:nvSpPr>
          <p:cNvPr id="23" name="Text 1"/>
          <p:cNvSpPr/>
          <p:nvPr/>
        </p:nvSpPr>
        <p:spPr>
          <a:xfrm>
            <a:off x="374073" y="529936"/>
            <a:ext cx="10728960" cy="2182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8"/>
              </a:lnSpc>
              <a:buNone/>
            </a:pPr>
            <a:r>
              <a:rPr lang="en-US" sz="1350" i="1" dirty="0">
                <a:solidFill>
                  <a:srgbClr val="A7F3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 y Valoración Clínica</a:t>
            </a:r>
            <a:endParaRPr lang="en-US" sz="1350" dirty="0"/>
          </a:p>
        </p:txBody>
      </p:sp>
      <p:sp>
        <p:nvSpPr>
          <p:cNvPr id="24" name="Text 2"/>
          <p:cNvSpPr/>
          <p:nvPr/>
        </p:nvSpPr>
        <p:spPr>
          <a:xfrm>
            <a:off x="561109" y="1496291"/>
            <a:ext cx="29504606" cy="3713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800" i="1" dirty="0">
                <a:solidFill>
                  <a:srgbClr val="064E3B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"La piedra angular de la intervención efectiva: lo que no se mide, no se puede mejorar."</a:t>
            </a:r>
            <a:endParaRPr lang="en-US" sz="1800" dirty="0"/>
          </a:p>
        </p:txBody>
      </p:sp>
      <p:sp>
        <p:nvSpPr>
          <p:cNvPr id="25" name="Text 3"/>
          <p:cNvSpPr/>
          <p:nvPr/>
        </p:nvSpPr>
        <p:spPr>
          <a:xfrm>
            <a:off x="693593" y="2430012"/>
            <a:ext cx="9052550" cy="2493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64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Propósitos de la Evaluación</a:t>
            </a:r>
            <a:endParaRPr lang="en-US" sz="1800" dirty="0"/>
          </a:p>
        </p:txBody>
      </p:sp>
      <p:sp>
        <p:nvSpPr>
          <p:cNvPr id="26" name="Text 4"/>
          <p:cNvSpPr/>
          <p:nvPr/>
        </p:nvSpPr>
        <p:spPr>
          <a:xfrm>
            <a:off x="623455" y="2866430"/>
            <a:ext cx="13830300" cy="2182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1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Comprender la </a:t>
            </a:r>
            <a:r>
              <a:rPr lang="en-US" sz="135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experiencia subjetiva</a:t>
            </a: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total del paciente.</a:t>
            </a:r>
            <a:endParaRPr lang="en-US" sz="1350" dirty="0"/>
          </a:p>
        </p:txBody>
      </p:sp>
      <p:sp>
        <p:nvSpPr>
          <p:cNvPr id="27" name="Text 5"/>
          <p:cNvSpPr/>
          <p:nvPr/>
        </p:nvSpPr>
        <p:spPr>
          <a:xfrm>
            <a:off x="623455" y="3209330"/>
            <a:ext cx="13327380" cy="2182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1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Cuantificar el sufrimiento para </a:t>
            </a:r>
            <a:r>
              <a:rPr lang="en-US" sz="135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objetivar la mejoría</a:t>
            </a: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350" dirty="0"/>
          </a:p>
        </p:txBody>
      </p:sp>
      <p:sp>
        <p:nvSpPr>
          <p:cNvPr id="28" name="Text 6"/>
          <p:cNvSpPr/>
          <p:nvPr/>
        </p:nvSpPr>
        <p:spPr>
          <a:xfrm>
            <a:off x="623455" y="3552230"/>
            <a:ext cx="14584680" cy="2182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1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Guiar la formulación de un </a:t>
            </a:r>
            <a:r>
              <a:rPr lang="en-US" sz="135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plan de manejo individualizado</a:t>
            </a: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350" dirty="0"/>
          </a:p>
        </p:txBody>
      </p:sp>
      <p:sp>
        <p:nvSpPr>
          <p:cNvPr id="29" name="Text 7"/>
          <p:cNvSpPr/>
          <p:nvPr/>
        </p:nvSpPr>
        <p:spPr>
          <a:xfrm>
            <a:off x="623455" y="3895130"/>
            <a:ext cx="15339060" cy="2182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18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Diferenciar componentes sensoriales, afectivos y funcionales.</a:t>
            </a:r>
            <a:endParaRPr lang="en-US" sz="1350" dirty="0"/>
          </a:p>
        </p:txBody>
      </p:sp>
      <p:sp>
        <p:nvSpPr>
          <p:cNvPr id="30" name="Text 8"/>
          <p:cNvSpPr/>
          <p:nvPr/>
        </p:nvSpPr>
        <p:spPr>
          <a:xfrm>
            <a:off x="6820739" y="2679393"/>
            <a:ext cx="7711431" cy="2493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64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Metodología Sistemática</a:t>
            </a:r>
            <a:endParaRPr lang="en-US" sz="1800" dirty="0"/>
          </a:p>
        </p:txBody>
      </p:sp>
      <p:sp>
        <p:nvSpPr>
          <p:cNvPr id="31" name="Text 9"/>
          <p:cNvSpPr/>
          <p:nvPr/>
        </p:nvSpPr>
        <p:spPr>
          <a:xfrm>
            <a:off x="6770083" y="3386016"/>
            <a:ext cx="465666" cy="2182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8"/>
              </a:lnSpc>
              <a:buNone/>
            </a:pPr>
            <a:r>
              <a:rPr lang="en-US" sz="15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500" dirty="0"/>
          </a:p>
        </p:txBody>
      </p:sp>
      <p:sp>
        <p:nvSpPr>
          <p:cNvPr id="32" name="Text 10"/>
          <p:cNvSpPr/>
          <p:nvPr/>
        </p:nvSpPr>
        <p:spPr>
          <a:xfrm>
            <a:off x="7124673" y="3302848"/>
            <a:ext cx="4917451" cy="2286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Anamnesis Estructurada</a:t>
            </a:r>
            <a:endParaRPr lang="en-US" sz="1200" dirty="0"/>
          </a:p>
        </p:txBody>
      </p:sp>
      <p:sp>
        <p:nvSpPr>
          <p:cNvPr id="33" name="Text 11"/>
          <p:cNvSpPr/>
          <p:nvPr/>
        </p:nvSpPr>
        <p:spPr>
          <a:xfrm>
            <a:off x="7124673" y="3531529"/>
            <a:ext cx="12125952" cy="15586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27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Uso de mnemotecnias (ALICIA / PQRST) para el perfil del dolor.</a:t>
            </a:r>
            <a:endParaRPr lang="en-US" sz="1050" dirty="0"/>
          </a:p>
        </p:txBody>
      </p:sp>
      <p:sp>
        <p:nvSpPr>
          <p:cNvPr id="34" name="Text 12"/>
          <p:cNvSpPr/>
          <p:nvPr/>
        </p:nvSpPr>
        <p:spPr>
          <a:xfrm>
            <a:off x="6754497" y="4144633"/>
            <a:ext cx="465666" cy="2182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8"/>
              </a:lnSpc>
              <a:buNone/>
            </a:pPr>
            <a:r>
              <a:rPr lang="en-US" sz="15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500" dirty="0"/>
          </a:p>
        </p:txBody>
      </p:sp>
      <p:sp>
        <p:nvSpPr>
          <p:cNvPr id="35" name="Text 13"/>
          <p:cNvSpPr/>
          <p:nvPr/>
        </p:nvSpPr>
        <p:spPr>
          <a:xfrm>
            <a:off x="7124673" y="4061465"/>
            <a:ext cx="5364492" cy="2286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Escalas Unidimensionales</a:t>
            </a:r>
            <a:endParaRPr lang="en-US" sz="1200" dirty="0"/>
          </a:p>
        </p:txBody>
      </p:sp>
      <p:sp>
        <p:nvSpPr>
          <p:cNvPr id="36" name="Text 14"/>
          <p:cNvSpPr/>
          <p:nvPr/>
        </p:nvSpPr>
        <p:spPr>
          <a:xfrm>
            <a:off x="7124673" y="4290147"/>
            <a:ext cx="10561313" cy="15586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27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Cuantificación rápida de la intensidad (EVA, EN, EVC).</a:t>
            </a:r>
            <a:endParaRPr lang="en-US" sz="1050" dirty="0"/>
          </a:p>
        </p:txBody>
      </p:sp>
      <p:sp>
        <p:nvSpPr>
          <p:cNvPr id="37" name="Text 15"/>
          <p:cNvSpPr/>
          <p:nvPr/>
        </p:nvSpPr>
        <p:spPr>
          <a:xfrm>
            <a:off x="6750600" y="4903251"/>
            <a:ext cx="465666" cy="2182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8"/>
              </a:lnSpc>
              <a:buNone/>
            </a:pPr>
            <a:r>
              <a:rPr lang="en-US" sz="15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500" dirty="0"/>
          </a:p>
        </p:txBody>
      </p:sp>
      <p:sp>
        <p:nvSpPr>
          <p:cNvPr id="38" name="Text 16"/>
          <p:cNvSpPr/>
          <p:nvPr/>
        </p:nvSpPr>
        <p:spPr>
          <a:xfrm>
            <a:off x="7124673" y="4820083"/>
            <a:ext cx="5811533" cy="2286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Escalas Multidimensionales</a:t>
            </a:r>
            <a:endParaRPr lang="en-US" sz="1200" dirty="0"/>
          </a:p>
        </p:txBody>
      </p:sp>
      <p:sp>
        <p:nvSpPr>
          <p:cNvPr id="39" name="Text 17"/>
          <p:cNvSpPr/>
          <p:nvPr/>
        </p:nvSpPr>
        <p:spPr>
          <a:xfrm>
            <a:off x="7124673" y="5048764"/>
            <a:ext cx="9974574" cy="15586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27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Impacto en vida diaria y afectividad (BPI, McGill).</a:t>
            </a:r>
            <a:endParaRPr lang="en-US" sz="1050" dirty="0"/>
          </a:p>
        </p:txBody>
      </p:sp>
      <p:sp>
        <p:nvSpPr>
          <p:cNvPr id="40" name="Text 18"/>
          <p:cNvSpPr/>
          <p:nvPr/>
        </p:nvSpPr>
        <p:spPr>
          <a:xfrm>
            <a:off x="631248" y="5953991"/>
            <a:ext cx="21904946" cy="15586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27"/>
              </a:lnSpc>
              <a:buNone/>
            </a:pPr>
            <a:r>
              <a:rPr lang="en-US" sz="1050" i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 un deber profesional ir más allá de la percepción superficial para aliviar el sufrimiento de manera efectiva.</a:t>
            </a:r>
            <a:endParaRPr lang="en-US" sz="1050" dirty="0"/>
          </a:p>
        </p:txBody>
      </p:sp>
      <p:sp>
        <p:nvSpPr>
          <p:cNvPr id="41" name="Text 19"/>
          <p:cNvSpPr/>
          <p:nvPr/>
        </p:nvSpPr>
        <p:spPr>
          <a:xfrm>
            <a:off x="374073" y="6593032"/>
            <a:ext cx="7432035" cy="15586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27"/>
              </a:lnSpc>
              <a:buNone/>
            </a:pPr>
            <a:r>
              <a:rPr lang="en-US" sz="105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Docente: Especialista en Salud Pública</a:t>
            </a:r>
            <a:endParaRPr lang="en-US" sz="1050" dirty="0"/>
          </a:p>
        </p:txBody>
      </p:sp>
      <p:sp>
        <p:nvSpPr>
          <p:cNvPr id="42" name="Text 20"/>
          <p:cNvSpPr/>
          <p:nvPr/>
        </p:nvSpPr>
        <p:spPr>
          <a:xfrm>
            <a:off x="7902530" y="6608618"/>
            <a:ext cx="8158499" cy="1246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82"/>
              </a:lnSpc>
              <a:buNone/>
            </a:pPr>
            <a:r>
              <a:rPr lang="en-US" sz="900" b="1" kern="0" spc="88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 DE LOS CUIDADOS PALIATIVOS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9906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304800"/>
            <a:ext cx="381000" cy="381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361950"/>
            <a:ext cx="190500" cy="266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233613"/>
            <a:ext cx="3657600" cy="1778794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462213"/>
            <a:ext cx="352425" cy="4572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24250" y="2462213"/>
            <a:ext cx="285750" cy="342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7200" y="2233613"/>
            <a:ext cx="3657600" cy="177879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95800" y="2462213"/>
            <a:ext cx="257175" cy="4572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10450" y="2462213"/>
            <a:ext cx="285750" cy="3429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53400" y="2233613"/>
            <a:ext cx="3657600" cy="1778794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2000" y="2462213"/>
            <a:ext cx="133350" cy="4572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96650" y="2462213"/>
            <a:ext cx="285750" cy="3429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4241006"/>
            <a:ext cx="3657600" cy="1778794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4469606"/>
            <a:ext cx="342900" cy="4572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48050" y="4469606"/>
            <a:ext cx="361950" cy="3429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67200" y="4241006"/>
            <a:ext cx="3657600" cy="1778794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95800" y="4469606"/>
            <a:ext cx="133350" cy="4572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10450" y="4469606"/>
            <a:ext cx="285750" cy="3429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53400" y="4241006"/>
            <a:ext cx="3657600" cy="1778794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82000" y="4469606"/>
            <a:ext cx="352425" cy="4572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363325" y="4469606"/>
            <a:ext cx="219075" cy="3429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57200" y="6553200"/>
            <a:ext cx="104775" cy="152400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990600" y="228600"/>
            <a:ext cx="133731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kern="0" spc="-4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Anamnesis del Dolor: Metodología ALICIA</a:t>
            </a:r>
            <a:endParaRPr lang="en-US" sz="2250" dirty="0"/>
          </a:p>
        </p:txBody>
      </p:sp>
      <p:sp>
        <p:nvSpPr>
          <p:cNvPr id="28" name="Text 1"/>
          <p:cNvSpPr/>
          <p:nvPr/>
        </p:nvSpPr>
        <p:spPr>
          <a:xfrm>
            <a:off x="990600" y="571500"/>
            <a:ext cx="59207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Valoración Multidimensional del Dolor</a:t>
            </a:r>
            <a:endParaRPr lang="en-US" sz="1050" dirty="0"/>
          </a:p>
        </p:txBody>
      </p:sp>
      <p:sp>
        <p:nvSpPr>
          <p:cNvPr id="29" name="Text 2"/>
          <p:cNvSpPr/>
          <p:nvPr/>
        </p:nvSpPr>
        <p:spPr>
          <a:xfrm>
            <a:off x="8763000" y="438150"/>
            <a:ext cx="297180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900" b="1" kern="0" spc="72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</a:t>
            </a:r>
            <a:endParaRPr lang="en-US" sz="900" dirty="0"/>
          </a:p>
        </p:txBody>
      </p:sp>
      <p:sp>
        <p:nvSpPr>
          <p:cNvPr id="30" name="Text 3"/>
          <p:cNvSpPr/>
          <p:nvPr/>
        </p:nvSpPr>
        <p:spPr>
          <a:xfrm>
            <a:off x="1828800" y="1371600"/>
            <a:ext cx="8534400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94"/>
              </a:lnSpc>
              <a:buNone/>
            </a:pPr>
            <a:r>
              <a:rPr lang="en-US" sz="1350" i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"Una anamnesis completa es la brújula que guía el tratamiento. La mnemotecnia </a:t>
            </a:r>
            <a:r>
              <a:rPr lang="en-US" sz="1350" b="1" i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ALICIA</a:t>
            </a:r>
            <a:r>
              <a:rPr lang="en-US" sz="1350" i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asegura que ninguna dimensión crítica del dolor sea ignorada."</a:t>
            </a:r>
            <a:endParaRPr lang="en-US" sz="1350" dirty="0"/>
          </a:p>
        </p:txBody>
      </p:sp>
      <p:sp>
        <p:nvSpPr>
          <p:cNvPr id="31" name="Text 4"/>
          <p:cNvSpPr/>
          <p:nvPr/>
        </p:nvSpPr>
        <p:spPr>
          <a:xfrm>
            <a:off x="609600" y="2462213"/>
            <a:ext cx="54864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</a:t>
            </a:r>
            <a:endParaRPr lang="en-US" sz="3600" dirty="0"/>
          </a:p>
        </p:txBody>
      </p:sp>
      <p:sp>
        <p:nvSpPr>
          <p:cNvPr id="32" name="Text 5"/>
          <p:cNvSpPr/>
          <p:nvPr/>
        </p:nvSpPr>
        <p:spPr>
          <a:xfrm>
            <a:off x="609600" y="3071813"/>
            <a:ext cx="3200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Aparición</a:t>
            </a:r>
            <a:endParaRPr lang="en-US" sz="1500" dirty="0"/>
          </a:p>
        </p:txBody>
      </p:sp>
      <p:sp>
        <p:nvSpPr>
          <p:cNvPr id="33" name="Text 6"/>
          <p:cNvSpPr/>
          <p:nvPr/>
        </p:nvSpPr>
        <p:spPr>
          <a:xfrm>
            <a:off x="609600" y="3338513"/>
            <a:ext cx="320040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¿Cuándo comenzó? ¿Fue súbito o gradual? ¿Asociado a algún evento específico o actividad?</a:t>
            </a:r>
            <a:endParaRPr lang="en-US" sz="1050" dirty="0"/>
          </a:p>
        </p:txBody>
      </p:sp>
      <p:sp>
        <p:nvSpPr>
          <p:cNvPr id="34" name="Text 7"/>
          <p:cNvSpPr/>
          <p:nvPr/>
        </p:nvSpPr>
        <p:spPr>
          <a:xfrm>
            <a:off x="4495800" y="2462213"/>
            <a:ext cx="54864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</a:t>
            </a:r>
            <a:endParaRPr lang="en-US" sz="3600" dirty="0"/>
          </a:p>
        </p:txBody>
      </p:sp>
      <p:sp>
        <p:nvSpPr>
          <p:cNvPr id="35" name="Text 8"/>
          <p:cNvSpPr/>
          <p:nvPr/>
        </p:nvSpPr>
        <p:spPr>
          <a:xfrm>
            <a:off x="4495800" y="3071813"/>
            <a:ext cx="3200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Localización</a:t>
            </a:r>
            <a:endParaRPr lang="en-US" sz="1500" dirty="0"/>
          </a:p>
        </p:txBody>
      </p:sp>
      <p:sp>
        <p:nvSpPr>
          <p:cNvPr id="36" name="Text 9"/>
          <p:cNvSpPr/>
          <p:nvPr/>
        </p:nvSpPr>
        <p:spPr>
          <a:xfrm>
            <a:off x="4495800" y="3338513"/>
            <a:ext cx="320040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¿Dónde se siente el dolor? ¿Es un punto localizado o una zona difusa?</a:t>
            </a:r>
            <a:endParaRPr lang="en-US" sz="1050" dirty="0"/>
          </a:p>
        </p:txBody>
      </p:sp>
      <p:sp>
        <p:nvSpPr>
          <p:cNvPr id="37" name="Text 10"/>
          <p:cNvSpPr/>
          <p:nvPr/>
        </p:nvSpPr>
        <p:spPr>
          <a:xfrm>
            <a:off x="8382000" y="2462213"/>
            <a:ext cx="54864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</a:t>
            </a:r>
            <a:endParaRPr lang="en-US" sz="3600" dirty="0"/>
          </a:p>
        </p:txBody>
      </p:sp>
      <p:sp>
        <p:nvSpPr>
          <p:cNvPr id="38" name="Text 11"/>
          <p:cNvSpPr/>
          <p:nvPr/>
        </p:nvSpPr>
        <p:spPr>
          <a:xfrm>
            <a:off x="8382000" y="3071813"/>
            <a:ext cx="3200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Intensidad</a:t>
            </a:r>
            <a:endParaRPr lang="en-US" sz="1500" dirty="0"/>
          </a:p>
        </p:txBody>
      </p:sp>
      <p:sp>
        <p:nvSpPr>
          <p:cNvPr id="39" name="Text 12"/>
          <p:cNvSpPr/>
          <p:nvPr/>
        </p:nvSpPr>
        <p:spPr>
          <a:xfrm>
            <a:off x="8382000" y="3338513"/>
            <a:ext cx="320040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¿Qué tan fuerte es el dolor? Uso de escalas (EVA, EN). ¿Interfiere con el sueño?</a:t>
            </a:r>
            <a:endParaRPr lang="en-US" sz="1050" dirty="0"/>
          </a:p>
        </p:txBody>
      </p:sp>
      <p:sp>
        <p:nvSpPr>
          <p:cNvPr id="40" name="Text 13"/>
          <p:cNvSpPr/>
          <p:nvPr/>
        </p:nvSpPr>
        <p:spPr>
          <a:xfrm>
            <a:off x="609600" y="4469606"/>
            <a:ext cx="54864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</a:t>
            </a:r>
            <a:endParaRPr lang="en-US" sz="3600" dirty="0"/>
          </a:p>
        </p:txBody>
      </p:sp>
      <p:sp>
        <p:nvSpPr>
          <p:cNvPr id="41" name="Text 14"/>
          <p:cNvSpPr/>
          <p:nvPr/>
        </p:nvSpPr>
        <p:spPr>
          <a:xfrm>
            <a:off x="609600" y="5079206"/>
            <a:ext cx="3200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Carácter</a:t>
            </a:r>
            <a:endParaRPr lang="en-US" sz="1500" dirty="0"/>
          </a:p>
        </p:txBody>
      </p:sp>
      <p:sp>
        <p:nvSpPr>
          <p:cNvPr id="42" name="Text 15"/>
          <p:cNvSpPr/>
          <p:nvPr/>
        </p:nvSpPr>
        <p:spPr>
          <a:xfrm>
            <a:off x="609600" y="5345906"/>
            <a:ext cx="320040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Descripción del dolor: ¿Pulsátil, punzante, quemante, opresivo, cólico o eléctrico?</a:t>
            </a:r>
            <a:endParaRPr lang="en-US" sz="1050" dirty="0"/>
          </a:p>
        </p:txBody>
      </p:sp>
      <p:sp>
        <p:nvSpPr>
          <p:cNvPr id="43" name="Text 16"/>
          <p:cNvSpPr/>
          <p:nvPr/>
        </p:nvSpPr>
        <p:spPr>
          <a:xfrm>
            <a:off x="4495800" y="4469606"/>
            <a:ext cx="54864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</a:t>
            </a:r>
            <a:endParaRPr lang="en-US" sz="3600" dirty="0"/>
          </a:p>
        </p:txBody>
      </p:sp>
      <p:sp>
        <p:nvSpPr>
          <p:cNvPr id="44" name="Text 17"/>
          <p:cNvSpPr/>
          <p:nvPr/>
        </p:nvSpPr>
        <p:spPr>
          <a:xfrm>
            <a:off x="4495800" y="5079206"/>
            <a:ext cx="3200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Irradiación</a:t>
            </a:r>
            <a:endParaRPr lang="en-US" sz="1500" dirty="0"/>
          </a:p>
        </p:txBody>
      </p:sp>
      <p:sp>
        <p:nvSpPr>
          <p:cNvPr id="45" name="Text 18"/>
          <p:cNvSpPr/>
          <p:nvPr/>
        </p:nvSpPr>
        <p:spPr>
          <a:xfrm>
            <a:off x="4495800" y="5345906"/>
            <a:ext cx="320040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¿El dolor se extiende a otras partes del cuerpo? ¿Sigue un patrón nervioso o dermatómico?</a:t>
            </a:r>
            <a:endParaRPr lang="en-US" sz="1050" dirty="0"/>
          </a:p>
        </p:txBody>
      </p:sp>
      <p:sp>
        <p:nvSpPr>
          <p:cNvPr id="46" name="Text 19"/>
          <p:cNvSpPr/>
          <p:nvPr/>
        </p:nvSpPr>
        <p:spPr>
          <a:xfrm>
            <a:off x="8382000" y="4469606"/>
            <a:ext cx="54864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</a:t>
            </a:r>
            <a:endParaRPr lang="en-US" sz="3600" dirty="0"/>
          </a:p>
        </p:txBody>
      </p:sp>
      <p:sp>
        <p:nvSpPr>
          <p:cNvPr id="47" name="Text 20"/>
          <p:cNvSpPr/>
          <p:nvPr/>
        </p:nvSpPr>
        <p:spPr>
          <a:xfrm>
            <a:off x="8382000" y="5079206"/>
            <a:ext cx="4343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Alivio / Agravantes</a:t>
            </a:r>
            <a:endParaRPr lang="en-US" sz="1500" dirty="0"/>
          </a:p>
        </p:txBody>
      </p:sp>
      <p:sp>
        <p:nvSpPr>
          <p:cNvPr id="48" name="Text 21"/>
          <p:cNvSpPr/>
          <p:nvPr/>
        </p:nvSpPr>
        <p:spPr>
          <a:xfrm>
            <a:off x="8382000" y="5345906"/>
            <a:ext cx="320040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¿Qué factores mejoran o empeoran el dolor? ¿Tratamientos previos y sus resultados?</a:t>
            </a:r>
            <a:endParaRPr lang="en-US" sz="1050" dirty="0"/>
          </a:p>
        </p:txBody>
      </p:sp>
      <p:sp>
        <p:nvSpPr>
          <p:cNvPr id="49" name="Text 22"/>
          <p:cNvSpPr/>
          <p:nvPr/>
        </p:nvSpPr>
        <p:spPr>
          <a:xfrm>
            <a:off x="638175" y="6557963"/>
            <a:ext cx="320040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kern="0" spc="6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ENFOQUE CLÍNICO ESTRUCTURADO</a:t>
            </a:r>
            <a:endParaRPr lang="en-US" sz="750" dirty="0"/>
          </a:p>
        </p:txBody>
      </p:sp>
      <p:sp>
        <p:nvSpPr>
          <p:cNvPr id="50" name="Text 23"/>
          <p:cNvSpPr/>
          <p:nvPr/>
        </p:nvSpPr>
        <p:spPr>
          <a:xfrm>
            <a:off x="8848725" y="6557963"/>
            <a:ext cx="762000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i="1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Herranz (1997): Valoración exhaustiva para el éxito terapéutico.</a:t>
            </a:r>
            <a:endParaRPr lang="en-US" sz="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295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91900" y="342900"/>
            <a:ext cx="342900" cy="381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295400"/>
            <a:ext cx="12192000" cy="50292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676400"/>
            <a:ext cx="11430000" cy="571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1828800"/>
            <a:ext cx="190500" cy="2667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2552700"/>
            <a:ext cx="3606701" cy="3390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2857500"/>
            <a:ext cx="457200" cy="4572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5338" y="2952750"/>
            <a:ext cx="238125" cy="2667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5800" y="4991100"/>
            <a:ext cx="2997101" cy="6477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" y="5181600"/>
            <a:ext cx="1143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5800" y="5486400"/>
            <a:ext cx="1143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92501" y="2552700"/>
            <a:ext cx="3606850" cy="33909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97301" y="2857500"/>
            <a:ext cx="457200" cy="4572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30651" y="2952750"/>
            <a:ext cx="190500" cy="2667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97301" y="4991100"/>
            <a:ext cx="2997250" cy="6477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97301" y="5181600"/>
            <a:ext cx="1143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97301" y="5486400"/>
            <a:ext cx="1143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04150" y="2552700"/>
            <a:ext cx="3606701" cy="33909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508950" y="2857500"/>
            <a:ext cx="457200" cy="4572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642300" y="2952750"/>
            <a:ext cx="190500" cy="2667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08950" y="4991100"/>
            <a:ext cx="2997101" cy="6477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08950" y="5181600"/>
            <a:ext cx="114300" cy="1524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08950" y="5486400"/>
            <a:ext cx="114300" cy="1524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324600"/>
            <a:ext cx="12192000" cy="5334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57200" y="6524625"/>
            <a:ext cx="114300" cy="133350"/>
          </a:xfrm>
          <a:prstGeom prst="rect">
            <a:avLst/>
          </a:prstGeom>
        </p:spPr>
      </p:pic>
      <p:sp>
        <p:nvSpPr>
          <p:cNvPr id="29" name="Text 0"/>
          <p:cNvSpPr/>
          <p:nvPr/>
        </p:nvSpPr>
        <p:spPr>
          <a:xfrm>
            <a:off x="457200" y="304800"/>
            <a:ext cx="1563624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kern="0" spc="-54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Escalas Unidimensionales de Valoración</a:t>
            </a:r>
            <a:endParaRPr lang="en-US" sz="2700" dirty="0"/>
          </a:p>
        </p:txBody>
      </p:sp>
      <p:sp>
        <p:nvSpPr>
          <p:cNvPr id="30" name="Text 1"/>
          <p:cNvSpPr/>
          <p:nvPr/>
        </p:nvSpPr>
        <p:spPr>
          <a:xfrm>
            <a:off x="457200" y="723900"/>
            <a:ext cx="1316736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i="1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Cuantificación de la intensidad y monitorización del tratamiento</a:t>
            </a:r>
            <a:endParaRPr lang="en-US" sz="1350" dirty="0"/>
          </a:p>
        </p:txBody>
      </p:sp>
      <p:sp>
        <p:nvSpPr>
          <p:cNvPr id="31" name="Text 2"/>
          <p:cNvSpPr/>
          <p:nvPr/>
        </p:nvSpPr>
        <p:spPr>
          <a:xfrm>
            <a:off x="9265920" y="800100"/>
            <a:ext cx="24688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900" kern="0" spc="72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VALORACIÓN CLÍNICA</a:t>
            </a:r>
            <a:endParaRPr lang="en-US" sz="900" dirty="0"/>
          </a:p>
        </p:txBody>
      </p:sp>
      <p:sp>
        <p:nvSpPr>
          <p:cNvPr id="32" name="Text 3"/>
          <p:cNvSpPr/>
          <p:nvPr/>
        </p:nvSpPr>
        <p:spPr>
          <a:xfrm>
            <a:off x="876300" y="1828800"/>
            <a:ext cx="2612898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Estas escalas permiten transformar una experiencia subjetiva en un </a:t>
            </a:r>
            <a:r>
              <a:rPr lang="en-US" sz="135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dato objetivo y reproducible</a:t>
            </a: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para guiar el plan terapéutico.</a:t>
            </a:r>
            <a:endParaRPr lang="en-US" sz="1350" dirty="0"/>
          </a:p>
        </p:txBody>
      </p:sp>
      <p:sp>
        <p:nvSpPr>
          <p:cNvPr id="33" name="Text 4"/>
          <p:cNvSpPr/>
          <p:nvPr/>
        </p:nvSpPr>
        <p:spPr>
          <a:xfrm>
            <a:off x="1295400" y="2933700"/>
            <a:ext cx="82296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EVA</a:t>
            </a:r>
            <a:endParaRPr lang="en-US" sz="1800" dirty="0"/>
          </a:p>
        </p:txBody>
      </p:sp>
      <p:sp>
        <p:nvSpPr>
          <p:cNvPr id="34" name="Text 5"/>
          <p:cNvSpPr/>
          <p:nvPr/>
        </p:nvSpPr>
        <p:spPr>
          <a:xfrm>
            <a:off x="685800" y="3543300"/>
            <a:ext cx="299710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kern="0" spc="42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VISUAL ANALÓGICA</a:t>
            </a:r>
            <a:endParaRPr lang="en-US" sz="1050" dirty="0"/>
          </a:p>
        </p:txBody>
      </p:sp>
      <p:sp>
        <p:nvSpPr>
          <p:cNvPr id="35" name="Text 6"/>
          <p:cNvSpPr/>
          <p:nvPr/>
        </p:nvSpPr>
        <p:spPr>
          <a:xfrm>
            <a:off x="685800" y="3810000"/>
            <a:ext cx="2997101" cy="952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Línea de 10 cm: "Sin dolor" a "El peor dolor imaginable". El paciente marca su percepción.</a:t>
            </a:r>
            <a:endParaRPr lang="en-US" sz="1200" dirty="0"/>
          </a:p>
        </p:txBody>
      </p:sp>
      <p:sp>
        <p:nvSpPr>
          <p:cNvPr id="36" name="Text 7"/>
          <p:cNvSpPr/>
          <p:nvPr/>
        </p:nvSpPr>
        <p:spPr>
          <a:xfrm>
            <a:off x="876300" y="5143500"/>
            <a:ext cx="59207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Pros:</a:t>
            </a:r>
            <a:r>
              <a:rPr lang="en-US" sz="10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Muy sensible a cambios sutiles.</a:t>
            </a:r>
            <a:endParaRPr lang="en-US" sz="1050" dirty="0"/>
          </a:p>
        </p:txBody>
      </p:sp>
      <p:sp>
        <p:nvSpPr>
          <p:cNvPr id="37" name="Text 8"/>
          <p:cNvSpPr/>
          <p:nvPr/>
        </p:nvSpPr>
        <p:spPr>
          <a:xfrm>
            <a:off x="876300" y="5448300"/>
            <a:ext cx="64008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Contras:</a:t>
            </a:r>
            <a:r>
              <a:rPr lang="en-US" sz="10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Requiere visión y coordinación.</a:t>
            </a:r>
            <a:endParaRPr lang="en-US" sz="1050" dirty="0"/>
          </a:p>
        </p:txBody>
      </p:sp>
      <p:sp>
        <p:nvSpPr>
          <p:cNvPr id="38" name="Text 9"/>
          <p:cNvSpPr/>
          <p:nvPr/>
        </p:nvSpPr>
        <p:spPr>
          <a:xfrm>
            <a:off x="5206901" y="2933700"/>
            <a:ext cx="54864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</a:t>
            </a:r>
            <a:endParaRPr lang="en-US" sz="1800" dirty="0"/>
          </a:p>
        </p:txBody>
      </p:sp>
      <p:sp>
        <p:nvSpPr>
          <p:cNvPr id="39" name="Text 10"/>
          <p:cNvSpPr/>
          <p:nvPr/>
        </p:nvSpPr>
        <p:spPr>
          <a:xfrm>
            <a:off x="4597301" y="3543300"/>
            <a:ext cx="299725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kern="0" spc="42" dirty="0">
                <a:solidFill>
                  <a:srgbClr val="2563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NUMÉRICA</a:t>
            </a:r>
            <a:endParaRPr lang="en-US" sz="1050" dirty="0"/>
          </a:p>
        </p:txBody>
      </p:sp>
      <p:sp>
        <p:nvSpPr>
          <p:cNvPr id="40" name="Text 11"/>
          <p:cNvSpPr/>
          <p:nvPr/>
        </p:nvSpPr>
        <p:spPr>
          <a:xfrm>
            <a:off x="4597301" y="3810000"/>
            <a:ext cx="2997250" cy="952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Calificación de 0 a 10. Es el estándar más utilizado en la práctica clínica diaria.</a:t>
            </a:r>
            <a:endParaRPr lang="en-US" sz="1200" dirty="0"/>
          </a:p>
        </p:txBody>
      </p:sp>
      <p:sp>
        <p:nvSpPr>
          <p:cNvPr id="41" name="Text 12"/>
          <p:cNvSpPr/>
          <p:nvPr/>
        </p:nvSpPr>
        <p:spPr>
          <a:xfrm>
            <a:off x="4787801" y="5143500"/>
            <a:ext cx="70408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Pros:</a:t>
            </a:r>
            <a:r>
              <a:rPr lang="en-US" sz="10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Fácil comprensión y aplicación rápida.</a:t>
            </a:r>
            <a:endParaRPr lang="en-US" sz="1050" dirty="0"/>
          </a:p>
        </p:txBody>
      </p:sp>
      <p:sp>
        <p:nvSpPr>
          <p:cNvPr id="42" name="Text 13"/>
          <p:cNvSpPr/>
          <p:nvPr/>
        </p:nvSpPr>
        <p:spPr>
          <a:xfrm>
            <a:off x="4787801" y="5448300"/>
            <a:ext cx="65608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Contras:</a:t>
            </a:r>
            <a:r>
              <a:rPr lang="en-US" sz="10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Menos discriminativa que la EVA.</a:t>
            </a:r>
            <a:endParaRPr lang="en-US" sz="1050" dirty="0"/>
          </a:p>
        </p:txBody>
      </p:sp>
      <p:sp>
        <p:nvSpPr>
          <p:cNvPr id="43" name="Text 14"/>
          <p:cNvSpPr/>
          <p:nvPr/>
        </p:nvSpPr>
        <p:spPr>
          <a:xfrm>
            <a:off x="9118550" y="2933700"/>
            <a:ext cx="82296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EVC</a:t>
            </a:r>
            <a:endParaRPr lang="en-US" sz="1800" dirty="0"/>
          </a:p>
        </p:txBody>
      </p:sp>
      <p:sp>
        <p:nvSpPr>
          <p:cNvPr id="44" name="Text 15"/>
          <p:cNvSpPr/>
          <p:nvPr/>
        </p:nvSpPr>
        <p:spPr>
          <a:xfrm>
            <a:off x="8508950" y="3543300"/>
            <a:ext cx="299710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kern="0" spc="42" dirty="0">
                <a:solidFill>
                  <a:srgbClr val="9333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VERBAL CATEGÓRICA</a:t>
            </a:r>
            <a:endParaRPr lang="en-US" sz="1050" dirty="0"/>
          </a:p>
        </p:txBody>
      </p:sp>
      <p:sp>
        <p:nvSpPr>
          <p:cNvPr id="45" name="Text 16"/>
          <p:cNvSpPr/>
          <p:nvPr/>
        </p:nvSpPr>
        <p:spPr>
          <a:xfrm>
            <a:off x="8508950" y="3810000"/>
            <a:ext cx="2997101" cy="952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Uso de descriptores: Ninguno, Leve, Moderado, Severo, Insoportable.</a:t>
            </a:r>
            <a:endParaRPr lang="en-US" sz="1200" dirty="0"/>
          </a:p>
        </p:txBody>
      </p:sp>
      <p:sp>
        <p:nvSpPr>
          <p:cNvPr id="46" name="Text 17"/>
          <p:cNvSpPr/>
          <p:nvPr/>
        </p:nvSpPr>
        <p:spPr>
          <a:xfrm>
            <a:off x="8699450" y="5143500"/>
            <a:ext cx="68808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Pros:</a:t>
            </a:r>
            <a:r>
              <a:rPr lang="en-US" sz="10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Útil en pacientes con déficit visual.</a:t>
            </a:r>
            <a:endParaRPr lang="en-US" sz="1050" dirty="0"/>
          </a:p>
        </p:txBody>
      </p:sp>
      <p:sp>
        <p:nvSpPr>
          <p:cNvPr id="47" name="Text 18"/>
          <p:cNvSpPr/>
          <p:nvPr/>
        </p:nvSpPr>
        <p:spPr>
          <a:xfrm>
            <a:off x="8699450" y="5448300"/>
            <a:ext cx="60807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Contras:</a:t>
            </a:r>
            <a:r>
              <a:rPr lang="en-US" sz="10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Menor precisión cuantitativa.</a:t>
            </a:r>
            <a:endParaRPr lang="en-US" sz="1050" dirty="0"/>
          </a:p>
        </p:txBody>
      </p:sp>
      <p:sp>
        <p:nvSpPr>
          <p:cNvPr id="48" name="Text 19"/>
          <p:cNvSpPr/>
          <p:nvPr/>
        </p:nvSpPr>
        <p:spPr>
          <a:xfrm>
            <a:off x="647700" y="6496050"/>
            <a:ext cx="62407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Dr. Especialista en Cuidados Paliativos</a:t>
            </a:r>
            <a:endParaRPr lang="en-US" sz="1050" dirty="0"/>
          </a:p>
        </p:txBody>
      </p:sp>
      <p:sp>
        <p:nvSpPr>
          <p:cNvPr id="49" name="Text 20"/>
          <p:cNvSpPr/>
          <p:nvPr/>
        </p:nvSpPr>
        <p:spPr>
          <a:xfrm>
            <a:off x="3419475" y="6496050"/>
            <a:ext cx="1600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|</a:t>
            </a:r>
            <a:endParaRPr lang="en-US" sz="1050" dirty="0"/>
          </a:p>
        </p:txBody>
      </p:sp>
      <p:sp>
        <p:nvSpPr>
          <p:cNvPr id="50" name="Text 21"/>
          <p:cNvSpPr/>
          <p:nvPr/>
        </p:nvSpPr>
        <p:spPr>
          <a:xfrm>
            <a:off x="3695700" y="6496050"/>
            <a:ext cx="64008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64748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"Lo que no se mide, no se puede mejorar"</a:t>
            </a:r>
            <a:endParaRPr lang="en-US" sz="1050" dirty="0"/>
          </a:p>
        </p:txBody>
      </p:sp>
      <p:sp>
        <p:nvSpPr>
          <p:cNvPr id="51" name="Text 22"/>
          <p:cNvSpPr/>
          <p:nvPr/>
        </p:nvSpPr>
        <p:spPr>
          <a:xfrm>
            <a:off x="11268075" y="6496050"/>
            <a:ext cx="13335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Pág. 19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891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891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891" cy="1073289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86924" y="363147"/>
            <a:ext cx="426159" cy="31567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073289"/>
            <a:ext cx="12191891" cy="5483096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8808" y="1452097"/>
            <a:ext cx="11434274" cy="61901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808" y="2323651"/>
            <a:ext cx="3685115" cy="183226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8212" y="2513054"/>
            <a:ext cx="378808" cy="37880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2914" y="2591973"/>
            <a:ext cx="189404" cy="220971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26" y="2323651"/>
            <a:ext cx="3685114" cy="1832261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42730" y="2513054"/>
            <a:ext cx="378808" cy="37880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37432" y="2591973"/>
            <a:ext cx="189404" cy="22097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27845" y="2323651"/>
            <a:ext cx="3685238" cy="1832261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17249" y="2513054"/>
            <a:ext cx="378808" cy="37880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35626" y="2591973"/>
            <a:ext cx="142053" cy="22097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8808" y="4345315"/>
            <a:ext cx="3685115" cy="1832261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68212" y="4534719"/>
            <a:ext cx="378808" cy="37880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1076" y="4613638"/>
            <a:ext cx="213079" cy="22097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253326" y="4345315"/>
            <a:ext cx="3685114" cy="1832261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442730" y="4534719"/>
            <a:ext cx="378808" cy="37880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537432" y="4613638"/>
            <a:ext cx="189404" cy="220971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127845" y="4345315"/>
            <a:ext cx="3685238" cy="1832261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840248" y="4945711"/>
            <a:ext cx="260431" cy="252539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6556384"/>
            <a:ext cx="12191891" cy="301616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378808" y="252539"/>
            <a:ext cx="17382173" cy="3156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86"/>
              </a:lnSpc>
              <a:buNone/>
            </a:pPr>
            <a:r>
              <a:rPr lang="en-US" sz="2700" b="1" kern="0" spc="-6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Introducción y Objetivos del Módulo</a:t>
            </a:r>
            <a:endParaRPr lang="en-US" sz="2700" dirty="0"/>
          </a:p>
        </p:txBody>
      </p:sp>
      <p:sp>
        <p:nvSpPr>
          <p:cNvPr id="28" name="Text 2"/>
          <p:cNvSpPr/>
          <p:nvPr/>
        </p:nvSpPr>
        <p:spPr>
          <a:xfrm>
            <a:off x="568212" y="1452097"/>
            <a:ext cx="11244871" cy="619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38"/>
              </a:lnSpc>
              <a:buNone/>
            </a:pPr>
            <a:r>
              <a:rPr lang="en-US" sz="150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"El alivio del sufrimiento no es solo un acto clínico, sino un </a:t>
            </a:r>
            <a:r>
              <a:rPr lang="en-US" sz="1500" b="1" dirty="0">
                <a:solidFill>
                  <a:srgbClr val="065F46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imperativo ético</a:t>
            </a:r>
            <a:r>
              <a:rPr lang="en-US" sz="150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y un indicador de calidad en salud pública. Este módulo busca transformar la teoría en una práctica compasiva y técnica de excelencia."</a:t>
            </a:r>
            <a:endParaRPr lang="en-US" sz="1500" dirty="0"/>
          </a:p>
        </p:txBody>
      </p:sp>
      <p:sp>
        <p:nvSpPr>
          <p:cNvPr id="29" name="Text 3"/>
          <p:cNvSpPr/>
          <p:nvPr/>
        </p:nvSpPr>
        <p:spPr>
          <a:xfrm>
            <a:off x="568212" y="3018131"/>
            <a:ext cx="5959602" cy="2356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6"/>
              </a:lnSpc>
              <a:buNone/>
            </a:pPr>
            <a:r>
              <a:rPr lang="en-US" sz="135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 Modelo de Dolor Total</a:t>
            </a:r>
            <a:endParaRPr lang="en-US" sz="1350" dirty="0"/>
          </a:p>
        </p:txBody>
      </p:sp>
      <p:sp>
        <p:nvSpPr>
          <p:cNvPr id="30" name="Text 4"/>
          <p:cNvSpPr/>
          <p:nvPr/>
        </p:nvSpPr>
        <p:spPr>
          <a:xfrm>
            <a:off x="568212" y="3316911"/>
            <a:ext cx="3306307" cy="6495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Analizar el concepto de Cicely Saunders integrando las dimensiones física, psicológica, social y espiritual del paciente.</a:t>
            </a:r>
            <a:endParaRPr lang="en-US" sz="1050" dirty="0"/>
          </a:p>
        </p:txBody>
      </p:sp>
      <p:sp>
        <p:nvSpPr>
          <p:cNvPr id="31" name="Text 5"/>
          <p:cNvSpPr/>
          <p:nvPr/>
        </p:nvSpPr>
        <p:spPr>
          <a:xfrm>
            <a:off x="4442730" y="3018131"/>
            <a:ext cx="5462969" cy="2356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6"/>
              </a:lnSpc>
              <a:buNone/>
            </a:pPr>
            <a:r>
              <a:rPr lang="en-US" sz="135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Fisiopatología Clínica</a:t>
            </a:r>
            <a:endParaRPr lang="en-US" sz="1350" dirty="0"/>
          </a:p>
        </p:txBody>
      </p:sp>
      <p:sp>
        <p:nvSpPr>
          <p:cNvPr id="32" name="Text 6"/>
          <p:cNvSpPr/>
          <p:nvPr/>
        </p:nvSpPr>
        <p:spPr>
          <a:xfrm>
            <a:off x="4442730" y="3316911"/>
            <a:ext cx="3306307" cy="6495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Diferenciar con precisión los mecanismos del dolor nociceptivo y neuropático para un diagnóstico certero.</a:t>
            </a:r>
            <a:endParaRPr lang="en-US" sz="1050" dirty="0"/>
          </a:p>
        </p:txBody>
      </p:sp>
      <p:sp>
        <p:nvSpPr>
          <p:cNvPr id="33" name="Text 7"/>
          <p:cNvSpPr/>
          <p:nvPr/>
        </p:nvSpPr>
        <p:spPr>
          <a:xfrm>
            <a:off x="8317249" y="3018131"/>
            <a:ext cx="5462969" cy="2356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6"/>
              </a:lnSpc>
              <a:buNone/>
            </a:pPr>
            <a:r>
              <a:rPr lang="en-US" sz="135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Valoración Sistemática</a:t>
            </a:r>
            <a:endParaRPr lang="en-US" sz="1350" dirty="0"/>
          </a:p>
        </p:txBody>
      </p:sp>
      <p:sp>
        <p:nvSpPr>
          <p:cNvPr id="34" name="Text 8"/>
          <p:cNvSpPr/>
          <p:nvPr/>
        </p:nvSpPr>
        <p:spPr>
          <a:xfrm>
            <a:off x="8317249" y="3316911"/>
            <a:ext cx="3306430" cy="6495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Implementar escalas validadas (EVA, EN, BPI) para cuantificar el dolor y monitorizar la respuesta terapéutica.</a:t>
            </a:r>
            <a:endParaRPr lang="en-US" sz="1050" dirty="0"/>
          </a:p>
        </p:txBody>
      </p:sp>
      <p:sp>
        <p:nvSpPr>
          <p:cNvPr id="35" name="Text 9"/>
          <p:cNvSpPr/>
          <p:nvPr/>
        </p:nvSpPr>
        <p:spPr>
          <a:xfrm>
            <a:off x="568212" y="5039796"/>
            <a:ext cx="4966335" cy="2356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6"/>
              </a:lnSpc>
              <a:buNone/>
            </a:pPr>
            <a:r>
              <a:rPr lang="en-US" sz="135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Farmacológico</a:t>
            </a:r>
            <a:endParaRPr lang="en-US" sz="1350" dirty="0"/>
          </a:p>
        </p:txBody>
      </p:sp>
      <p:sp>
        <p:nvSpPr>
          <p:cNvPr id="36" name="Text 10"/>
          <p:cNvSpPr/>
          <p:nvPr/>
        </p:nvSpPr>
        <p:spPr>
          <a:xfrm>
            <a:off x="568212" y="5338576"/>
            <a:ext cx="3306307" cy="6495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Aplicar la Escalera Analgésica de la OMS y el concepto de "Ascensor Analgésico" con opioides y no opioides.</a:t>
            </a:r>
            <a:endParaRPr lang="en-US" sz="1050" dirty="0"/>
          </a:p>
        </p:txBody>
      </p:sp>
      <p:sp>
        <p:nvSpPr>
          <p:cNvPr id="37" name="Text 11"/>
          <p:cNvSpPr/>
          <p:nvPr/>
        </p:nvSpPr>
        <p:spPr>
          <a:xfrm>
            <a:off x="4442730" y="5039796"/>
            <a:ext cx="4966335" cy="2356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6"/>
              </a:lnSpc>
              <a:buNone/>
            </a:pPr>
            <a:r>
              <a:rPr lang="en-US" sz="135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Abordaje Integrativo</a:t>
            </a:r>
            <a:endParaRPr lang="en-US" sz="1350" dirty="0"/>
          </a:p>
        </p:txBody>
      </p:sp>
      <p:sp>
        <p:nvSpPr>
          <p:cNvPr id="38" name="Text 12"/>
          <p:cNvSpPr/>
          <p:nvPr/>
        </p:nvSpPr>
        <p:spPr>
          <a:xfrm>
            <a:off x="4442730" y="5338576"/>
            <a:ext cx="3306307" cy="6495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Integrar intervenciones no farmacológicas y medicina complementaria en el plan de cuidados paliativos.</a:t>
            </a:r>
            <a:endParaRPr lang="en-US" sz="1050" dirty="0"/>
          </a:p>
        </p:txBody>
      </p:sp>
      <p:sp>
        <p:nvSpPr>
          <p:cNvPr id="39" name="Text 13"/>
          <p:cNvSpPr/>
          <p:nvPr/>
        </p:nvSpPr>
        <p:spPr>
          <a:xfrm>
            <a:off x="8232249" y="5261384"/>
            <a:ext cx="3476430" cy="1578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43"/>
              </a:lnSpc>
              <a:buNone/>
            </a:pPr>
            <a:r>
              <a:rPr lang="en-US" sz="105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Competencia Final:</a:t>
            </a:r>
            <a:endParaRPr lang="en-US" sz="1050" dirty="0"/>
          </a:p>
        </p:txBody>
      </p:sp>
      <p:sp>
        <p:nvSpPr>
          <p:cNvPr id="40" name="Text 14"/>
          <p:cNvSpPr/>
          <p:nvPr/>
        </p:nvSpPr>
        <p:spPr>
          <a:xfrm>
            <a:off x="5252456" y="5450788"/>
            <a:ext cx="9436015" cy="1262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994"/>
              </a:lnSpc>
              <a:buNone/>
            </a:pPr>
            <a:r>
              <a:rPr lang="en-US" sz="900" i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Garantizar una muerte digna y libre de dolor innecesario.</a:t>
            </a:r>
            <a:endParaRPr lang="en-US" sz="900" dirty="0"/>
          </a:p>
        </p:txBody>
      </p:sp>
      <p:sp>
        <p:nvSpPr>
          <p:cNvPr id="41" name="Text 15"/>
          <p:cNvSpPr/>
          <p:nvPr/>
        </p:nvSpPr>
        <p:spPr>
          <a:xfrm>
            <a:off x="378808" y="6628274"/>
            <a:ext cx="10622425" cy="1578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43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Docente: Experto en Salud Pública y Cuidados Paliativos</a:t>
            </a:r>
            <a:endParaRPr lang="en-US" sz="1050" dirty="0"/>
          </a:p>
        </p:txBody>
      </p:sp>
      <p:sp>
        <p:nvSpPr>
          <p:cNvPr id="42" name="Text 16"/>
          <p:cNvSpPr/>
          <p:nvPr/>
        </p:nvSpPr>
        <p:spPr>
          <a:xfrm>
            <a:off x="9802516" y="6644057"/>
            <a:ext cx="3973059" cy="12627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94"/>
              </a:lnSpc>
              <a:buNone/>
            </a:pPr>
            <a:r>
              <a:rPr lang="en-US" sz="900" b="1" kern="0" spc="87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MÓDULO: MANEJO DEL DOLOR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72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802" y="317868"/>
            <a:ext cx="11238369" cy="63573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1616" y="317868"/>
            <a:ext cx="2153555" cy="36356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802" y="1271472"/>
            <a:ext cx="6449739" cy="207744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096" y="1541784"/>
            <a:ext cx="238401" cy="190472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8243" y="2999258"/>
            <a:ext cx="5686855" cy="9536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802" y="3603207"/>
            <a:ext cx="3129509" cy="149993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7523" y="3831922"/>
            <a:ext cx="150987" cy="15235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97032" y="3603207"/>
            <a:ext cx="3129509" cy="149993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87752" y="3831922"/>
            <a:ext cx="150987" cy="15235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80835" y="1271472"/>
            <a:ext cx="4534212" cy="4808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35129" y="1541784"/>
            <a:ext cx="190721" cy="190472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35129" y="1938994"/>
            <a:ext cx="341708" cy="41918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0489" y="2066141"/>
            <a:ext cx="150987" cy="15235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35129" y="2707837"/>
            <a:ext cx="341708" cy="4191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30489" y="2834985"/>
            <a:ext cx="150987" cy="15235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35129" y="3476680"/>
            <a:ext cx="381442" cy="41918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30489" y="3603827"/>
            <a:ext cx="190721" cy="152353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35129" y="4309097"/>
            <a:ext cx="4025624" cy="31786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6802" y="6270193"/>
            <a:ext cx="11238369" cy="269939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476802" y="317868"/>
            <a:ext cx="6713079" cy="15893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51"/>
              </a:lnSpc>
              <a:buNone/>
            </a:pPr>
            <a:r>
              <a:rPr lang="en-US" sz="1050" b="1" kern="0" spc="10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VALORACIÓN DEL DOLOR | INSTRUMENTOS</a:t>
            </a:r>
            <a:endParaRPr lang="en-US" sz="1050" dirty="0"/>
          </a:p>
        </p:txBody>
      </p:sp>
      <p:sp>
        <p:nvSpPr>
          <p:cNvPr id="23" name="Text 1"/>
          <p:cNvSpPr/>
          <p:nvPr/>
        </p:nvSpPr>
        <p:spPr>
          <a:xfrm>
            <a:off x="476802" y="508589"/>
            <a:ext cx="14302930" cy="3178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03"/>
              </a:lnSpc>
              <a:buNone/>
            </a:pPr>
            <a:r>
              <a:rPr lang="en-US" sz="27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 Visual Analógica (EVA)</a:t>
            </a:r>
            <a:endParaRPr lang="en-US" sz="2700" dirty="0"/>
          </a:p>
        </p:txBody>
      </p:sp>
      <p:sp>
        <p:nvSpPr>
          <p:cNvPr id="24" name="Text 2"/>
          <p:cNvSpPr/>
          <p:nvPr/>
        </p:nvSpPr>
        <p:spPr>
          <a:xfrm>
            <a:off x="9688763" y="389388"/>
            <a:ext cx="5178647" cy="2066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2"/>
              </a:lnSpc>
              <a:buNone/>
            </a:pPr>
            <a:r>
              <a:rPr lang="en-US" sz="135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 Unidimensional</a:t>
            </a:r>
            <a:endParaRPr lang="en-US" sz="1350" dirty="0"/>
          </a:p>
        </p:txBody>
      </p:sp>
      <p:sp>
        <p:nvSpPr>
          <p:cNvPr id="25" name="Text 3"/>
          <p:cNvSpPr/>
          <p:nvPr/>
        </p:nvSpPr>
        <p:spPr>
          <a:xfrm>
            <a:off x="1064857" y="1525766"/>
            <a:ext cx="5941150" cy="2225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2"/>
              </a:lnSpc>
              <a:buNone/>
            </a:pPr>
            <a:r>
              <a:rPr lang="en-US" sz="15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Concepto Técnico</a:t>
            </a:r>
            <a:endParaRPr lang="en-US" sz="1500" dirty="0"/>
          </a:p>
        </p:txBody>
      </p:sp>
      <p:sp>
        <p:nvSpPr>
          <p:cNvPr id="26" name="Text 4"/>
          <p:cNvSpPr/>
          <p:nvPr/>
        </p:nvSpPr>
        <p:spPr>
          <a:xfrm>
            <a:off x="731096" y="1938994"/>
            <a:ext cx="5941150" cy="7423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Consiste en una línea horizontal o vertical de </a:t>
            </a: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 centímetros (100 mm)</a:t>
            </a: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El paciente marca el punto que representa su intensidad dolorosa actual entre dos extremos definidos.</a:t>
            </a:r>
            <a:endParaRPr lang="en-US" sz="1200" dirty="0"/>
          </a:p>
        </p:txBody>
      </p:sp>
      <p:sp>
        <p:nvSpPr>
          <p:cNvPr id="27" name="Text 5"/>
          <p:cNvSpPr/>
          <p:nvPr/>
        </p:nvSpPr>
        <p:spPr>
          <a:xfrm>
            <a:off x="118438" y="2744963"/>
            <a:ext cx="1479610" cy="1271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01"/>
              </a:lnSpc>
              <a:buNone/>
            </a:pPr>
            <a:r>
              <a:rPr lang="en-US" sz="9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SIN DOLOR</a:t>
            </a:r>
            <a:endParaRPr lang="en-US" sz="900" dirty="0"/>
          </a:p>
        </p:txBody>
      </p:sp>
      <p:sp>
        <p:nvSpPr>
          <p:cNvPr id="28" name="Text 6"/>
          <p:cNvSpPr/>
          <p:nvPr/>
        </p:nvSpPr>
        <p:spPr>
          <a:xfrm>
            <a:off x="6036510" y="2744963"/>
            <a:ext cx="1017177" cy="2542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01"/>
              </a:lnSpc>
              <a:buNone/>
            </a:pPr>
            <a:r>
              <a:rPr lang="en-US" sz="9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PEOR DOLOR POSIBLE</a:t>
            </a:r>
            <a:endParaRPr lang="en-US" sz="900" dirty="0"/>
          </a:p>
        </p:txBody>
      </p:sp>
      <p:sp>
        <p:nvSpPr>
          <p:cNvPr id="29" name="Text 7"/>
          <p:cNvSpPr/>
          <p:nvPr/>
        </p:nvSpPr>
        <p:spPr>
          <a:xfrm>
            <a:off x="858243" y="2999258"/>
            <a:ext cx="639339" cy="1427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 cm</a:t>
            </a:r>
            <a:endParaRPr lang="en-US" sz="750" dirty="0"/>
          </a:p>
        </p:txBody>
      </p:sp>
      <p:sp>
        <p:nvSpPr>
          <p:cNvPr id="30" name="Text 8"/>
          <p:cNvSpPr/>
          <p:nvPr/>
        </p:nvSpPr>
        <p:spPr>
          <a:xfrm>
            <a:off x="2075081" y="2999258"/>
            <a:ext cx="228335" cy="1427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750" dirty="0"/>
          </a:p>
        </p:txBody>
      </p:sp>
      <p:sp>
        <p:nvSpPr>
          <p:cNvPr id="31" name="Text 9"/>
          <p:cNvSpPr/>
          <p:nvPr/>
        </p:nvSpPr>
        <p:spPr>
          <a:xfrm>
            <a:off x="3125039" y="2999258"/>
            <a:ext cx="228335" cy="1427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750" dirty="0"/>
          </a:p>
        </p:txBody>
      </p:sp>
      <p:sp>
        <p:nvSpPr>
          <p:cNvPr id="32" name="Text 10"/>
          <p:cNvSpPr/>
          <p:nvPr/>
        </p:nvSpPr>
        <p:spPr>
          <a:xfrm>
            <a:off x="4182943" y="2999258"/>
            <a:ext cx="228335" cy="1427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</a:t>
            </a:r>
            <a:endParaRPr lang="en-US" sz="750" dirty="0"/>
          </a:p>
        </p:txBody>
      </p:sp>
      <p:sp>
        <p:nvSpPr>
          <p:cNvPr id="33" name="Text 11"/>
          <p:cNvSpPr/>
          <p:nvPr/>
        </p:nvSpPr>
        <p:spPr>
          <a:xfrm>
            <a:off x="5232900" y="2999258"/>
            <a:ext cx="228335" cy="1427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</a:t>
            </a:r>
            <a:endParaRPr lang="en-US" sz="750" dirty="0"/>
          </a:p>
        </p:txBody>
      </p:sp>
      <p:sp>
        <p:nvSpPr>
          <p:cNvPr id="34" name="Text 12"/>
          <p:cNvSpPr/>
          <p:nvPr/>
        </p:nvSpPr>
        <p:spPr>
          <a:xfrm>
            <a:off x="6282858" y="2999258"/>
            <a:ext cx="867674" cy="1427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 cm</a:t>
            </a:r>
            <a:endParaRPr lang="en-US" sz="750" dirty="0"/>
          </a:p>
        </p:txBody>
      </p:sp>
      <p:sp>
        <p:nvSpPr>
          <p:cNvPr id="35" name="Text 13"/>
          <p:cNvSpPr/>
          <p:nvPr/>
        </p:nvSpPr>
        <p:spPr>
          <a:xfrm>
            <a:off x="882083" y="3793927"/>
            <a:ext cx="2748067" cy="22846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Ventajas</a:t>
            </a:r>
            <a:endParaRPr lang="en-US" sz="1200" dirty="0"/>
          </a:p>
        </p:txBody>
      </p:sp>
      <p:sp>
        <p:nvSpPr>
          <p:cNvPr id="36" name="Text 14"/>
          <p:cNvSpPr/>
          <p:nvPr/>
        </p:nvSpPr>
        <p:spPr>
          <a:xfrm>
            <a:off x="667523" y="4085968"/>
            <a:ext cx="7480288" cy="15893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51"/>
              </a:lnSpc>
              <a:buNone/>
            </a:pPr>
            <a:r>
              <a:rPr lang="en-US" sz="1050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Altamente sensible a cambios mínimos.</a:t>
            </a:r>
            <a:endParaRPr lang="en-US" sz="1050" dirty="0"/>
          </a:p>
        </p:txBody>
      </p:sp>
      <p:sp>
        <p:nvSpPr>
          <p:cNvPr id="37" name="Text 15"/>
          <p:cNvSpPr/>
          <p:nvPr/>
        </p:nvSpPr>
        <p:spPr>
          <a:xfrm>
            <a:off x="667523" y="4308476"/>
            <a:ext cx="7672090" cy="15893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51"/>
              </a:lnSpc>
              <a:buNone/>
            </a:pPr>
            <a:r>
              <a:rPr lang="en-US" sz="1050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Herramienta estándar en investigación.</a:t>
            </a:r>
            <a:endParaRPr lang="en-US" sz="1050" dirty="0"/>
          </a:p>
        </p:txBody>
      </p:sp>
      <p:sp>
        <p:nvSpPr>
          <p:cNvPr id="38" name="Text 16"/>
          <p:cNvSpPr/>
          <p:nvPr/>
        </p:nvSpPr>
        <p:spPr>
          <a:xfrm>
            <a:off x="667523" y="4530984"/>
            <a:ext cx="8055695" cy="15893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51"/>
              </a:lnSpc>
              <a:buNone/>
            </a:pPr>
            <a:r>
              <a:rPr lang="en-US" sz="1050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Permite medición continua (no discreta).</a:t>
            </a:r>
            <a:endParaRPr lang="en-US" sz="1050" dirty="0"/>
          </a:p>
        </p:txBody>
      </p:sp>
      <p:sp>
        <p:nvSpPr>
          <p:cNvPr id="39" name="Text 17"/>
          <p:cNvSpPr/>
          <p:nvPr/>
        </p:nvSpPr>
        <p:spPr>
          <a:xfrm>
            <a:off x="667523" y="4753491"/>
            <a:ext cx="4603254" cy="15893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51"/>
              </a:lnSpc>
              <a:buNone/>
            </a:pPr>
            <a:r>
              <a:rPr lang="en-US" sz="1050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Rápida administración.</a:t>
            </a:r>
            <a:endParaRPr lang="en-US" sz="1050" dirty="0"/>
          </a:p>
        </p:txBody>
      </p:sp>
      <p:sp>
        <p:nvSpPr>
          <p:cNvPr id="40" name="Text 18"/>
          <p:cNvSpPr/>
          <p:nvPr/>
        </p:nvSpPr>
        <p:spPr>
          <a:xfrm>
            <a:off x="4202313" y="3793927"/>
            <a:ext cx="2748067" cy="22846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7C2D1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Limitaciones</a:t>
            </a:r>
            <a:endParaRPr lang="en-US" sz="1200" dirty="0"/>
          </a:p>
        </p:txBody>
      </p:sp>
      <p:sp>
        <p:nvSpPr>
          <p:cNvPr id="41" name="Text 19"/>
          <p:cNvSpPr/>
          <p:nvPr/>
        </p:nvSpPr>
        <p:spPr>
          <a:xfrm>
            <a:off x="3987752" y="4085968"/>
            <a:ext cx="6904881" cy="15893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51"/>
              </a:lnSpc>
              <a:buNone/>
            </a:pPr>
            <a:r>
              <a:rPr lang="en-US" sz="1050" dirty="0">
                <a:solidFill>
                  <a:srgbClr val="9A341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Requiere capacidad de abstracción.</a:t>
            </a:r>
            <a:endParaRPr lang="en-US" sz="1050" dirty="0"/>
          </a:p>
        </p:txBody>
      </p:sp>
      <p:sp>
        <p:nvSpPr>
          <p:cNvPr id="42" name="Text 20"/>
          <p:cNvSpPr/>
          <p:nvPr/>
        </p:nvSpPr>
        <p:spPr>
          <a:xfrm>
            <a:off x="3987752" y="4308476"/>
            <a:ext cx="2748067" cy="3178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51"/>
              </a:lnSpc>
              <a:buNone/>
            </a:pPr>
            <a:r>
              <a:rPr lang="en-US" sz="1050" dirty="0">
                <a:solidFill>
                  <a:srgbClr val="9A341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Necesita buena coordinación viso-motora.</a:t>
            </a:r>
            <a:endParaRPr lang="en-US" sz="1050" dirty="0"/>
          </a:p>
        </p:txBody>
      </p:sp>
      <p:sp>
        <p:nvSpPr>
          <p:cNvPr id="43" name="Text 21"/>
          <p:cNvSpPr/>
          <p:nvPr/>
        </p:nvSpPr>
        <p:spPr>
          <a:xfrm>
            <a:off x="3987752" y="4689918"/>
            <a:ext cx="8055695" cy="15893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51"/>
              </a:lnSpc>
              <a:buNone/>
            </a:pPr>
            <a:r>
              <a:rPr lang="en-US" sz="1050" dirty="0">
                <a:solidFill>
                  <a:srgbClr val="9A341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Difícil en pacientes con fatiga extrema.</a:t>
            </a:r>
            <a:endParaRPr lang="en-US" sz="1050" dirty="0"/>
          </a:p>
        </p:txBody>
      </p:sp>
      <p:sp>
        <p:nvSpPr>
          <p:cNvPr id="44" name="Text 22"/>
          <p:cNvSpPr/>
          <p:nvPr/>
        </p:nvSpPr>
        <p:spPr>
          <a:xfrm>
            <a:off x="7721210" y="1525766"/>
            <a:ext cx="4932040" cy="2225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2"/>
              </a:lnSpc>
              <a:buNone/>
            </a:pPr>
            <a:r>
              <a:rPr lang="en-US" sz="1500" b="1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Aplicación Clínica</a:t>
            </a:r>
            <a:endParaRPr lang="en-US" sz="1500" dirty="0"/>
          </a:p>
        </p:txBody>
      </p:sp>
      <p:sp>
        <p:nvSpPr>
          <p:cNvPr id="45" name="Text 23"/>
          <p:cNvSpPr/>
          <p:nvPr/>
        </p:nvSpPr>
        <p:spPr>
          <a:xfrm>
            <a:off x="7903984" y="1938994"/>
            <a:ext cx="5260854" cy="22846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Seguimiento Longitudinal</a:t>
            </a:r>
            <a:endParaRPr lang="en-US" sz="1200" dirty="0"/>
          </a:p>
        </p:txBody>
      </p:sp>
      <p:sp>
        <p:nvSpPr>
          <p:cNvPr id="46" name="Text 24"/>
          <p:cNvSpPr/>
          <p:nvPr/>
        </p:nvSpPr>
        <p:spPr>
          <a:xfrm>
            <a:off x="7903984" y="2199249"/>
            <a:ext cx="3556768" cy="3178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51"/>
              </a:lnSpc>
              <a:buNone/>
            </a:pPr>
            <a:r>
              <a:rPr lang="en-US" sz="10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Fundamental para evaluar la eficacia de la titulación de opioides.</a:t>
            </a:r>
            <a:endParaRPr lang="en-US" sz="1050" dirty="0"/>
          </a:p>
        </p:txBody>
      </p:sp>
      <p:sp>
        <p:nvSpPr>
          <p:cNvPr id="47" name="Text 25"/>
          <p:cNvSpPr/>
          <p:nvPr/>
        </p:nvSpPr>
        <p:spPr>
          <a:xfrm>
            <a:off x="7903984" y="2707837"/>
            <a:ext cx="4384045" cy="22846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Uso en Investigación</a:t>
            </a:r>
            <a:endParaRPr lang="en-US" sz="1200" dirty="0"/>
          </a:p>
        </p:txBody>
      </p:sp>
      <p:sp>
        <p:nvSpPr>
          <p:cNvPr id="48" name="Text 26"/>
          <p:cNvSpPr/>
          <p:nvPr/>
        </p:nvSpPr>
        <p:spPr>
          <a:xfrm>
            <a:off x="7903984" y="2968092"/>
            <a:ext cx="3556768" cy="3178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51"/>
              </a:lnSpc>
              <a:buNone/>
            </a:pPr>
            <a:r>
              <a:rPr lang="en-US" sz="10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Preferida en ensayos clínicos por su naturaleza paramétrica.</a:t>
            </a:r>
            <a:endParaRPr lang="en-US" sz="1050" dirty="0"/>
          </a:p>
        </p:txBody>
      </p:sp>
      <p:sp>
        <p:nvSpPr>
          <p:cNvPr id="49" name="Text 27"/>
          <p:cNvSpPr/>
          <p:nvPr/>
        </p:nvSpPr>
        <p:spPr>
          <a:xfrm>
            <a:off x="7943717" y="3476680"/>
            <a:ext cx="5260854" cy="22846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Criterio de Intervención</a:t>
            </a:r>
            <a:endParaRPr lang="en-US" sz="1200" dirty="0"/>
          </a:p>
        </p:txBody>
      </p:sp>
      <p:sp>
        <p:nvSpPr>
          <p:cNvPr id="50" name="Text 28"/>
          <p:cNvSpPr/>
          <p:nvPr/>
        </p:nvSpPr>
        <p:spPr>
          <a:xfrm>
            <a:off x="7943717" y="3736935"/>
            <a:ext cx="3517035" cy="3178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51"/>
              </a:lnSpc>
              <a:buNone/>
            </a:pPr>
            <a:r>
              <a:rPr lang="en-US" sz="10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Ayuda a definir el "dolor irruptivo" cuando el valor aumenta ≥ 2 puntos.</a:t>
            </a:r>
            <a:endParaRPr lang="en-US" sz="1050" dirty="0"/>
          </a:p>
        </p:txBody>
      </p:sp>
      <p:sp>
        <p:nvSpPr>
          <p:cNvPr id="51" name="Text 29"/>
          <p:cNvSpPr/>
          <p:nvPr/>
        </p:nvSpPr>
        <p:spPr>
          <a:xfrm>
            <a:off x="3693902" y="4309097"/>
            <a:ext cx="11508078" cy="3178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01"/>
              </a:lnSpc>
              <a:buNone/>
            </a:pPr>
            <a:r>
              <a:rPr lang="en-US" sz="900" i="1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"Lo que no se mide, no se puede mejorar." - Principio de Salud Pública</a:t>
            </a:r>
            <a:endParaRPr lang="en-US" sz="900" dirty="0"/>
          </a:p>
        </p:txBody>
      </p:sp>
      <p:sp>
        <p:nvSpPr>
          <p:cNvPr id="52" name="Text 30"/>
          <p:cNvSpPr/>
          <p:nvPr/>
        </p:nvSpPr>
        <p:spPr>
          <a:xfrm>
            <a:off x="476802" y="6397340"/>
            <a:ext cx="5023375" cy="1427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kern="0" spc="72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 Y NORMATIVIDAD</a:t>
            </a:r>
            <a:endParaRPr lang="en-US" sz="750" dirty="0"/>
          </a:p>
        </p:txBody>
      </p:sp>
      <p:sp>
        <p:nvSpPr>
          <p:cNvPr id="53" name="Text 31"/>
          <p:cNvSpPr/>
          <p:nvPr/>
        </p:nvSpPr>
        <p:spPr>
          <a:xfrm>
            <a:off x="9094747" y="6397340"/>
            <a:ext cx="5343044" cy="1427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kern="0" spc="72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DEL DOLOR EN CUIDADOS PALIATIVOS</a:t>
            </a:r>
            <a:endParaRPr lang="en-US" sz="7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89765" y="358588"/>
            <a:ext cx="343646" cy="29882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016000"/>
            <a:ext cx="12192000" cy="5484229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8824" y="1314824"/>
            <a:ext cx="11594353" cy="1833679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118" y="1494118"/>
            <a:ext cx="313765" cy="35567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7882" y="1553882"/>
            <a:ext cx="194235" cy="209176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8118" y="1969317"/>
            <a:ext cx="11235765" cy="717176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45647" y="2148611"/>
            <a:ext cx="358588" cy="35858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64000" y="2148611"/>
            <a:ext cx="358588" cy="35858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2353" y="2148611"/>
            <a:ext cx="358588" cy="35858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00706" y="2148611"/>
            <a:ext cx="358588" cy="35858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19059" y="2148611"/>
            <a:ext cx="358588" cy="35858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37412" y="2148611"/>
            <a:ext cx="358588" cy="3585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55765" y="2148611"/>
            <a:ext cx="358588" cy="35858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74118" y="2148611"/>
            <a:ext cx="358588" cy="35858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92471" y="2148611"/>
            <a:ext cx="358588" cy="358588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10824" y="2148611"/>
            <a:ext cx="358588" cy="35858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829177" y="2148611"/>
            <a:ext cx="358588" cy="35858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78118" y="2835905"/>
            <a:ext cx="134471" cy="133303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185647" y="2835905"/>
            <a:ext cx="134470" cy="133303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98824" y="3387562"/>
            <a:ext cx="5677647" cy="2813844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78118" y="3566856"/>
            <a:ext cx="358588" cy="35567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37882" y="3626620"/>
            <a:ext cx="239059" cy="209176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78118" y="4042055"/>
            <a:ext cx="5319058" cy="348199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118" y="4450019"/>
            <a:ext cx="5319058" cy="348199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8118" y="4857983"/>
            <a:ext cx="5319058" cy="348199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78118" y="5265948"/>
            <a:ext cx="5319058" cy="3482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78118" y="5673912"/>
            <a:ext cx="5319058" cy="3482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215529" y="3387562"/>
            <a:ext cx="5677647" cy="2813844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394824" y="3939335"/>
            <a:ext cx="5319059" cy="268941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394824" y="4357688"/>
            <a:ext cx="119529" cy="133303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394824" y="4910278"/>
            <a:ext cx="134471" cy="133303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394824" y="5462868"/>
            <a:ext cx="149412" cy="133303"/>
          </a:xfrm>
          <a:prstGeom prst="rect">
            <a:avLst/>
          </a:prstGeom>
        </p:spPr>
      </p:pic>
      <p:pic>
        <p:nvPicPr>
          <p:cNvPr id="37" name="Image 35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6500229"/>
            <a:ext cx="12192000" cy="357771"/>
          </a:xfrm>
          <a:prstGeom prst="rect">
            <a:avLst/>
          </a:prstGeom>
        </p:spPr>
      </p:pic>
      <p:sp>
        <p:nvSpPr>
          <p:cNvPr id="38" name="Text 0"/>
          <p:cNvSpPr/>
          <p:nvPr/>
        </p:nvSpPr>
        <p:spPr>
          <a:xfrm>
            <a:off x="358588" y="239059"/>
            <a:ext cx="22034754" cy="29882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53"/>
              </a:lnSpc>
              <a:buNone/>
            </a:pPr>
            <a:r>
              <a:rPr lang="en-US" sz="2700" b="1" kern="0" spc="-69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 Numérica (EN) y Escala Verbal (EVC)</a:t>
            </a:r>
            <a:endParaRPr lang="en-US" sz="2700" dirty="0"/>
          </a:p>
        </p:txBody>
      </p:sp>
      <p:sp>
        <p:nvSpPr>
          <p:cNvPr id="39" name="Text 1"/>
          <p:cNvSpPr/>
          <p:nvPr/>
        </p:nvSpPr>
        <p:spPr>
          <a:xfrm>
            <a:off x="358588" y="567765"/>
            <a:ext cx="13378243" cy="20917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47"/>
              </a:lnSpc>
              <a:buNone/>
            </a:pPr>
            <a:r>
              <a:rPr lang="en-US" sz="1350" i="1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Herramientas Unidimensionales de Valoración Clínica</a:t>
            </a:r>
            <a:endParaRPr lang="en-US" sz="1350" dirty="0"/>
          </a:p>
        </p:txBody>
      </p:sp>
      <p:sp>
        <p:nvSpPr>
          <p:cNvPr id="40" name="Text 2"/>
          <p:cNvSpPr/>
          <p:nvPr/>
        </p:nvSpPr>
        <p:spPr>
          <a:xfrm>
            <a:off x="911412" y="1552365"/>
            <a:ext cx="6995160" cy="2390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82"/>
              </a:lnSpc>
              <a:buNone/>
            </a:pPr>
            <a:r>
              <a:rPr lang="en-US" sz="18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 Numérica (EN)</a:t>
            </a:r>
            <a:endParaRPr lang="en-US" sz="1800" dirty="0"/>
          </a:p>
        </p:txBody>
      </p:sp>
      <p:sp>
        <p:nvSpPr>
          <p:cNvPr id="41" name="Text 3"/>
          <p:cNvSpPr/>
          <p:nvPr/>
        </p:nvSpPr>
        <p:spPr>
          <a:xfrm>
            <a:off x="597647" y="2253200"/>
            <a:ext cx="1836230" cy="1494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6"/>
              </a:lnSpc>
              <a:buNone/>
            </a:pPr>
            <a:r>
              <a:rPr lang="en-US" sz="105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SIN DOLOR</a:t>
            </a:r>
            <a:endParaRPr lang="en-US" sz="1050" dirty="0"/>
          </a:p>
        </p:txBody>
      </p:sp>
      <p:sp>
        <p:nvSpPr>
          <p:cNvPr id="42" name="Text 4"/>
          <p:cNvSpPr/>
          <p:nvPr/>
        </p:nvSpPr>
        <p:spPr>
          <a:xfrm>
            <a:off x="3772647" y="2148611"/>
            <a:ext cx="388620" cy="3585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</a:t>
            </a:r>
            <a:endParaRPr lang="en-US" sz="1200" dirty="0"/>
          </a:p>
        </p:txBody>
      </p:sp>
      <p:sp>
        <p:nvSpPr>
          <p:cNvPr id="43" name="Text 5"/>
          <p:cNvSpPr/>
          <p:nvPr/>
        </p:nvSpPr>
        <p:spPr>
          <a:xfrm>
            <a:off x="4209676" y="2148611"/>
            <a:ext cx="388620" cy="3585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200" dirty="0"/>
          </a:p>
        </p:txBody>
      </p:sp>
      <p:sp>
        <p:nvSpPr>
          <p:cNvPr id="44" name="Text 6"/>
          <p:cNvSpPr/>
          <p:nvPr/>
        </p:nvSpPr>
        <p:spPr>
          <a:xfrm>
            <a:off x="4613088" y="2148611"/>
            <a:ext cx="388620" cy="3585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200" dirty="0"/>
          </a:p>
        </p:txBody>
      </p:sp>
      <p:sp>
        <p:nvSpPr>
          <p:cNvPr id="45" name="Text 7"/>
          <p:cNvSpPr/>
          <p:nvPr/>
        </p:nvSpPr>
        <p:spPr>
          <a:xfrm>
            <a:off x="5031441" y="2148611"/>
            <a:ext cx="388620" cy="3585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200" dirty="0"/>
          </a:p>
        </p:txBody>
      </p:sp>
      <p:sp>
        <p:nvSpPr>
          <p:cNvPr id="46" name="Text 8"/>
          <p:cNvSpPr/>
          <p:nvPr/>
        </p:nvSpPr>
        <p:spPr>
          <a:xfrm>
            <a:off x="5446059" y="2148611"/>
            <a:ext cx="388620" cy="3585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1200" dirty="0"/>
          </a:p>
        </p:txBody>
      </p:sp>
      <p:sp>
        <p:nvSpPr>
          <p:cNvPr id="47" name="Text 9"/>
          <p:cNvSpPr/>
          <p:nvPr/>
        </p:nvSpPr>
        <p:spPr>
          <a:xfrm>
            <a:off x="5868147" y="2148611"/>
            <a:ext cx="388620" cy="3585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endParaRPr lang="en-US" sz="1200" dirty="0"/>
          </a:p>
        </p:txBody>
      </p:sp>
      <p:sp>
        <p:nvSpPr>
          <p:cNvPr id="48" name="Text 10"/>
          <p:cNvSpPr/>
          <p:nvPr/>
        </p:nvSpPr>
        <p:spPr>
          <a:xfrm>
            <a:off x="6286500" y="2148611"/>
            <a:ext cx="388620" cy="3585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</a:t>
            </a:r>
            <a:endParaRPr lang="en-US" sz="1200" dirty="0"/>
          </a:p>
        </p:txBody>
      </p:sp>
      <p:sp>
        <p:nvSpPr>
          <p:cNvPr id="49" name="Text 11"/>
          <p:cNvSpPr/>
          <p:nvPr/>
        </p:nvSpPr>
        <p:spPr>
          <a:xfrm>
            <a:off x="6708588" y="2148611"/>
            <a:ext cx="388620" cy="3585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</a:t>
            </a:r>
            <a:endParaRPr lang="en-US" sz="1200" dirty="0"/>
          </a:p>
        </p:txBody>
      </p:sp>
      <p:sp>
        <p:nvSpPr>
          <p:cNvPr id="50" name="Text 12"/>
          <p:cNvSpPr/>
          <p:nvPr/>
        </p:nvSpPr>
        <p:spPr>
          <a:xfrm>
            <a:off x="7123206" y="2148611"/>
            <a:ext cx="388620" cy="3585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</a:t>
            </a:r>
            <a:endParaRPr lang="en-US" sz="1200" dirty="0"/>
          </a:p>
        </p:txBody>
      </p:sp>
      <p:sp>
        <p:nvSpPr>
          <p:cNvPr id="51" name="Text 13"/>
          <p:cNvSpPr/>
          <p:nvPr/>
        </p:nvSpPr>
        <p:spPr>
          <a:xfrm>
            <a:off x="7541559" y="2148611"/>
            <a:ext cx="388620" cy="3585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</a:t>
            </a:r>
            <a:endParaRPr lang="en-US" sz="1200" dirty="0"/>
          </a:p>
        </p:txBody>
      </p:sp>
      <p:sp>
        <p:nvSpPr>
          <p:cNvPr id="52" name="Text 14"/>
          <p:cNvSpPr/>
          <p:nvPr/>
        </p:nvSpPr>
        <p:spPr>
          <a:xfrm>
            <a:off x="7922559" y="2148611"/>
            <a:ext cx="777240" cy="3585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</a:t>
            </a:r>
            <a:endParaRPr lang="en-US" sz="1200" dirty="0"/>
          </a:p>
        </p:txBody>
      </p:sp>
      <p:sp>
        <p:nvSpPr>
          <p:cNvPr id="53" name="Text 15"/>
          <p:cNvSpPr/>
          <p:nvPr/>
        </p:nvSpPr>
        <p:spPr>
          <a:xfrm>
            <a:off x="10511118" y="2253200"/>
            <a:ext cx="2448306" cy="1494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6"/>
              </a:lnSpc>
              <a:buNone/>
            </a:pPr>
            <a:r>
              <a:rPr lang="en-US" sz="1050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MÁXIMO DOLOR</a:t>
            </a:r>
            <a:endParaRPr lang="en-US" sz="1050" dirty="0"/>
          </a:p>
        </p:txBody>
      </p:sp>
      <p:sp>
        <p:nvSpPr>
          <p:cNvPr id="54" name="Text 16"/>
          <p:cNvSpPr/>
          <p:nvPr/>
        </p:nvSpPr>
        <p:spPr>
          <a:xfrm>
            <a:off x="672353" y="2806023"/>
            <a:ext cx="10405300" cy="1494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6"/>
              </a:lnSpc>
              <a:buNone/>
            </a:pPr>
            <a:r>
              <a:rPr lang="en-US" sz="105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Definición:</a:t>
            </a:r>
            <a:r>
              <a:rPr lang="en-US" sz="10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Cuantificación subjetiva del 0 al 10.</a:t>
            </a:r>
            <a:endParaRPr lang="en-US" sz="1050" dirty="0"/>
          </a:p>
        </p:txBody>
      </p:sp>
      <p:sp>
        <p:nvSpPr>
          <p:cNvPr id="55" name="Text 17"/>
          <p:cNvSpPr/>
          <p:nvPr/>
        </p:nvSpPr>
        <p:spPr>
          <a:xfrm>
            <a:off x="6379883" y="2806023"/>
            <a:ext cx="14893862" cy="1494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6"/>
              </a:lnSpc>
              <a:buNone/>
            </a:pPr>
            <a:r>
              <a:rPr lang="en-US" sz="105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Ventaja:</a:t>
            </a:r>
            <a:r>
              <a:rPr lang="en-US" sz="10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Alta correlación con la EVA; fácil de registrar telefónicamente.</a:t>
            </a:r>
            <a:endParaRPr lang="en-US" sz="1050" dirty="0"/>
          </a:p>
        </p:txBody>
      </p:sp>
      <p:sp>
        <p:nvSpPr>
          <p:cNvPr id="56" name="Text 18"/>
          <p:cNvSpPr/>
          <p:nvPr/>
        </p:nvSpPr>
        <p:spPr>
          <a:xfrm>
            <a:off x="956235" y="3625103"/>
            <a:ext cx="8394192" cy="2390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82"/>
              </a:lnSpc>
              <a:buNone/>
            </a:pPr>
            <a:r>
              <a:rPr lang="en-US" sz="1800" b="1" dirty="0">
                <a:solidFill>
                  <a:srgbClr val="581C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 Verbal Categórica</a:t>
            </a:r>
            <a:endParaRPr lang="en-US" sz="1800" dirty="0"/>
          </a:p>
        </p:txBody>
      </p:sp>
      <p:sp>
        <p:nvSpPr>
          <p:cNvPr id="57" name="Text 19"/>
          <p:cNvSpPr/>
          <p:nvPr/>
        </p:nvSpPr>
        <p:spPr>
          <a:xfrm>
            <a:off x="537882" y="4101820"/>
            <a:ext cx="1632204" cy="22867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Ninguno</a:t>
            </a:r>
            <a:endParaRPr lang="en-US" sz="1200" dirty="0"/>
          </a:p>
        </p:txBody>
      </p:sp>
      <p:sp>
        <p:nvSpPr>
          <p:cNvPr id="58" name="Text 20"/>
          <p:cNvSpPr/>
          <p:nvPr/>
        </p:nvSpPr>
        <p:spPr>
          <a:xfrm>
            <a:off x="5662706" y="4156332"/>
            <a:ext cx="291465" cy="1195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41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</a:t>
            </a:r>
            <a:endParaRPr lang="en-US" sz="900" dirty="0"/>
          </a:p>
        </p:txBody>
      </p:sp>
      <p:sp>
        <p:nvSpPr>
          <p:cNvPr id="59" name="Text 21"/>
          <p:cNvSpPr/>
          <p:nvPr/>
        </p:nvSpPr>
        <p:spPr>
          <a:xfrm>
            <a:off x="537882" y="4509784"/>
            <a:ext cx="932688" cy="22867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D4ED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Leve</a:t>
            </a:r>
            <a:endParaRPr lang="en-US" sz="1200" dirty="0"/>
          </a:p>
        </p:txBody>
      </p:sp>
      <p:sp>
        <p:nvSpPr>
          <p:cNvPr id="60" name="Text 22"/>
          <p:cNvSpPr/>
          <p:nvPr/>
        </p:nvSpPr>
        <p:spPr>
          <a:xfrm>
            <a:off x="5513294" y="4564296"/>
            <a:ext cx="1107567" cy="1195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41"/>
              </a:lnSpc>
              <a:buNone/>
            </a:pPr>
            <a:r>
              <a:rPr lang="en-US" sz="900" dirty="0">
                <a:solidFill>
                  <a:srgbClr val="60A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1 - 3</a:t>
            </a:r>
            <a:endParaRPr lang="en-US" sz="900" dirty="0"/>
          </a:p>
        </p:txBody>
      </p:sp>
      <p:sp>
        <p:nvSpPr>
          <p:cNvPr id="61" name="Text 23"/>
          <p:cNvSpPr/>
          <p:nvPr/>
        </p:nvSpPr>
        <p:spPr>
          <a:xfrm>
            <a:off x="537882" y="4917748"/>
            <a:ext cx="1865376" cy="22867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A1620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Moderado</a:t>
            </a:r>
            <a:endParaRPr lang="en-US" sz="1200" dirty="0"/>
          </a:p>
        </p:txBody>
      </p:sp>
      <p:sp>
        <p:nvSpPr>
          <p:cNvPr id="62" name="Text 24"/>
          <p:cNvSpPr/>
          <p:nvPr/>
        </p:nvSpPr>
        <p:spPr>
          <a:xfrm>
            <a:off x="5483412" y="4972260"/>
            <a:ext cx="1107567" cy="1195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41"/>
              </a:lnSpc>
              <a:buNone/>
            </a:pPr>
            <a:r>
              <a:rPr lang="en-US" sz="900" dirty="0">
                <a:solidFill>
                  <a:srgbClr val="FACC1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4 - 6</a:t>
            </a:r>
            <a:endParaRPr lang="en-US" sz="900" dirty="0"/>
          </a:p>
        </p:txBody>
      </p:sp>
      <p:sp>
        <p:nvSpPr>
          <p:cNvPr id="63" name="Text 25"/>
          <p:cNvSpPr/>
          <p:nvPr/>
        </p:nvSpPr>
        <p:spPr>
          <a:xfrm>
            <a:off x="537882" y="5325712"/>
            <a:ext cx="1399032" cy="22867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241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Severo</a:t>
            </a:r>
            <a:endParaRPr lang="en-US" sz="1200" dirty="0"/>
          </a:p>
        </p:txBody>
      </p:sp>
      <p:sp>
        <p:nvSpPr>
          <p:cNvPr id="64" name="Text 26"/>
          <p:cNvSpPr/>
          <p:nvPr/>
        </p:nvSpPr>
        <p:spPr>
          <a:xfrm>
            <a:off x="5490882" y="5380225"/>
            <a:ext cx="1107567" cy="1195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41"/>
              </a:lnSpc>
              <a:buNone/>
            </a:pPr>
            <a:r>
              <a:rPr lang="en-US" sz="900" dirty="0">
                <a:solidFill>
                  <a:srgbClr val="FB92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7 - 9</a:t>
            </a:r>
            <a:endParaRPr lang="en-US" sz="900" dirty="0"/>
          </a:p>
        </p:txBody>
      </p:sp>
      <p:sp>
        <p:nvSpPr>
          <p:cNvPr id="65" name="Text 27"/>
          <p:cNvSpPr/>
          <p:nvPr/>
        </p:nvSpPr>
        <p:spPr>
          <a:xfrm>
            <a:off x="537882" y="5733677"/>
            <a:ext cx="2798064" cy="22867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Insoportable</a:t>
            </a:r>
            <a:endParaRPr lang="en-US" sz="1200" dirty="0"/>
          </a:p>
        </p:txBody>
      </p:sp>
      <p:sp>
        <p:nvSpPr>
          <p:cNvPr id="66" name="Text 28"/>
          <p:cNvSpPr/>
          <p:nvPr/>
        </p:nvSpPr>
        <p:spPr>
          <a:xfrm>
            <a:off x="5617883" y="5788189"/>
            <a:ext cx="582930" cy="1195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41"/>
              </a:lnSpc>
              <a:buNone/>
            </a:pPr>
            <a:r>
              <a:rPr lang="en-US" sz="900" dirty="0">
                <a:solidFill>
                  <a:srgbClr val="F871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</a:t>
            </a:r>
            <a:endParaRPr lang="en-US" sz="900" dirty="0"/>
          </a:p>
        </p:txBody>
      </p:sp>
      <p:sp>
        <p:nvSpPr>
          <p:cNvPr id="67" name="Text 29"/>
          <p:cNvSpPr/>
          <p:nvPr/>
        </p:nvSpPr>
        <p:spPr>
          <a:xfrm>
            <a:off x="6394824" y="3939335"/>
            <a:ext cx="7869555" cy="2689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47"/>
              </a:lnSpc>
              <a:buNone/>
            </a:pPr>
            <a:r>
              <a:rPr lang="en-US" sz="1500" b="1" dirty="0">
                <a:solidFill>
                  <a:srgbClr val="6EE7B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Correlación y Aplicabilidad</a:t>
            </a:r>
            <a:endParaRPr lang="en-US" sz="1500" dirty="0"/>
          </a:p>
        </p:txBody>
      </p:sp>
      <p:sp>
        <p:nvSpPr>
          <p:cNvPr id="68" name="Text 30"/>
          <p:cNvSpPr/>
          <p:nvPr/>
        </p:nvSpPr>
        <p:spPr>
          <a:xfrm>
            <a:off x="6604000" y="4327805"/>
            <a:ext cx="5109882" cy="4330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06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Ideal para pacientes con dificultades visuales o motoras que no pueden usar la EVA.</a:t>
            </a:r>
            <a:endParaRPr lang="en-US" sz="1050" dirty="0"/>
          </a:p>
        </p:txBody>
      </p:sp>
      <p:sp>
        <p:nvSpPr>
          <p:cNvPr id="69" name="Text 31"/>
          <p:cNvSpPr/>
          <p:nvPr/>
        </p:nvSpPr>
        <p:spPr>
          <a:xfrm>
            <a:off x="6618941" y="4880395"/>
            <a:ext cx="5094941" cy="4330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06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Permite un seguimiento longitudinal rápido de la eficacia del tratamiento analgésico.</a:t>
            </a:r>
            <a:endParaRPr lang="en-US" sz="1050" dirty="0"/>
          </a:p>
        </p:txBody>
      </p:sp>
      <p:sp>
        <p:nvSpPr>
          <p:cNvPr id="70" name="Text 32"/>
          <p:cNvSpPr/>
          <p:nvPr/>
        </p:nvSpPr>
        <p:spPr>
          <a:xfrm>
            <a:off x="6633882" y="5432985"/>
            <a:ext cx="15097887" cy="2165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06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EVC es preferida en entornos de urgencias por su simplicidad semántica.</a:t>
            </a:r>
            <a:endParaRPr lang="en-US" sz="1050" dirty="0"/>
          </a:p>
        </p:txBody>
      </p:sp>
      <p:sp>
        <p:nvSpPr>
          <p:cNvPr id="71" name="Text 33"/>
          <p:cNvSpPr/>
          <p:nvPr/>
        </p:nvSpPr>
        <p:spPr>
          <a:xfrm>
            <a:off x="358588" y="6604350"/>
            <a:ext cx="8161020" cy="1494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6"/>
              </a:lnSpc>
              <a:buNone/>
            </a:pPr>
            <a:r>
              <a:rPr lang="en-US" sz="1050" i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"Lo que no se mide, no se puede mejorar"</a:t>
            </a:r>
            <a:endParaRPr lang="en-US" sz="1050" dirty="0"/>
          </a:p>
        </p:txBody>
      </p:sp>
      <p:sp>
        <p:nvSpPr>
          <p:cNvPr id="72" name="Text 34"/>
          <p:cNvSpPr/>
          <p:nvPr/>
        </p:nvSpPr>
        <p:spPr>
          <a:xfrm>
            <a:off x="9398701" y="6619291"/>
            <a:ext cx="5362956" cy="1195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41"/>
              </a:lnSpc>
              <a:buNone/>
            </a:pPr>
            <a:r>
              <a:rPr lang="en-US" sz="900" b="1" kern="0" spc="92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VALORACIÓN DEL DOLOR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6294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2192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72825" y="261937"/>
            <a:ext cx="561975" cy="6953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25225" y="414338"/>
            <a:ext cx="257175" cy="381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1676400"/>
            <a:ext cx="5486400" cy="403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981200"/>
            <a:ext cx="381000" cy="381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300" y="2095500"/>
            <a:ext cx="1524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2933700"/>
            <a:ext cx="4876800" cy="533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6300" y="3048000"/>
            <a:ext cx="304800" cy="304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3581400"/>
            <a:ext cx="4876800" cy="533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6300" y="3695700"/>
            <a:ext cx="304800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4229100"/>
            <a:ext cx="4876800" cy="533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6300" y="4343400"/>
            <a:ext cx="304800" cy="304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4876800"/>
            <a:ext cx="4876800" cy="533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6300" y="4991100"/>
            <a:ext cx="304800" cy="3048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8400" y="1676400"/>
            <a:ext cx="5486400" cy="40386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53200" y="1981200"/>
            <a:ext cx="381000" cy="3810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96075" y="2095500"/>
            <a:ext cx="9525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53200" y="2933700"/>
            <a:ext cx="2381250" cy="3429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29400" y="3028950"/>
            <a:ext cx="114300" cy="152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48750" y="2933700"/>
            <a:ext cx="2381250" cy="3429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24950" y="3028950"/>
            <a:ext cx="114300" cy="1524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53200" y="3390900"/>
            <a:ext cx="2381250" cy="3429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29400" y="3486150"/>
            <a:ext cx="76200" cy="1524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48750" y="3390900"/>
            <a:ext cx="2381250" cy="3429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124950" y="3486150"/>
            <a:ext cx="133350" cy="1524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53200" y="3848100"/>
            <a:ext cx="2381250" cy="3429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29400" y="3943350"/>
            <a:ext cx="142875" cy="1524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48750" y="3848100"/>
            <a:ext cx="2381250" cy="3429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124950" y="3943350"/>
            <a:ext cx="142875" cy="1524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53200" y="4305300"/>
            <a:ext cx="4876800" cy="34290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29400" y="4400550"/>
            <a:ext cx="114300" cy="152400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53200" y="4876800"/>
            <a:ext cx="4876800" cy="30480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553200" y="5029200"/>
            <a:ext cx="152400" cy="152400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6172200"/>
            <a:ext cx="12192000" cy="457200"/>
          </a:xfrm>
          <a:prstGeom prst="rect">
            <a:avLst/>
          </a:prstGeom>
        </p:spPr>
      </p:pic>
      <p:sp>
        <p:nvSpPr>
          <p:cNvPr id="37" name="Text 0"/>
          <p:cNvSpPr/>
          <p:nvPr/>
        </p:nvSpPr>
        <p:spPr>
          <a:xfrm>
            <a:off x="457200" y="285750"/>
            <a:ext cx="1069848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kern="0" spc="-54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Escalas Multidimensionales</a:t>
            </a:r>
            <a:endParaRPr lang="en-US" sz="2700" dirty="0"/>
          </a:p>
        </p:txBody>
      </p:sp>
      <p:sp>
        <p:nvSpPr>
          <p:cNvPr id="38" name="Text 1"/>
          <p:cNvSpPr/>
          <p:nvPr/>
        </p:nvSpPr>
        <p:spPr>
          <a:xfrm>
            <a:off x="457200" y="666750"/>
            <a:ext cx="123444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A7F3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Brief Pain Inventory (BPI) / Inventario Breve de Dolor</a:t>
            </a:r>
            <a:endParaRPr lang="en-US" sz="1500" dirty="0"/>
          </a:p>
        </p:txBody>
      </p:sp>
      <p:sp>
        <p:nvSpPr>
          <p:cNvPr id="39" name="Text 2"/>
          <p:cNvSpPr/>
          <p:nvPr/>
        </p:nvSpPr>
        <p:spPr>
          <a:xfrm>
            <a:off x="1257300" y="2038350"/>
            <a:ext cx="43434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kern="0" spc="30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DIMENSIÓN SENSORIAL</a:t>
            </a:r>
            <a:endParaRPr lang="en-US" sz="1500" dirty="0"/>
          </a:p>
        </p:txBody>
      </p:sp>
      <p:sp>
        <p:nvSpPr>
          <p:cNvPr id="40" name="Text 3"/>
          <p:cNvSpPr/>
          <p:nvPr/>
        </p:nvSpPr>
        <p:spPr>
          <a:xfrm>
            <a:off x="762000" y="2552700"/>
            <a:ext cx="92811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Cuantificación de la severidad del dolor en escala 0-10:</a:t>
            </a:r>
            <a:endParaRPr lang="en-US" sz="1050" dirty="0"/>
          </a:p>
        </p:txBody>
      </p:sp>
      <p:sp>
        <p:nvSpPr>
          <p:cNvPr id="41" name="Text 4"/>
          <p:cNvSpPr/>
          <p:nvPr/>
        </p:nvSpPr>
        <p:spPr>
          <a:xfrm>
            <a:off x="986284" y="304800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200" dirty="0"/>
          </a:p>
        </p:txBody>
      </p:sp>
      <p:sp>
        <p:nvSpPr>
          <p:cNvPr id="42" name="Text 5"/>
          <p:cNvSpPr/>
          <p:nvPr/>
        </p:nvSpPr>
        <p:spPr>
          <a:xfrm>
            <a:off x="1333500" y="3086100"/>
            <a:ext cx="4267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Peor dolor en 24 horas</a:t>
            </a:r>
            <a:endParaRPr lang="en-US" sz="1200" dirty="0"/>
          </a:p>
        </p:txBody>
      </p:sp>
      <p:sp>
        <p:nvSpPr>
          <p:cNvPr id="43" name="Text 6"/>
          <p:cNvSpPr/>
          <p:nvPr/>
        </p:nvSpPr>
        <p:spPr>
          <a:xfrm>
            <a:off x="986284" y="369570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200" dirty="0"/>
          </a:p>
        </p:txBody>
      </p:sp>
      <p:sp>
        <p:nvSpPr>
          <p:cNvPr id="44" name="Text 7"/>
          <p:cNvSpPr/>
          <p:nvPr/>
        </p:nvSpPr>
        <p:spPr>
          <a:xfrm>
            <a:off x="1333500" y="3733800"/>
            <a:ext cx="4450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Menor dolor en 24 horas</a:t>
            </a:r>
            <a:endParaRPr lang="en-US" sz="1200" dirty="0"/>
          </a:p>
        </p:txBody>
      </p:sp>
      <p:sp>
        <p:nvSpPr>
          <p:cNvPr id="45" name="Text 8"/>
          <p:cNvSpPr/>
          <p:nvPr/>
        </p:nvSpPr>
        <p:spPr>
          <a:xfrm>
            <a:off x="986284" y="434340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200" dirty="0"/>
          </a:p>
        </p:txBody>
      </p:sp>
      <p:sp>
        <p:nvSpPr>
          <p:cNvPr id="46" name="Text 9"/>
          <p:cNvSpPr/>
          <p:nvPr/>
        </p:nvSpPr>
        <p:spPr>
          <a:xfrm>
            <a:off x="1333500" y="4381500"/>
            <a:ext cx="25603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promedio</a:t>
            </a:r>
            <a:endParaRPr lang="en-US" sz="1200" dirty="0"/>
          </a:p>
        </p:txBody>
      </p:sp>
      <p:sp>
        <p:nvSpPr>
          <p:cNvPr id="47" name="Text 10"/>
          <p:cNvSpPr/>
          <p:nvPr/>
        </p:nvSpPr>
        <p:spPr>
          <a:xfrm>
            <a:off x="986284" y="499110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1200" dirty="0"/>
          </a:p>
        </p:txBody>
      </p:sp>
      <p:sp>
        <p:nvSpPr>
          <p:cNvPr id="48" name="Text 11"/>
          <p:cNvSpPr/>
          <p:nvPr/>
        </p:nvSpPr>
        <p:spPr>
          <a:xfrm>
            <a:off x="1333500" y="5029200"/>
            <a:ext cx="47548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en el momento actual</a:t>
            </a:r>
            <a:endParaRPr lang="en-US" sz="1200" dirty="0"/>
          </a:p>
        </p:txBody>
      </p:sp>
      <p:sp>
        <p:nvSpPr>
          <p:cNvPr id="49" name="Text 12"/>
          <p:cNvSpPr/>
          <p:nvPr/>
        </p:nvSpPr>
        <p:spPr>
          <a:xfrm>
            <a:off x="7048500" y="2038350"/>
            <a:ext cx="41148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kern="0" spc="30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DIMENSIÓN REACTIVA</a:t>
            </a:r>
            <a:endParaRPr lang="en-US" sz="1500" dirty="0"/>
          </a:p>
        </p:txBody>
      </p:sp>
      <p:sp>
        <p:nvSpPr>
          <p:cNvPr id="50" name="Text 13"/>
          <p:cNvSpPr/>
          <p:nvPr/>
        </p:nvSpPr>
        <p:spPr>
          <a:xfrm>
            <a:off x="6553200" y="2552700"/>
            <a:ext cx="141884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Interferencia en 7 dominios funcionales (0 = No interfiere, 10 = Interferencia total):</a:t>
            </a:r>
            <a:endParaRPr lang="en-US" sz="1050" dirty="0"/>
          </a:p>
        </p:txBody>
      </p:sp>
      <p:sp>
        <p:nvSpPr>
          <p:cNvPr id="51" name="Text 14"/>
          <p:cNvSpPr/>
          <p:nvPr/>
        </p:nvSpPr>
        <p:spPr>
          <a:xfrm>
            <a:off x="6858000" y="3009900"/>
            <a:ext cx="27203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Actividad General</a:t>
            </a:r>
            <a:endParaRPr lang="en-US" sz="1050" dirty="0"/>
          </a:p>
        </p:txBody>
      </p:sp>
      <p:sp>
        <p:nvSpPr>
          <p:cNvPr id="52" name="Text 15"/>
          <p:cNvSpPr/>
          <p:nvPr/>
        </p:nvSpPr>
        <p:spPr>
          <a:xfrm>
            <a:off x="9353550" y="3009900"/>
            <a:ext cx="24003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Estado de Ánimo</a:t>
            </a:r>
            <a:endParaRPr lang="en-US" sz="1050" dirty="0"/>
          </a:p>
        </p:txBody>
      </p:sp>
      <p:sp>
        <p:nvSpPr>
          <p:cNvPr id="53" name="Text 16"/>
          <p:cNvSpPr/>
          <p:nvPr/>
        </p:nvSpPr>
        <p:spPr>
          <a:xfrm>
            <a:off x="6819900" y="3467100"/>
            <a:ext cx="27203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Capacidad Caminar</a:t>
            </a:r>
            <a:endParaRPr lang="en-US" sz="1050" dirty="0"/>
          </a:p>
        </p:txBody>
      </p:sp>
      <p:sp>
        <p:nvSpPr>
          <p:cNvPr id="54" name="Text 17"/>
          <p:cNvSpPr/>
          <p:nvPr/>
        </p:nvSpPr>
        <p:spPr>
          <a:xfrm>
            <a:off x="9372600" y="3467100"/>
            <a:ext cx="25603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Trabajo Habitual</a:t>
            </a:r>
            <a:endParaRPr lang="en-US" sz="1050" dirty="0"/>
          </a:p>
        </p:txBody>
      </p:sp>
      <p:sp>
        <p:nvSpPr>
          <p:cNvPr id="55" name="Text 18"/>
          <p:cNvSpPr/>
          <p:nvPr/>
        </p:nvSpPr>
        <p:spPr>
          <a:xfrm>
            <a:off x="6886575" y="3924300"/>
            <a:ext cx="16002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Relaciones</a:t>
            </a:r>
            <a:endParaRPr lang="en-US" sz="1050" dirty="0"/>
          </a:p>
        </p:txBody>
      </p:sp>
      <p:sp>
        <p:nvSpPr>
          <p:cNvPr id="56" name="Text 19"/>
          <p:cNvSpPr/>
          <p:nvPr/>
        </p:nvSpPr>
        <p:spPr>
          <a:xfrm>
            <a:off x="9382125" y="3924300"/>
            <a:ext cx="8001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Sueño</a:t>
            </a:r>
            <a:endParaRPr lang="en-US" sz="1050" dirty="0"/>
          </a:p>
        </p:txBody>
      </p:sp>
      <p:sp>
        <p:nvSpPr>
          <p:cNvPr id="57" name="Text 20"/>
          <p:cNvSpPr/>
          <p:nvPr/>
        </p:nvSpPr>
        <p:spPr>
          <a:xfrm>
            <a:off x="6858000" y="4381500"/>
            <a:ext cx="30403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Disfrute de la Vida</a:t>
            </a:r>
            <a:endParaRPr lang="en-US" sz="1050" dirty="0"/>
          </a:p>
        </p:txBody>
      </p:sp>
      <p:sp>
        <p:nvSpPr>
          <p:cNvPr id="58" name="Text 21"/>
          <p:cNvSpPr/>
          <p:nvPr/>
        </p:nvSpPr>
        <p:spPr>
          <a:xfrm>
            <a:off x="6819900" y="4991100"/>
            <a:ext cx="116128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i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 seguimiento y ajuste de dosis en pacientes crónicos y terminales (OMS, 2002).</a:t>
            </a:r>
            <a:endParaRPr lang="en-US" sz="900" dirty="0"/>
          </a:p>
        </p:txBody>
      </p:sp>
      <p:sp>
        <p:nvSpPr>
          <p:cNvPr id="59" name="Text 22"/>
          <p:cNvSpPr/>
          <p:nvPr/>
        </p:nvSpPr>
        <p:spPr>
          <a:xfrm>
            <a:off x="457200" y="6324600"/>
            <a:ext cx="53492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144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DEL DOLOR EN CUIDADOS PALIATIVOS</a:t>
            </a:r>
            <a:endParaRPr lang="en-US" sz="900" dirty="0"/>
          </a:p>
        </p:txBody>
      </p:sp>
      <p:sp>
        <p:nvSpPr>
          <p:cNvPr id="60" name="Text 23"/>
          <p:cNvSpPr/>
          <p:nvPr/>
        </p:nvSpPr>
        <p:spPr>
          <a:xfrm>
            <a:off x="8255794" y="6324600"/>
            <a:ext cx="507492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144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VALORACIÓN MULTIDIMENSIONAL DEL DOLOR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43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77625" y="381000"/>
            <a:ext cx="257175" cy="381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143000"/>
            <a:ext cx="12192000" cy="5334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412206"/>
            <a:ext cx="3606701" cy="22479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640806"/>
            <a:ext cx="381000" cy="381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" y="2755106"/>
            <a:ext cx="1524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736181"/>
            <a:ext cx="114300" cy="1333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002881"/>
            <a:ext cx="114300" cy="1333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269581"/>
            <a:ext cx="114300" cy="1333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92501" y="2412206"/>
            <a:ext cx="3606850" cy="22479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21101" y="2640806"/>
            <a:ext cx="381000" cy="3810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35401" y="2755106"/>
            <a:ext cx="1524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21101" y="3736181"/>
            <a:ext cx="114300" cy="1333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21101" y="4002881"/>
            <a:ext cx="114300" cy="1333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21101" y="4269581"/>
            <a:ext cx="114300" cy="1333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04150" y="2412206"/>
            <a:ext cx="3606701" cy="22479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32750" y="2640806"/>
            <a:ext cx="381000" cy="3810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28000" y="2755106"/>
            <a:ext cx="190500" cy="152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32750" y="3736181"/>
            <a:ext cx="114300" cy="13335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32750" y="4002881"/>
            <a:ext cx="114300" cy="13335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32750" y="4269581"/>
            <a:ext cx="114300" cy="13335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1000" y="5005388"/>
            <a:ext cx="11430000" cy="1090613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09600" y="5272088"/>
            <a:ext cx="171450" cy="3048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457200" y="228600"/>
            <a:ext cx="1563624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kern="0" spc="-54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Cuestionario del Dolor de McGill (MPQ)</a:t>
            </a:r>
            <a:endParaRPr lang="en-US" sz="2700" dirty="0"/>
          </a:p>
        </p:txBody>
      </p:sp>
      <p:sp>
        <p:nvSpPr>
          <p:cNvPr id="29" name="Text 1"/>
          <p:cNvSpPr/>
          <p:nvPr/>
        </p:nvSpPr>
        <p:spPr>
          <a:xfrm>
            <a:off x="457200" y="647700"/>
            <a:ext cx="843534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i="1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Valoración Multidimensional y Cualitativa</a:t>
            </a:r>
            <a:endParaRPr lang="en-US" sz="1350" dirty="0"/>
          </a:p>
        </p:txBody>
      </p:sp>
      <p:sp>
        <p:nvSpPr>
          <p:cNvPr id="30" name="Text 2"/>
          <p:cNvSpPr/>
          <p:nvPr/>
        </p:nvSpPr>
        <p:spPr>
          <a:xfrm>
            <a:off x="381000" y="1524000"/>
            <a:ext cx="11430000" cy="61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38"/>
              </a:lnSpc>
              <a:buNone/>
            </a:pPr>
            <a:r>
              <a:rPr lang="en-US" sz="1500" dirty="0">
                <a:solidFill>
                  <a:srgbClr val="374151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Es una de las herramientas más completas para la caracterización del dolor. Utiliza descriptores verbales para capturar la experiencia subjetiva más allá de la simple intensidad.</a:t>
            </a:r>
            <a:endParaRPr lang="en-US" sz="1500" dirty="0"/>
          </a:p>
        </p:txBody>
      </p:sp>
      <p:sp>
        <p:nvSpPr>
          <p:cNvPr id="31" name="Text 3"/>
          <p:cNvSpPr/>
          <p:nvPr/>
        </p:nvSpPr>
        <p:spPr>
          <a:xfrm>
            <a:off x="1104900" y="2697956"/>
            <a:ext cx="20574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Sensorial</a:t>
            </a:r>
            <a:endParaRPr lang="en-US" sz="1500" dirty="0"/>
          </a:p>
        </p:txBody>
      </p:sp>
      <p:sp>
        <p:nvSpPr>
          <p:cNvPr id="32" name="Text 4"/>
          <p:cNvSpPr/>
          <p:nvPr/>
        </p:nvSpPr>
        <p:spPr>
          <a:xfrm>
            <a:off x="609600" y="3174206"/>
            <a:ext cx="3149501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Propiedades mecánicas, térmicas y espaciales del dolor.</a:t>
            </a:r>
            <a:endParaRPr lang="en-US" sz="1050" dirty="0"/>
          </a:p>
        </p:txBody>
      </p:sp>
      <p:sp>
        <p:nvSpPr>
          <p:cNvPr id="33" name="Text 5"/>
          <p:cNvSpPr/>
          <p:nvPr/>
        </p:nvSpPr>
        <p:spPr>
          <a:xfrm>
            <a:off x="800100" y="3707606"/>
            <a:ext cx="314950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Pulsátil, punzante</a:t>
            </a:r>
            <a:endParaRPr lang="en-US" sz="1050" dirty="0"/>
          </a:p>
        </p:txBody>
      </p:sp>
      <p:sp>
        <p:nvSpPr>
          <p:cNvPr id="34" name="Text 6"/>
          <p:cNvSpPr/>
          <p:nvPr/>
        </p:nvSpPr>
        <p:spPr>
          <a:xfrm>
            <a:off x="800100" y="3974306"/>
            <a:ext cx="314950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Quemante, opresivo</a:t>
            </a:r>
            <a:endParaRPr lang="en-US" sz="1050" dirty="0"/>
          </a:p>
        </p:txBody>
      </p:sp>
      <p:sp>
        <p:nvSpPr>
          <p:cNvPr id="35" name="Text 7"/>
          <p:cNvSpPr/>
          <p:nvPr/>
        </p:nvSpPr>
        <p:spPr>
          <a:xfrm>
            <a:off x="800100" y="4241006"/>
            <a:ext cx="314950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Calambre, hormigueo</a:t>
            </a:r>
            <a:endParaRPr lang="en-US" sz="1050" dirty="0"/>
          </a:p>
        </p:txBody>
      </p:sp>
      <p:sp>
        <p:nvSpPr>
          <p:cNvPr id="36" name="Text 8"/>
          <p:cNvSpPr/>
          <p:nvPr/>
        </p:nvSpPr>
        <p:spPr>
          <a:xfrm>
            <a:off x="5016401" y="2697956"/>
            <a:ext cx="18288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Afectiva</a:t>
            </a:r>
            <a:endParaRPr lang="en-US" sz="1500" dirty="0"/>
          </a:p>
        </p:txBody>
      </p:sp>
      <p:sp>
        <p:nvSpPr>
          <p:cNvPr id="37" name="Text 9"/>
          <p:cNvSpPr/>
          <p:nvPr/>
        </p:nvSpPr>
        <p:spPr>
          <a:xfrm>
            <a:off x="4521101" y="3174206"/>
            <a:ext cx="31496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Tensión, miedo y respuestas autonómicas asociadas.</a:t>
            </a:r>
            <a:endParaRPr lang="en-US" sz="1050" dirty="0"/>
          </a:p>
        </p:txBody>
      </p:sp>
      <p:sp>
        <p:nvSpPr>
          <p:cNvPr id="38" name="Text 10"/>
          <p:cNvSpPr/>
          <p:nvPr/>
        </p:nvSpPr>
        <p:spPr>
          <a:xfrm>
            <a:off x="4711601" y="3707606"/>
            <a:ext cx="314965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Agotador, sofocante</a:t>
            </a:r>
            <a:endParaRPr lang="en-US" sz="1050" dirty="0"/>
          </a:p>
        </p:txBody>
      </p:sp>
      <p:sp>
        <p:nvSpPr>
          <p:cNvPr id="39" name="Text 11"/>
          <p:cNvSpPr/>
          <p:nvPr/>
        </p:nvSpPr>
        <p:spPr>
          <a:xfrm>
            <a:off x="4711601" y="3974306"/>
            <a:ext cx="314965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Aterrador, cruel</a:t>
            </a:r>
            <a:endParaRPr lang="en-US" sz="1050" dirty="0"/>
          </a:p>
        </p:txBody>
      </p:sp>
      <p:sp>
        <p:nvSpPr>
          <p:cNvPr id="40" name="Text 12"/>
          <p:cNvSpPr/>
          <p:nvPr/>
        </p:nvSpPr>
        <p:spPr>
          <a:xfrm>
            <a:off x="4711601" y="4241006"/>
            <a:ext cx="314965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Castigador, molesto</a:t>
            </a:r>
            <a:endParaRPr lang="en-US" sz="1050" dirty="0"/>
          </a:p>
        </p:txBody>
      </p:sp>
      <p:sp>
        <p:nvSpPr>
          <p:cNvPr id="41" name="Text 13"/>
          <p:cNvSpPr/>
          <p:nvPr/>
        </p:nvSpPr>
        <p:spPr>
          <a:xfrm>
            <a:off x="8928050" y="2697956"/>
            <a:ext cx="2286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Evaluativa</a:t>
            </a:r>
            <a:endParaRPr lang="en-US" sz="1500" dirty="0"/>
          </a:p>
        </p:txBody>
      </p:sp>
      <p:sp>
        <p:nvSpPr>
          <p:cNvPr id="42" name="Text 14"/>
          <p:cNvSpPr/>
          <p:nvPr/>
        </p:nvSpPr>
        <p:spPr>
          <a:xfrm>
            <a:off x="8432750" y="3174206"/>
            <a:ext cx="3149501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Percepción global del impacto y la severidad del dolor.</a:t>
            </a:r>
            <a:endParaRPr lang="en-US" sz="1050" dirty="0"/>
          </a:p>
        </p:txBody>
      </p:sp>
      <p:sp>
        <p:nvSpPr>
          <p:cNvPr id="43" name="Text 15"/>
          <p:cNvSpPr/>
          <p:nvPr/>
        </p:nvSpPr>
        <p:spPr>
          <a:xfrm>
            <a:off x="8623250" y="3707606"/>
            <a:ext cx="314950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Incomodidad leve</a:t>
            </a:r>
            <a:endParaRPr lang="en-US" sz="1050" dirty="0"/>
          </a:p>
        </p:txBody>
      </p:sp>
      <p:sp>
        <p:nvSpPr>
          <p:cNvPr id="44" name="Text 16"/>
          <p:cNvSpPr/>
          <p:nvPr/>
        </p:nvSpPr>
        <p:spPr>
          <a:xfrm>
            <a:off x="8623250" y="3974306"/>
            <a:ext cx="314950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fuerte</a:t>
            </a:r>
            <a:endParaRPr lang="en-US" sz="1050" dirty="0"/>
          </a:p>
        </p:txBody>
      </p:sp>
      <p:sp>
        <p:nvSpPr>
          <p:cNvPr id="45" name="Text 17"/>
          <p:cNvSpPr/>
          <p:nvPr/>
        </p:nvSpPr>
        <p:spPr>
          <a:xfrm>
            <a:off x="8623250" y="4241006"/>
            <a:ext cx="314950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insoportable</a:t>
            </a:r>
            <a:endParaRPr lang="en-US" sz="1050" dirty="0"/>
          </a:p>
        </p:txBody>
      </p:sp>
      <p:sp>
        <p:nvSpPr>
          <p:cNvPr id="46" name="Text 18"/>
          <p:cNvSpPr/>
          <p:nvPr/>
        </p:nvSpPr>
        <p:spPr>
          <a:xfrm>
            <a:off x="933450" y="5233988"/>
            <a:ext cx="106489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Utilidad Clínica en Cuidados Paliativos</a:t>
            </a:r>
            <a:endParaRPr lang="en-US" sz="1200" dirty="0"/>
          </a:p>
        </p:txBody>
      </p:sp>
      <p:sp>
        <p:nvSpPr>
          <p:cNvPr id="47" name="Text 19"/>
          <p:cNvSpPr/>
          <p:nvPr/>
        </p:nvSpPr>
        <p:spPr>
          <a:xfrm>
            <a:off x="933450" y="5500688"/>
            <a:ext cx="1064895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4"/>
              </a:lnSpc>
              <a:buNone/>
            </a:pPr>
            <a:r>
              <a:rPr lang="en-US" sz="1050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Permite diferenciar entre </a:t>
            </a:r>
            <a:r>
              <a:rPr lang="en-US" sz="105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nociceptivo y neuropático</a:t>
            </a:r>
            <a:r>
              <a:rPr lang="en-US" sz="1050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mediante los descriptores específicos. Es fundamental para guiar el tratamiento farmacológico (ej. uso de coadyuvantes) y evaluar la eficacia de intervenciones complejas.</a:t>
            </a:r>
            <a:endParaRPr lang="en-US" sz="1050" dirty="0"/>
          </a:p>
        </p:txBody>
      </p:sp>
      <p:sp>
        <p:nvSpPr>
          <p:cNvPr id="48" name="Text 20"/>
          <p:cNvSpPr/>
          <p:nvPr/>
        </p:nvSpPr>
        <p:spPr>
          <a:xfrm>
            <a:off x="457200" y="6591300"/>
            <a:ext cx="61722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Módulo: Valoración Multidimensional del Dolor</a:t>
            </a:r>
            <a:endParaRPr lang="en-US" sz="900" dirty="0"/>
          </a:p>
        </p:txBody>
      </p:sp>
      <p:sp>
        <p:nvSpPr>
          <p:cNvPr id="49" name="Text 21"/>
          <p:cNvSpPr/>
          <p:nvPr/>
        </p:nvSpPr>
        <p:spPr>
          <a:xfrm>
            <a:off x="9570690" y="6591300"/>
            <a:ext cx="35661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72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ESCALAS MULTIDIMENSIONALES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0836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108364"/>
            <a:ext cx="12192000" cy="526472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636" y="1524000"/>
            <a:ext cx="11360727" cy="972524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5636" y="2773615"/>
            <a:ext cx="3648319" cy="155863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455" y="2981433"/>
            <a:ext cx="346364" cy="34636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1693" y="3078442"/>
            <a:ext cx="129886" cy="152346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455" y="3483661"/>
            <a:ext cx="112568" cy="13326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455" y="3726115"/>
            <a:ext cx="112568" cy="13326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455" y="3968570"/>
            <a:ext cx="112568" cy="13326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71773" y="2773615"/>
            <a:ext cx="3648318" cy="1558637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79591" y="2981433"/>
            <a:ext cx="346364" cy="34636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74841" y="3078442"/>
            <a:ext cx="155864" cy="152346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79591" y="3483661"/>
            <a:ext cx="112568" cy="133269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79591" y="3726115"/>
            <a:ext cx="112568" cy="133269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79591" y="3968570"/>
            <a:ext cx="112568" cy="133269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27910" y="2773615"/>
            <a:ext cx="3648453" cy="1558637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35728" y="2981433"/>
            <a:ext cx="346364" cy="346363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13660" y="3078442"/>
            <a:ext cx="190500" cy="152346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35728" y="3483661"/>
            <a:ext cx="112568" cy="133269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35728" y="3726115"/>
            <a:ext cx="112568" cy="133269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35728" y="3968570"/>
            <a:ext cx="112568" cy="133269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15636" y="4886433"/>
            <a:ext cx="2736273" cy="90487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688523" y="5024979"/>
            <a:ext cx="190500" cy="242454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290455" y="4886433"/>
            <a:ext cx="2736273" cy="90487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537364" y="5024979"/>
            <a:ext cx="242455" cy="242454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165273" y="4886433"/>
            <a:ext cx="2736273" cy="904875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412182" y="5024979"/>
            <a:ext cx="242455" cy="242454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040091" y="4886433"/>
            <a:ext cx="2736273" cy="904875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312977" y="5024979"/>
            <a:ext cx="190500" cy="242454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6373091"/>
            <a:ext cx="12192000" cy="484909"/>
          </a:xfrm>
          <a:prstGeom prst="rect">
            <a:avLst/>
          </a:prstGeom>
        </p:spPr>
      </p:pic>
      <p:sp>
        <p:nvSpPr>
          <p:cNvPr id="34" name="Text 0"/>
          <p:cNvSpPr/>
          <p:nvPr/>
        </p:nvSpPr>
        <p:spPr>
          <a:xfrm>
            <a:off x="415636" y="277091"/>
            <a:ext cx="6012657" cy="1385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91"/>
              </a:lnSpc>
              <a:buNone/>
            </a:pPr>
            <a:r>
              <a:rPr lang="en-US" sz="900" b="1" kern="0" spc="238" dirty="0">
                <a:solidFill>
                  <a:srgbClr val="6EE7B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VALORACIÓN DEL DOLOR</a:t>
            </a:r>
            <a:endParaRPr lang="en-US" sz="900" dirty="0"/>
          </a:p>
        </p:txBody>
      </p:sp>
      <p:sp>
        <p:nvSpPr>
          <p:cNvPr id="35" name="Text 1"/>
          <p:cNvSpPr/>
          <p:nvPr/>
        </p:nvSpPr>
        <p:spPr>
          <a:xfrm>
            <a:off x="415636" y="484909"/>
            <a:ext cx="16294608" cy="34636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27"/>
              </a:lnSpc>
              <a:buNone/>
            </a:pPr>
            <a:r>
              <a:rPr lang="en-US" sz="2700" b="1" kern="0" spc="-59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Valoración en Poblaciones Especiales</a:t>
            </a:r>
            <a:endParaRPr lang="en-US" sz="2700" dirty="0"/>
          </a:p>
        </p:txBody>
      </p:sp>
      <p:sp>
        <p:nvSpPr>
          <p:cNvPr id="36" name="Text 2"/>
          <p:cNvSpPr/>
          <p:nvPr/>
        </p:nvSpPr>
        <p:spPr>
          <a:xfrm>
            <a:off x="2799242" y="623455"/>
            <a:ext cx="8977122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364"/>
              </a:lnSpc>
              <a:buNone/>
            </a:pPr>
            <a:r>
              <a:rPr lang="en-US" sz="1050" i="1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"La observación es la voz del paciente silenciado."</a:t>
            </a:r>
            <a:endParaRPr lang="en-US" sz="1050" dirty="0"/>
          </a:p>
        </p:txBody>
      </p:sp>
      <p:sp>
        <p:nvSpPr>
          <p:cNvPr id="37" name="Text 3"/>
          <p:cNvSpPr/>
          <p:nvPr/>
        </p:nvSpPr>
        <p:spPr>
          <a:xfrm>
            <a:off x="623455" y="1731818"/>
            <a:ext cx="10945091" cy="556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94"/>
              </a:lnSpc>
              <a:buNone/>
            </a:pPr>
            <a:r>
              <a:rPr lang="en-US" sz="1350" i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Cuando la comunicación verbal es limitada o inexistente, el clínico debe transformarse en un observador experto de indicadores </a:t>
            </a:r>
            <a:r>
              <a:rPr lang="en-US" sz="1350" b="1" i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conductuales y fisiológicos</a:t>
            </a:r>
            <a:r>
              <a:rPr lang="en-US" sz="1350" i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para garantizar un tratamiento ético y oportuno.</a:t>
            </a:r>
            <a:endParaRPr lang="en-US" sz="1350" dirty="0"/>
          </a:p>
        </p:txBody>
      </p:sp>
      <p:sp>
        <p:nvSpPr>
          <p:cNvPr id="38" name="Text 4"/>
          <p:cNvSpPr/>
          <p:nvPr/>
        </p:nvSpPr>
        <p:spPr>
          <a:xfrm>
            <a:off x="1073727" y="3040288"/>
            <a:ext cx="4023360" cy="2285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Pediatría y Neonatos</a:t>
            </a:r>
            <a:endParaRPr lang="en-US" sz="1200" dirty="0"/>
          </a:p>
        </p:txBody>
      </p:sp>
      <p:sp>
        <p:nvSpPr>
          <p:cNvPr id="39" name="Text 5"/>
          <p:cNvSpPr/>
          <p:nvPr/>
        </p:nvSpPr>
        <p:spPr>
          <a:xfrm>
            <a:off x="805295" y="3466342"/>
            <a:ext cx="4224528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Escalas observacionales.</a:t>
            </a:r>
            <a:endParaRPr lang="en-US" sz="1050" dirty="0"/>
          </a:p>
        </p:txBody>
      </p:sp>
      <p:sp>
        <p:nvSpPr>
          <p:cNvPr id="40" name="Text 6"/>
          <p:cNvSpPr/>
          <p:nvPr/>
        </p:nvSpPr>
        <p:spPr>
          <a:xfrm>
            <a:off x="805295" y="3708797"/>
            <a:ext cx="5280660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Patrones de llanto y consuelo.</a:t>
            </a:r>
            <a:endParaRPr lang="en-US" sz="1050" dirty="0"/>
          </a:p>
        </p:txBody>
      </p:sp>
      <p:sp>
        <p:nvSpPr>
          <p:cNvPr id="41" name="Text 7"/>
          <p:cNvSpPr/>
          <p:nvPr/>
        </p:nvSpPr>
        <p:spPr>
          <a:xfrm>
            <a:off x="805295" y="3951252"/>
            <a:ext cx="4752594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Cambios en la alimentación.</a:t>
            </a:r>
            <a:endParaRPr lang="en-US" sz="1050" dirty="0"/>
          </a:p>
        </p:txBody>
      </p:sp>
      <p:sp>
        <p:nvSpPr>
          <p:cNvPr id="42" name="Text 8"/>
          <p:cNvSpPr/>
          <p:nvPr/>
        </p:nvSpPr>
        <p:spPr>
          <a:xfrm>
            <a:off x="4929864" y="3040288"/>
            <a:ext cx="3419856" cy="2285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Demencia Avanzada</a:t>
            </a:r>
            <a:endParaRPr lang="en-US" sz="1200" dirty="0"/>
          </a:p>
        </p:txBody>
      </p:sp>
      <p:sp>
        <p:nvSpPr>
          <p:cNvPr id="43" name="Text 9"/>
          <p:cNvSpPr/>
          <p:nvPr/>
        </p:nvSpPr>
        <p:spPr>
          <a:xfrm>
            <a:off x="4661432" y="3466342"/>
            <a:ext cx="3872484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Agitación psicomotriz.</a:t>
            </a:r>
            <a:endParaRPr lang="en-US" sz="1050" dirty="0"/>
          </a:p>
        </p:txBody>
      </p:sp>
      <p:sp>
        <p:nvSpPr>
          <p:cNvPr id="44" name="Text 10"/>
          <p:cNvSpPr/>
          <p:nvPr/>
        </p:nvSpPr>
        <p:spPr>
          <a:xfrm>
            <a:off x="4661432" y="3708797"/>
            <a:ext cx="4048506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Resistencia al cuidado.</a:t>
            </a:r>
            <a:endParaRPr lang="en-US" sz="1050" dirty="0"/>
          </a:p>
        </p:txBody>
      </p:sp>
      <p:sp>
        <p:nvSpPr>
          <p:cNvPr id="45" name="Text 11"/>
          <p:cNvSpPr/>
          <p:nvPr/>
        </p:nvSpPr>
        <p:spPr>
          <a:xfrm>
            <a:off x="4661432" y="3951252"/>
            <a:ext cx="4752594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Alteración del ciclo sueño.</a:t>
            </a:r>
            <a:endParaRPr lang="en-US" sz="1050" dirty="0"/>
          </a:p>
        </p:txBody>
      </p:sp>
      <p:sp>
        <p:nvSpPr>
          <p:cNvPr id="46" name="Text 12"/>
          <p:cNvSpPr/>
          <p:nvPr/>
        </p:nvSpPr>
        <p:spPr>
          <a:xfrm>
            <a:off x="8786001" y="3040288"/>
            <a:ext cx="3822192" cy="2285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Deterioro Cognitivo</a:t>
            </a:r>
            <a:endParaRPr lang="en-US" sz="1200" dirty="0"/>
          </a:p>
        </p:txBody>
      </p:sp>
      <p:sp>
        <p:nvSpPr>
          <p:cNvPr id="47" name="Text 13"/>
          <p:cNvSpPr/>
          <p:nvPr/>
        </p:nvSpPr>
        <p:spPr>
          <a:xfrm>
            <a:off x="8517569" y="3466342"/>
            <a:ext cx="3344418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Signos autonómicos.</a:t>
            </a:r>
            <a:endParaRPr lang="en-US" sz="1050" dirty="0"/>
          </a:p>
        </p:txBody>
      </p:sp>
      <p:sp>
        <p:nvSpPr>
          <p:cNvPr id="48" name="Text 14"/>
          <p:cNvSpPr/>
          <p:nvPr/>
        </p:nvSpPr>
        <p:spPr>
          <a:xfrm>
            <a:off x="8517569" y="3708797"/>
            <a:ext cx="3232818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Tensión muscular.</a:t>
            </a:r>
            <a:endParaRPr lang="en-US" sz="1050" dirty="0"/>
          </a:p>
        </p:txBody>
      </p:sp>
      <p:sp>
        <p:nvSpPr>
          <p:cNvPr id="49" name="Text 15"/>
          <p:cNvSpPr/>
          <p:nvPr/>
        </p:nvSpPr>
        <p:spPr>
          <a:xfrm>
            <a:off x="8517569" y="3951252"/>
            <a:ext cx="4400550" cy="1731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Sincronía con ventilador.</a:t>
            </a:r>
            <a:endParaRPr lang="en-US" sz="1050" dirty="0"/>
          </a:p>
        </p:txBody>
      </p:sp>
      <p:sp>
        <p:nvSpPr>
          <p:cNvPr id="50" name="Text 16"/>
          <p:cNvSpPr/>
          <p:nvPr/>
        </p:nvSpPr>
        <p:spPr>
          <a:xfrm>
            <a:off x="415636" y="4609342"/>
            <a:ext cx="11360727" cy="1385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91"/>
              </a:lnSpc>
              <a:buNone/>
            </a:pPr>
            <a:r>
              <a:rPr lang="en-US" sz="900" b="1" kern="0" spc="79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DIMENSIONES DE OBSERVACIÓN CONDUCTUAL</a:t>
            </a:r>
            <a:endParaRPr lang="en-US" sz="900" dirty="0"/>
          </a:p>
        </p:txBody>
      </p:sp>
      <p:sp>
        <p:nvSpPr>
          <p:cNvPr id="51" name="Text 17"/>
          <p:cNvSpPr/>
          <p:nvPr/>
        </p:nvSpPr>
        <p:spPr>
          <a:xfrm>
            <a:off x="1331145" y="5336706"/>
            <a:ext cx="905256" cy="1385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91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FACIAL</a:t>
            </a:r>
            <a:endParaRPr lang="en-US" sz="900" dirty="0"/>
          </a:p>
        </p:txBody>
      </p:sp>
      <p:sp>
        <p:nvSpPr>
          <p:cNvPr id="52" name="Text 18"/>
          <p:cNvSpPr/>
          <p:nvPr/>
        </p:nvSpPr>
        <p:spPr>
          <a:xfrm>
            <a:off x="-542232" y="5509888"/>
            <a:ext cx="465201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Muecas, ceño fruncido, ojos cerrados.</a:t>
            </a:r>
            <a:endParaRPr lang="en-US" sz="750" dirty="0"/>
          </a:p>
        </p:txBody>
      </p:sp>
      <p:sp>
        <p:nvSpPr>
          <p:cNvPr id="53" name="Text 19"/>
          <p:cNvSpPr/>
          <p:nvPr/>
        </p:nvSpPr>
        <p:spPr>
          <a:xfrm>
            <a:off x="4281401" y="5336706"/>
            <a:ext cx="754380" cy="1385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91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VOCAL</a:t>
            </a:r>
            <a:endParaRPr lang="en-US" sz="900" dirty="0"/>
          </a:p>
        </p:txBody>
      </p:sp>
      <p:sp>
        <p:nvSpPr>
          <p:cNvPr id="54" name="Text 20"/>
          <p:cNvSpPr/>
          <p:nvPr/>
        </p:nvSpPr>
        <p:spPr>
          <a:xfrm>
            <a:off x="2521181" y="5509888"/>
            <a:ext cx="427482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Quejidos, gemidos, llanto, gritos.</a:t>
            </a:r>
            <a:endParaRPr lang="en-US" sz="750" dirty="0"/>
          </a:p>
        </p:txBody>
      </p:sp>
      <p:sp>
        <p:nvSpPr>
          <p:cNvPr id="55" name="Text 21"/>
          <p:cNvSpPr/>
          <p:nvPr/>
        </p:nvSpPr>
        <p:spPr>
          <a:xfrm>
            <a:off x="6929905" y="5336706"/>
            <a:ext cx="1207008" cy="1385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91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CORPORAL</a:t>
            </a:r>
            <a:endParaRPr lang="en-US" sz="900" dirty="0"/>
          </a:p>
        </p:txBody>
      </p:sp>
      <p:sp>
        <p:nvSpPr>
          <p:cNvPr id="56" name="Text 22"/>
          <p:cNvSpPr/>
          <p:nvPr/>
        </p:nvSpPr>
        <p:spPr>
          <a:xfrm>
            <a:off x="5333134" y="5509888"/>
            <a:ext cx="440055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Rigidez, posición fetal, inquietud.</a:t>
            </a:r>
            <a:endParaRPr lang="en-US" sz="750" dirty="0"/>
          </a:p>
        </p:txBody>
      </p:sp>
      <p:sp>
        <p:nvSpPr>
          <p:cNvPr id="57" name="Text 23"/>
          <p:cNvSpPr/>
          <p:nvPr/>
        </p:nvSpPr>
        <p:spPr>
          <a:xfrm>
            <a:off x="9578409" y="5336706"/>
            <a:ext cx="1659636" cy="1385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91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FISIOLÓGICO</a:t>
            </a:r>
            <a:endParaRPr lang="en-US" sz="900" dirty="0"/>
          </a:p>
        </p:txBody>
      </p:sp>
      <p:sp>
        <p:nvSpPr>
          <p:cNvPr id="58" name="Text 24"/>
          <p:cNvSpPr/>
          <p:nvPr/>
        </p:nvSpPr>
        <p:spPr>
          <a:xfrm>
            <a:off x="8585143" y="5509888"/>
            <a:ext cx="364617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Taquicardia, sudoración, HTA.</a:t>
            </a:r>
            <a:endParaRPr lang="en-US" sz="750" dirty="0"/>
          </a:p>
        </p:txBody>
      </p:sp>
      <p:sp>
        <p:nvSpPr>
          <p:cNvPr id="59" name="Text 25"/>
          <p:cNvSpPr/>
          <p:nvPr/>
        </p:nvSpPr>
        <p:spPr>
          <a:xfrm>
            <a:off x="415636" y="6546273"/>
            <a:ext cx="3319272" cy="1385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91"/>
              </a:lnSpc>
              <a:buNone/>
            </a:pPr>
            <a:r>
              <a:rPr lang="en-US" sz="9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Poblaciones Especiales</a:t>
            </a:r>
            <a:endParaRPr lang="en-US" sz="900" dirty="0"/>
          </a:p>
        </p:txBody>
      </p:sp>
      <p:sp>
        <p:nvSpPr>
          <p:cNvPr id="60" name="Text 26"/>
          <p:cNvSpPr/>
          <p:nvPr/>
        </p:nvSpPr>
        <p:spPr>
          <a:xfrm>
            <a:off x="1879023" y="6546273"/>
            <a:ext cx="150876" cy="1385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91"/>
              </a:lnSpc>
              <a:buNone/>
            </a:pPr>
            <a:r>
              <a:rPr lang="en-US" sz="90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|</a:t>
            </a:r>
            <a:endParaRPr lang="en-US" sz="900" dirty="0"/>
          </a:p>
        </p:txBody>
      </p:sp>
      <p:sp>
        <p:nvSpPr>
          <p:cNvPr id="61" name="Text 27"/>
          <p:cNvSpPr/>
          <p:nvPr/>
        </p:nvSpPr>
        <p:spPr>
          <a:xfrm>
            <a:off x="2052205" y="6546273"/>
            <a:ext cx="6035040" cy="1385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91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Enfoque Multidimensional del Sufrimiento</a:t>
            </a:r>
            <a:endParaRPr lang="en-US" sz="900" dirty="0"/>
          </a:p>
        </p:txBody>
      </p:sp>
      <p:sp>
        <p:nvSpPr>
          <p:cNvPr id="62" name="Text 28"/>
          <p:cNvSpPr/>
          <p:nvPr/>
        </p:nvSpPr>
        <p:spPr>
          <a:xfrm>
            <a:off x="10390910" y="6546273"/>
            <a:ext cx="3771900" cy="1385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91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Maestría en Salud Pública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899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899" cy="1121974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0549" y="268860"/>
            <a:ext cx="554265" cy="58425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72910" y="401222"/>
            <a:ext cx="289542" cy="29781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7086" y="1675722"/>
            <a:ext cx="5533347" cy="33090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7086" y="2370622"/>
            <a:ext cx="237967" cy="23163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7086" y="3254758"/>
            <a:ext cx="237967" cy="23163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7086" y="3910363"/>
            <a:ext cx="237967" cy="23163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7086" y="4794499"/>
            <a:ext cx="237967" cy="23163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7086" y="5450104"/>
            <a:ext cx="237967" cy="23163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55509" y="1595581"/>
            <a:ext cx="4739176" cy="1121974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339690" y="1794124"/>
            <a:ext cx="256451" cy="264724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58423" y="2849917"/>
            <a:ext cx="5136261" cy="112197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339690" y="3048460"/>
            <a:ext cx="256451" cy="264724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61338" y="4104252"/>
            <a:ext cx="5533347" cy="92343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397598" y="4302795"/>
            <a:ext cx="198543" cy="264724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61338" y="5358588"/>
            <a:ext cx="5533347" cy="59562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427824"/>
            <a:ext cx="12191899" cy="430176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397086" y="264724"/>
            <a:ext cx="13739432" cy="3309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606"/>
              </a:lnSpc>
              <a:buNone/>
            </a:pPr>
            <a:r>
              <a:rPr lang="en-US" sz="2700" b="1" kern="0" spc="-62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Escalera Analgésica de la OMS</a:t>
            </a:r>
            <a:endParaRPr lang="en-US" sz="2700" dirty="0"/>
          </a:p>
        </p:txBody>
      </p:sp>
      <p:sp>
        <p:nvSpPr>
          <p:cNvPr id="21" name="Text 1"/>
          <p:cNvSpPr/>
          <p:nvPr/>
        </p:nvSpPr>
        <p:spPr>
          <a:xfrm>
            <a:off x="397086" y="628719"/>
            <a:ext cx="10317722" cy="2285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A7F3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Principios Fundamentales del Manejo Farmacológico</a:t>
            </a:r>
            <a:endParaRPr lang="en-US" sz="1200" dirty="0"/>
          </a:p>
        </p:txBody>
      </p:sp>
      <p:sp>
        <p:nvSpPr>
          <p:cNvPr id="22" name="Text 2"/>
          <p:cNvSpPr/>
          <p:nvPr/>
        </p:nvSpPr>
        <p:spPr>
          <a:xfrm>
            <a:off x="397086" y="1675722"/>
            <a:ext cx="9686024" cy="3309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84"/>
              </a:lnSpc>
              <a:buNone/>
            </a:pPr>
            <a:r>
              <a:rPr lang="en-US" sz="18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Los 5 "Mandamientos" de la OMS</a:t>
            </a:r>
            <a:endParaRPr lang="en-US" sz="1800" dirty="0"/>
          </a:p>
        </p:txBody>
      </p:sp>
      <p:sp>
        <p:nvSpPr>
          <p:cNvPr id="23" name="Text 3"/>
          <p:cNvSpPr/>
          <p:nvPr/>
        </p:nvSpPr>
        <p:spPr>
          <a:xfrm>
            <a:off x="767414" y="2337531"/>
            <a:ext cx="5163019" cy="2285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 la boca</a:t>
            </a:r>
            <a:endParaRPr lang="en-US" sz="1200" dirty="0"/>
          </a:p>
        </p:txBody>
      </p:sp>
      <p:sp>
        <p:nvSpPr>
          <p:cNvPr id="24" name="Text 4"/>
          <p:cNvSpPr/>
          <p:nvPr/>
        </p:nvSpPr>
        <p:spPr>
          <a:xfrm>
            <a:off x="767414" y="2566063"/>
            <a:ext cx="5163019" cy="4570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Priorizar siempre la vía oral por ser la más sencilla, económica y menos invasiva.</a:t>
            </a:r>
            <a:endParaRPr lang="en-US" sz="1200" dirty="0"/>
          </a:p>
        </p:txBody>
      </p:sp>
      <p:sp>
        <p:nvSpPr>
          <p:cNvPr id="25" name="Text 5"/>
          <p:cNvSpPr/>
          <p:nvPr/>
        </p:nvSpPr>
        <p:spPr>
          <a:xfrm>
            <a:off x="767414" y="3221668"/>
            <a:ext cx="5038024" cy="2285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 reloj</a:t>
            </a:r>
            <a:endParaRPr lang="en-US" sz="1200" dirty="0"/>
          </a:p>
        </p:txBody>
      </p:sp>
      <p:sp>
        <p:nvSpPr>
          <p:cNvPr id="26" name="Text 6"/>
          <p:cNvSpPr/>
          <p:nvPr/>
        </p:nvSpPr>
        <p:spPr>
          <a:xfrm>
            <a:off x="767414" y="3450198"/>
            <a:ext cx="15160734" cy="2285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Administración a intervalos fijos; no esperar a que el dolor reaparezca.</a:t>
            </a:r>
            <a:endParaRPr lang="en-US" sz="1200" dirty="0"/>
          </a:p>
        </p:txBody>
      </p:sp>
      <p:sp>
        <p:nvSpPr>
          <p:cNvPr id="27" name="Text 7"/>
          <p:cNvSpPr/>
          <p:nvPr/>
        </p:nvSpPr>
        <p:spPr>
          <a:xfrm>
            <a:off x="767414" y="3877272"/>
            <a:ext cx="5163019" cy="2285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 la escalera</a:t>
            </a:r>
            <a:endParaRPr lang="en-US" sz="1200" dirty="0"/>
          </a:p>
        </p:txBody>
      </p:sp>
      <p:sp>
        <p:nvSpPr>
          <p:cNvPr id="28" name="Text 8"/>
          <p:cNvSpPr/>
          <p:nvPr/>
        </p:nvSpPr>
        <p:spPr>
          <a:xfrm>
            <a:off x="767414" y="4105803"/>
            <a:ext cx="5163019" cy="4570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Ascenso progresivo según la intensidad del dolor y la eficacia del fármaco.</a:t>
            </a:r>
            <a:endParaRPr lang="en-US" sz="1200" dirty="0"/>
          </a:p>
        </p:txBody>
      </p:sp>
      <p:sp>
        <p:nvSpPr>
          <p:cNvPr id="29" name="Text 9"/>
          <p:cNvSpPr/>
          <p:nvPr/>
        </p:nvSpPr>
        <p:spPr>
          <a:xfrm>
            <a:off x="767414" y="4761408"/>
            <a:ext cx="5013206" cy="2285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 el individuo</a:t>
            </a:r>
            <a:endParaRPr lang="en-US" sz="1200" dirty="0"/>
          </a:p>
        </p:txBody>
      </p:sp>
      <p:sp>
        <p:nvSpPr>
          <p:cNvPr id="30" name="Text 10"/>
          <p:cNvSpPr/>
          <p:nvPr/>
        </p:nvSpPr>
        <p:spPr>
          <a:xfrm>
            <a:off x="767414" y="4989940"/>
            <a:ext cx="14739602" cy="2285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Dosis personalizada; no existe una dosis "estándar" para los opioides.</a:t>
            </a:r>
            <a:endParaRPr lang="en-US" sz="1200" dirty="0"/>
          </a:p>
        </p:txBody>
      </p:sp>
      <p:sp>
        <p:nvSpPr>
          <p:cNvPr id="31" name="Text 11"/>
          <p:cNvSpPr/>
          <p:nvPr/>
        </p:nvSpPr>
        <p:spPr>
          <a:xfrm>
            <a:off x="767414" y="5417014"/>
            <a:ext cx="4649211" cy="2285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Atención al detalle</a:t>
            </a:r>
            <a:endParaRPr lang="en-US" sz="1200" dirty="0"/>
          </a:p>
        </p:txBody>
      </p:sp>
      <p:sp>
        <p:nvSpPr>
          <p:cNvPr id="32" name="Text 12"/>
          <p:cNvSpPr/>
          <p:nvPr/>
        </p:nvSpPr>
        <p:spPr>
          <a:xfrm>
            <a:off x="767414" y="5645544"/>
            <a:ext cx="13265642" cy="2285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Vigilar efectos secundarios y coadyuvancia de forma meticulosa.</a:t>
            </a:r>
            <a:endParaRPr lang="en-US" sz="1200" dirty="0"/>
          </a:p>
        </p:txBody>
      </p:sp>
      <p:sp>
        <p:nvSpPr>
          <p:cNvPr id="33" name="Text 13"/>
          <p:cNvSpPr/>
          <p:nvPr/>
        </p:nvSpPr>
        <p:spPr>
          <a:xfrm>
            <a:off x="7254051" y="1810669"/>
            <a:ext cx="6229250" cy="2316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24"/>
              </a:lnSpc>
              <a:buNone/>
            </a:pPr>
            <a:r>
              <a:rPr lang="en-US" sz="1500" b="1" kern="0" spc="69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ESCALÓN 3: DOLOR SEVERO</a:t>
            </a:r>
            <a:endParaRPr lang="en-US" sz="1500" dirty="0"/>
          </a:p>
        </p:txBody>
      </p:sp>
      <p:sp>
        <p:nvSpPr>
          <p:cNvPr id="34" name="Text 14"/>
          <p:cNvSpPr/>
          <p:nvPr/>
        </p:nvSpPr>
        <p:spPr>
          <a:xfrm>
            <a:off x="7254051" y="2091938"/>
            <a:ext cx="9686024" cy="2285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Opioides Potentes ± No Opioides ± Coadyuvantes</a:t>
            </a:r>
            <a:endParaRPr lang="en-US" sz="1200" dirty="0"/>
          </a:p>
        </p:txBody>
      </p:sp>
      <p:sp>
        <p:nvSpPr>
          <p:cNvPr id="35" name="Text 15"/>
          <p:cNvSpPr/>
          <p:nvPr/>
        </p:nvSpPr>
        <p:spPr>
          <a:xfrm>
            <a:off x="7254051" y="2386650"/>
            <a:ext cx="4895671" cy="1323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42"/>
              </a:lnSpc>
              <a:buNone/>
            </a:pPr>
            <a:r>
              <a:rPr lang="en-US" sz="900" i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(Morfina, Fentanilo, Oxicodona)</a:t>
            </a:r>
            <a:endParaRPr lang="en-US" sz="900" dirty="0"/>
          </a:p>
        </p:txBody>
      </p:sp>
      <p:sp>
        <p:nvSpPr>
          <p:cNvPr id="36" name="Text 16"/>
          <p:cNvSpPr/>
          <p:nvPr/>
        </p:nvSpPr>
        <p:spPr>
          <a:xfrm>
            <a:off x="6856966" y="3065005"/>
            <a:ext cx="6755666" cy="2316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24"/>
              </a:lnSpc>
              <a:buNone/>
            </a:pPr>
            <a:r>
              <a:rPr lang="en-US" sz="1500" b="1" kern="0" spc="69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ESCALÓN 2: DOLOR MODERADO</a:t>
            </a:r>
            <a:endParaRPr lang="en-US" sz="1500" dirty="0"/>
          </a:p>
        </p:txBody>
      </p:sp>
      <p:sp>
        <p:nvSpPr>
          <p:cNvPr id="37" name="Text 17"/>
          <p:cNvSpPr/>
          <p:nvPr/>
        </p:nvSpPr>
        <p:spPr>
          <a:xfrm>
            <a:off x="6856966" y="3346274"/>
            <a:ext cx="9475459" cy="2285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Opioides Débiles ± No Opioides ± Coadyuvantes</a:t>
            </a:r>
            <a:endParaRPr lang="en-US" sz="1200" dirty="0"/>
          </a:p>
        </p:txBody>
      </p:sp>
      <p:sp>
        <p:nvSpPr>
          <p:cNvPr id="38" name="Text 18"/>
          <p:cNvSpPr/>
          <p:nvPr/>
        </p:nvSpPr>
        <p:spPr>
          <a:xfrm>
            <a:off x="6856966" y="3640986"/>
            <a:ext cx="4739175" cy="1323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42"/>
              </a:lnSpc>
              <a:buNone/>
            </a:pPr>
            <a:r>
              <a:rPr lang="en-US" sz="900" i="1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(Tramadol, Codeína)</a:t>
            </a:r>
            <a:endParaRPr lang="en-US" sz="900" dirty="0"/>
          </a:p>
        </p:txBody>
      </p:sp>
      <p:sp>
        <p:nvSpPr>
          <p:cNvPr id="39" name="Text 19"/>
          <p:cNvSpPr/>
          <p:nvPr/>
        </p:nvSpPr>
        <p:spPr>
          <a:xfrm>
            <a:off x="6459880" y="4319340"/>
            <a:ext cx="5702835" cy="2316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24"/>
              </a:lnSpc>
              <a:buNone/>
            </a:pPr>
            <a:r>
              <a:rPr lang="en-US" sz="1500" b="1" kern="0" spc="69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ESCALÓN 1: DOLOR LEVE</a:t>
            </a:r>
            <a:endParaRPr lang="en-US" sz="1500" dirty="0"/>
          </a:p>
        </p:txBody>
      </p:sp>
      <p:sp>
        <p:nvSpPr>
          <p:cNvPr id="40" name="Text 20"/>
          <p:cNvSpPr/>
          <p:nvPr/>
        </p:nvSpPr>
        <p:spPr>
          <a:xfrm>
            <a:off x="6459880" y="4600609"/>
            <a:ext cx="9896590" cy="2285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Opioides (AINEs, Paracetamol) ± Coadyuvantes</a:t>
            </a:r>
            <a:endParaRPr lang="en-US" sz="1200" dirty="0"/>
          </a:p>
        </p:txBody>
      </p:sp>
      <p:sp>
        <p:nvSpPr>
          <p:cNvPr id="41" name="Text 21"/>
          <p:cNvSpPr/>
          <p:nvPr/>
        </p:nvSpPr>
        <p:spPr>
          <a:xfrm>
            <a:off x="6264339" y="5490950"/>
            <a:ext cx="5527342" cy="1654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03"/>
              </a:lnSpc>
              <a:buNone/>
            </a:pPr>
            <a:r>
              <a:rPr lang="en-US" sz="1050" b="1" kern="0" spc="97" dirty="0">
                <a:solidFill>
                  <a:srgbClr val="ECFDF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HACIA EL "ASCENSOR ANALGÉSICO"</a:t>
            </a:r>
            <a:endParaRPr lang="en-US" sz="1050" dirty="0"/>
          </a:p>
        </p:txBody>
      </p:sp>
      <p:sp>
        <p:nvSpPr>
          <p:cNvPr id="42" name="Text 22"/>
          <p:cNvSpPr/>
          <p:nvPr/>
        </p:nvSpPr>
        <p:spPr>
          <a:xfrm>
            <a:off x="4764039" y="5689493"/>
            <a:ext cx="8527944" cy="1323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42"/>
              </a:lnSpc>
              <a:buNone/>
            </a:pPr>
            <a:r>
              <a:rPr lang="en-US" sz="900" i="1" dirty="0">
                <a:solidFill>
                  <a:srgbClr val="ECFDF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Uso dinámico basado en la intensidad inicial del dolor</a:t>
            </a:r>
            <a:endParaRPr lang="en-US" sz="900" dirty="0"/>
          </a:p>
        </p:txBody>
      </p:sp>
      <p:sp>
        <p:nvSpPr>
          <p:cNvPr id="43" name="Text 23"/>
          <p:cNvSpPr/>
          <p:nvPr/>
        </p:nvSpPr>
        <p:spPr>
          <a:xfrm>
            <a:off x="397086" y="6560186"/>
            <a:ext cx="8966577" cy="1654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03"/>
              </a:lnSpc>
              <a:buNone/>
            </a:pPr>
            <a:r>
              <a:rPr lang="en-US" sz="105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 de los Cuidados Paliativos</a:t>
            </a:r>
            <a:endParaRPr lang="en-US" sz="1050" dirty="0"/>
          </a:p>
        </p:txBody>
      </p:sp>
      <p:sp>
        <p:nvSpPr>
          <p:cNvPr id="44" name="Text 24"/>
          <p:cNvSpPr/>
          <p:nvPr/>
        </p:nvSpPr>
        <p:spPr>
          <a:xfrm>
            <a:off x="9437118" y="6560186"/>
            <a:ext cx="6755641" cy="1654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03"/>
              </a:lnSpc>
              <a:buNone/>
            </a:pPr>
            <a:r>
              <a:rPr lang="en-US" sz="105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OMS 2026 - Guía para Profesionales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87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87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987" cy="100204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25894" y="235721"/>
            <a:ext cx="412512" cy="53060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43756" y="353581"/>
            <a:ext cx="176790" cy="265186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581" y="1355624"/>
            <a:ext cx="11484826" cy="97257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581" y="2563923"/>
            <a:ext cx="5565564" cy="277777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9302" y="2799644"/>
            <a:ext cx="257820" cy="23572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9302" y="3241620"/>
            <a:ext cx="154692" cy="15239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9302" y="3588066"/>
            <a:ext cx="154692" cy="15239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9302" y="3934510"/>
            <a:ext cx="154692" cy="15239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9302" y="4870257"/>
            <a:ext cx="5094123" cy="2357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72726" y="2563923"/>
            <a:ext cx="5565680" cy="2777776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08447" y="2799644"/>
            <a:ext cx="228354" cy="23572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08447" y="3212155"/>
            <a:ext cx="5094238" cy="40537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976552" y="3326448"/>
            <a:ext cx="537738" cy="17679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08447" y="3735391"/>
            <a:ext cx="5094238" cy="4053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976552" y="3849683"/>
            <a:ext cx="537738" cy="17679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08447" y="4258626"/>
            <a:ext cx="5094238" cy="40537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998651" y="4372919"/>
            <a:ext cx="515639" cy="176791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08447" y="4840792"/>
            <a:ext cx="5094238" cy="265186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1441" y="5695280"/>
            <a:ext cx="353581" cy="353581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81936" y="5795875"/>
            <a:ext cx="132593" cy="15239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358647" y="5695280"/>
            <a:ext cx="353581" cy="353581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469141" y="5795875"/>
            <a:ext cx="132593" cy="15239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45852" y="5695280"/>
            <a:ext cx="353581" cy="353581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345296" y="5795875"/>
            <a:ext cx="154692" cy="15239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0" y="6563349"/>
            <a:ext cx="12191987" cy="294651"/>
          </a:xfrm>
          <a:prstGeom prst="rect">
            <a:avLst/>
          </a:prstGeom>
        </p:spPr>
      </p:pic>
      <p:sp>
        <p:nvSpPr>
          <p:cNvPr id="30" name="Text 0"/>
          <p:cNvSpPr/>
          <p:nvPr/>
        </p:nvSpPr>
        <p:spPr>
          <a:xfrm>
            <a:off x="353581" y="235836"/>
            <a:ext cx="20218527" cy="29465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20"/>
              </a:lnSpc>
              <a:buNone/>
            </a:pPr>
            <a:r>
              <a:rPr lang="en-US" sz="2700" b="1" kern="0" spc="-7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Evolución hacia el </a:t>
            </a:r>
            <a:r>
              <a:rPr lang="en-US" sz="2700" b="1" kern="0" spc="-70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Ascensor Analgésico</a:t>
            </a:r>
            <a:endParaRPr lang="en-US" sz="2700" dirty="0"/>
          </a:p>
        </p:txBody>
      </p:sp>
      <p:sp>
        <p:nvSpPr>
          <p:cNvPr id="31" name="Text 1"/>
          <p:cNvSpPr/>
          <p:nvPr/>
        </p:nvSpPr>
        <p:spPr>
          <a:xfrm>
            <a:off x="353581" y="559952"/>
            <a:ext cx="14365796" cy="2062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4"/>
              </a:lnSpc>
              <a:buNone/>
            </a:pPr>
            <a:r>
              <a:rPr lang="en-US" sz="13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 la rigidez conceptual a la personalización dinámica</a:t>
            </a:r>
            <a:endParaRPr lang="en-US" sz="1350" dirty="0"/>
          </a:p>
        </p:txBody>
      </p:sp>
      <p:sp>
        <p:nvSpPr>
          <p:cNvPr id="32" name="Text 2"/>
          <p:cNvSpPr/>
          <p:nvPr/>
        </p:nvSpPr>
        <p:spPr>
          <a:xfrm>
            <a:off x="530372" y="1532415"/>
            <a:ext cx="11131245" cy="6189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37"/>
              </a:lnSpc>
              <a:buNone/>
            </a:pPr>
            <a:r>
              <a:rPr lang="en-US" sz="1500" i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"La práctica moderna ha evolucionado hacia un enfoque dinámico donde el tratamiento se ajusta rápidamente a la intensidad y al tipo de dolor, priorizando la </a:t>
            </a:r>
            <a:r>
              <a:rPr lang="en-US" sz="1500" b="1" i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eficacia inmediata</a:t>
            </a:r>
            <a:r>
              <a:rPr lang="en-US" sz="1500" i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."</a:t>
            </a:r>
            <a:endParaRPr lang="en-US" sz="1500" dirty="0"/>
          </a:p>
        </p:txBody>
      </p:sp>
      <p:sp>
        <p:nvSpPr>
          <p:cNvPr id="33" name="Text 3"/>
          <p:cNvSpPr/>
          <p:nvPr/>
        </p:nvSpPr>
        <p:spPr>
          <a:xfrm>
            <a:off x="935517" y="2799644"/>
            <a:ext cx="8513055" cy="2357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6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Modelo de Escalera (OMS)</a:t>
            </a:r>
            <a:endParaRPr lang="en-US" sz="1800" dirty="0"/>
          </a:p>
        </p:txBody>
      </p:sp>
      <p:sp>
        <p:nvSpPr>
          <p:cNvPr id="34" name="Text 4"/>
          <p:cNvSpPr/>
          <p:nvPr/>
        </p:nvSpPr>
        <p:spPr>
          <a:xfrm>
            <a:off x="832389" y="3212155"/>
            <a:ext cx="7567172" cy="22858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Enfoque Secuencial: Paso a paso.</a:t>
            </a:r>
            <a:endParaRPr lang="en-US" sz="1200" dirty="0"/>
          </a:p>
        </p:txBody>
      </p:sp>
      <p:sp>
        <p:nvSpPr>
          <p:cNvPr id="35" name="Text 5"/>
          <p:cNvSpPr/>
          <p:nvPr/>
        </p:nvSpPr>
        <p:spPr>
          <a:xfrm>
            <a:off x="832389" y="3558601"/>
            <a:ext cx="9458965" cy="22858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Unidireccional: Generalmente ascendente.</a:t>
            </a:r>
            <a:endParaRPr lang="en-US" sz="1200" dirty="0"/>
          </a:p>
        </p:txBody>
      </p:sp>
      <p:sp>
        <p:nvSpPr>
          <p:cNvPr id="36" name="Text 6"/>
          <p:cNvSpPr/>
          <p:nvPr/>
        </p:nvSpPr>
        <p:spPr>
          <a:xfrm>
            <a:off x="832389" y="3905045"/>
            <a:ext cx="11114284" cy="22858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Limitación: Riesgo de subtratamiento en crisis.</a:t>
            </a:r>
            <a:endParaRPr lang="en-US" sz="1200" dirty="0"/>
          </a:p>
        </p:txBody>
      </p:sp>
      <p:sp>
        <p:nvSpPr>
          <p:cNvPr id="37" name="Text 7"/>
          <p:cNvSpPr/>
          <p:nvPr/>
        </p:nvSpPr>
        <p:spPr>
          <a:xfrm>
            <a:off x="589302" y="4988118"/>
            <a:ext cx="5094123" cy="1178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28"/>
              </a:lnSpc>
              <a:buNone/>
            </a:pPr>
            <a:r>
              <a:rPr lang="en-US" sz="900" b="1" kern="0" spc="93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CONCEPTO HISTÓRICO</a:t>
            </a:r>
            <a:endParaRPr lang="en-US" sz="900" dirty="0"/>
          </a:p>
        </p:txBody>
      </p:sp>
      <p:sp>
        <p:nvSpPr>
          <p:cNvPr id="38" name="Text 8"/>
          <p:cNvSpPr/>
          <p:nvPr/>
        </p:nvSpPr>
        <p:spPr>
          <a:xfrm>
            <a:off x="6825197" y="2799644"/>
            <a:ext cx="7094212" cy="2357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6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Concepto de Ascensor</a:t>
            </a:r>
            <a:endParaRPr lang="en-US" sz="1800" dirty="0"/>
          </a:p>
        </p:txBody>
      </p:sp>
      <p:sp>
        <p:nvSpPr>
          <p:cNvPr id="39" name="Text 9"/>
          <p:cNvSpPr/>
          <p:nvPr/>
        </p:nvSpPr>
        <p:spPr>
          <a:xfrm>
            <a:off x="6596843" y="3300551"/>
            <a:ext cx="2837690" cy="22858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Severo</a:t>
            </a:r>
            <a:endParaRPr lang="en-US" sz="1200" dirty="0"/>
          </a:p>
        </p:txBody>
      </p:sp>
      <p:sp>
        <p:nvSpPr>
          <p:cNvPr id="40" name="Text 10"/>
          <p:cNvSpPr/>
          <p:nvPr/>
        </p:nvSpPr>
        <p:spPr>
          <a:xfrm>
            <a:off x="11064948" y="3326448"/>
            <a:ext cx="679729" cy="1767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28"/>
              </a:lnSpc>
              <a:buNone/>
            </a:pPr>
            <a:r>
              <a:rPr lang="en-US" sz="9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PISO 3</a:t>
            </a:r>
            <a:endParaRPr lang="en-US" sz="900" dirty="0"/>
          </a:p>
        </p:txBody>
      </p:sp>
      <p:sp>
        <p:nvSpPr>
          <p:cNvPr id="41" name="Text 11"/>
          <p:cNvSpPr/>
          <p:nvPr/>
        </p:nvSpPr>
        <p:spPr>
          <a:xfrm>
            <a:off x="6596843" y="3823786"/>
            <a:ext cx="3310638" cy="22858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Moderado</a:t>
            </a:r>
            <a:endParaRPr lang="en-US" sz="1200" dirty="0"/>
          </a:p>
        </p:txBody>
      </p:sp>
      <p:sp>
        <p:nvSpPr>
          <p:cNvPr id="42" name="Text 12"/>
          <p:cNvSpPr/>
          <p:nvPr/>
        </p:nvSpPr>
        <p:spPr>
          <a:xfrm>
            <a:off x="11064948" y="3849683"/>
            <a:ext cx="679729" cy="1767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28"/>
              </a:lnSpc>
              <a:buNone/>
            </a:pPr>
            <a:r>
              <a:rPr lang="en-US" sz="9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PISO 2</a:t>
            </a:r>
            <a:endParaRPr lang="en-US" sz="900" dirty="0"/>
          </a:p>
        </p:txBody>
      </p:sp>
      <p:sp>
        <p:nvSpPr>
          <p:cNvPr id="43" name="Text 13"/>
          <p:cNvSpPr/>
          <p:nvPr/>
        </p:nvSpPr>
        <p:spPr>
          <a:xfrm>
            <a:off x="6596843" y="4347022"/>
            <a:ext cx="2364741" cy="22858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A7F3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Leve</a:t>
            </a:r>
            <a:endParaRPr lang="en-US" sz="1200" dirty="0"/>
          </a:p>
        </p:txBody>
      </p:sp>
      <p:sp>
        <p:nvSpPr>
          <p:cNvPr id="44" name="Text 14"/>
          <p:cNvSpPr/>
          <p:nvPr/>
        </p:nvSpPr>
        <p:spPr>
          <a:xfrm>
            <a:off x="11087047" y="4372919"/>
            <a:ext cx="658188" cy="1767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28"/>
              </a:lnSpc>
              <a:buNone/>
            </a:pPr>
            <a:r>
              <a:rPr lang="en-US" sz="9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PISO 1</a:t>
            </a:r>
            <a:endParaRPr lang="en-US" sz="900" dirty="0"/>
          </a:p>
        </p:txBody>
      </p:sp>
      <p:sp>
        <p:nvSpPr>
          <p:cNvPr id="45" name="Text 15"/>
          <p:cNvSpPr/>
          <p:nvPr/>
        </p:nvSpPr>
        <p:spPr>
          <a:xfrm>
            <a:off x="6508447" y="4958653"/>
            <a:ext cx="12207985" cy="147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60"/>
              </a:lnSpc>
              <a:buNone/>
            </a:pPr>
            <a:r>
              <a:rPr lang="en-US" sz="1050" i="1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Acceso directo al nivel requerido según intensidad inicial.</a:t>
            </a:r>
            <a:endParaRPr lang="en-US" sz="1050" dirty="0"/>
          </a:p>
        </p:txBody>
      </p:sp>
      <p:sp>
        <p:nvSpPr>
          <p:cNvPr id="46" name="Text 16"/>
          <p:cNvSpPr/>
          <p:nvPr/>
        </p:nvSpPr>
        <p:spPr>
          <a:xfrm>
            <a:off x="942883" y="5698848"/>
            <a:ext cx="2364741" cy="2285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Inmediatez</a:t>
            </a:r>
            <a:endParaRPr lang="en-US" sz="1200" dirty="0"/>
          </a:p>
        </p:txBody>
      </p:sp>
      <p:sp>
        <p:nvSpPr>
          <p:cNvPr id="47" name="Text 17"/>
          <p:cNvSpPr/>
          <p:nvPr/>
        </p:nvSpPr>
        <p:spPr>
          <a:xfrm>
            <a:off x="942883" y="5927432"/>
            <a:ext cx="6030100" cy="117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28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Sin esperas burocráticas clínicas.</a:t>
            </a:r>
            <a:endParaRPr lang="en-US" sz="900" dirty="0"/>
          </a:p>
        </p:txBody>
      </p:sp>
      <p:sp>
        <p:nvSpPr>
          <p:cNvPr id="48" name="Text 18"/>
          <p:cNvSpPr/>
          <p:nvPr/>
        </p:nvSpPr>
        <p:spPr>
          <a:xfrm>
            <a:off x="4830088" y="5698848"/>
            <a:ext cx="3547112" cy="2285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Personalización</a:t>
            </a:r>
            <a:endParaRPr lang="en-US" sz="1200" dirty="0"/>
          </a:p>
        </p:txBody>
      </p:sp>
      <p:sp>
        <p:nvSpPr>
          <p:cNvPr id="49" name="Text 19"/>
          <p:cNvSpPr/>
          <p:nvPr/>
        </p:nvSpPr>
        <p:spPr>
          <a:xfrm>
            <a:off x="4830088" y="5927432"/>
            <a:ext cx="5675388" cy="117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28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Ajuste según fenotipo del dolor.</a:t>
            </a:r>
            <a:endParaRPr lang="en-US" sz="900" dirty="0"/>
          </a:p>
        </p:txBody>
      </p:sp>
      <p:sp>
        <p:nvSpPr>
          <p:cNvPr id="50" name="Text 20"/>
          <p:cNvSpPr/>
          <p:nvPr/>
        </p:nvSpPr>
        <p:spPr>
          <a:xfrm>
            <a:off x="8717293" y="5698848"/>
            <a:ext cx="3547112" cy="2285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Calidad de Vida</a:t>
            </a:r>
            <a:endParaRPr lang="en-US" sz="1200" dirty="0"/>
          </a:p>
        </p:txBody>
      </p:sp>
      <p:sp>
        <p:nvSpPr>
          <p:cNvPr id="51" name="Text 21"/>
          <p:cNvSpPr/>
          <p:nvPr/>
        </p:nvSpPr>
        <p:spPr>
          <a:xfrm>
            <a:off x="8717293" y="5927432"/>
            <a:ext cx="5852744" cy="117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28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Reducción precoz del sufrimiento.</a:t>
            </a:r>
            <a:endParaRPr lang="en-US" sz="900" dirty="0"/>
          </a:p>
        </p:txBody>
      </p:sp>
      <p:sp>
        <p:nvSpPr>
          <p:cNvPr id="52" name="Text 22"/>
          <p:cNvSpPr/>
          <p:nvPr/>
        </p:nvSpPr>
        <p:spPr>
          <a:xfrm>
            <a:off x="353581" y="6639199"/>
            <a:ext cx="4138309" cy="1429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kern="0" spc="155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MÓDULO: MANEJO FARMACOLÓGICO</a:t>
            </a:r>
            <a:endParaRPr lang="en-US" sz="750" dirty="0"/>
          </a:p>
        </p:txBody>
      </p:sp>
      <p:sp>
        <p:nvSpPr>
          <p:cNvPr id="53" name="Text 23"/>
          <p:cNvSpPr/>
          <p:nvPr/>
        </p:nvSpPr>
        <p:spPr>
          <a:xfrm>
            <a:off x="5311198" y="6639199"/>
            <a:ext cx="4286106" cy="1429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kern="0" spc="155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UNIDAD DE CUIDADOS PALIATIVOS</a:t>
            </a:r>
            <a:endParaRPr lang="en-US" sz="750" dirty="0"/>
          </a:p>
        </p:txBody>
      </p:sp>
      <p:sp>
        <p:nvSpPr>
          <p:cNvPr id="54" name="Text 24"/>
          <p:cNvSpPr/>
          <p:nvPr/>
        </p:nvSpPr>
        <p:spPr>
          <a:xfrm>
            <a:off x="10133114" y="6639199"/>
            <a:ext cx="3399325" cy="1429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kern="0" spc="155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REFERENCIA: OMS / IAHPC</a:t>
            </a:r>
            <a:endParaRPr lang="en-US" sz="7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858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71600"/>
            <a:ext cx="11049000" cy="419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095500"/>
            <a:ext cx="5372100" cy="3581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2324100"/>
            <a:ext cx="485775" cy="533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400" y="2438400"/>
            <a:ext cx="257175" cy="304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3124200"/>
            <a:ext cx="1524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3833812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4726781"/>
            <a:ext cx="1524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8400" y="2095500"/>
            <a:ext cx="5372100" cy="3581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2324100"/>
            <a:ext cx="457200" cy="533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91300" y="2438400"/>
            <a:ext cx="228600" cy="3048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3124200"/>
            <a:ext cx="1524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3833812"/>
            <a:ext cx="1524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4543425"/>
            <a:ext cx="17145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5981700"/>
            <a:ext cx="11049000" cy="4953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85938" y="6153150"/>
            <a:ext cx="152400" cy="15240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800100" y="381000"/>
            <a:ext cx="1604772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kern="0" spc="-54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Primer Escalón: Analgésicos No Opioides</a:t>
            </a:r>
            <a:endParaRPr lang="en-US" sz="2700" dirty="0"/>
          </a:p>
        </p:txBody>
      </p:sp>
      <p:sp>
        <p:nvSpPr>
          <p:cNvPr id="20" name="Text 1"/>
          <p:cNvSpPr/>
          <p:nvPr/>
        </p:nvSpPr>
        <p:spPr>
          <a:xfrm>
            <a:off x="800100" y="800100"/>
            <a:ext cx="108204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 del tratamiento para el dolor leve a moderado</a:t>
            </a:r>
            <a:endParaRPr lang="en-US" sz="1350" dirty="0"/>
          </a:p>
        </p:txBody>
      </p:sp>
      <p:sp>
        <p:nvSpPr>
          <p:cNvPr id="21" name="Text 2"/>
          <p:cNvSpPr/>
          <p:nvPr/>
        </p:nvSpPr>
        <p:spPr>
          <a:xfrm>
            <a:off x="914400" y="1485900"/>
            <a:ext cx="62407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kern="0" spc="42" dirty="0">
                <a:solidFill>
                  <a:srgbClr val="DC26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CONCEPTO CLAVE: EFECTO TECHO ANALGÉSICO</a:t>
            </a:r>
            <a:endParaRPr lang="en-US" sz="1050" dirty="0"/>
          </a:p>
        </p:txBody>
      </p:sp>
      <p:sp>
        <p:nvSpPr>
          <p:cNvPr id="22" name="Text 3"/>
          <p:cNvSpPr/>
          <p:nvPr/>
        </p:nvSpPr>
        <p:spPr>
          <a:xfrm>
            <a:off x="6448425" y="1504950"/>
            <a:ext cx="128930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i="1" dirty="0">
                <a:solidFill>
                  <a:srgbClr val="DC26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Aumentar la dosis por encima del límite no incrementa el alivio, pero sí los efectos adversos.</a:t>
            </a:r>
            <a:endParaRPr lang="en-US" sz="900" dirty="0"/>
          </a:p>
        </p:txBody>
      </p:sp>
      <p:sp>
        <p:nvSpPr>
          <p:cNvPr id="23" name="Text 4"/>
          <p:cNvSpPr/>
          <p:nvPr/>
        </p:nvSpPr>
        <p:spPr>
          <a:xfrm>
            <a:off x="1438275" y="2438400"/>
            <a:ext cx="713232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Paracetamol (Acetaminofén)</a:t>
            </a:r>
            <a:endParaRPr lang="en-US" sz="1800" dirty="0"/>
          </a:p>
        </p:txBody>
      </p:sp>
      <p:sp>
        <p:nvSpPr>
          <p:cNvPr id="24" name="Text 5"/>
          <p:cNvSpPr/>
          <p:nvPr/>
        </p:nvSpPr>
        <p:spPr>
          <a:xfrm>
            <a:off x="1066800" y="3086100"/>
            <a:ext cx="46482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Mecanismo de Acción</a:t>
            </a:r>
            <a:endParaRPr lang="en-US" sz="1050" dirty="0"/>
          </a:p>
        </p:txBody>
      </p:sp>
      <p:sp>
        <p:nvSpPr>
          <p:cNvPr id="25" name="Text 6"/>
          <p:cNvSpPr/>
          <p:nvPr/>
        </p:nvSpPr>
        <p:spPr>
          <a:xfrm>
            <a:off x="1066800" y="3276600"/>
            <a:ext cx="464820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Acción central predominante (posible inhibición de COX-3 y modulación de vías serotoninérgicas). Analgésico y antipirético.</a:t>
            </a:r>
            <a:endParaRPr lang="en-US" sz="1050" dirty="0"/>
          </a:p>
        </p:txBody>
      </p:sp>
      <p:sp>
        <p:nvSpPr>
          <p:cNvPr id="26" name="Text 7"/>
          <p:cNvSpPr/>
          <p:nvPr/>
        </p:nvSpPr>
        <p:spPr>
          <a:xfrm>
            <a:off x="1104900" y="3795713"/>
            <a:ext cx="30403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Dosificación Máxima</a:t>
            </a:r>
            <a:endParaRPr lang="en-US" sz="1050" dirty="0"/>
          </a:p>
        </p:txBody>
      </p:sp>
      <p:sp>
        <p:nvSpPr>
          <p:cNvPr id="27" name="Text 8"/>
          <p:cNvSpPr/>
          <p:nvPr/>
        </p:nvSpPr>
        <p:spPr>
          <a:xfrm>
            <a:off x="1104900" y="3986213"/>
            <a:ext cx="2114550" cy="5500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4g/día en adultos sanos.
3g/día en ancianos o desnutridos.
2g/día en hepatopatía crónica.</a:t>
            </a:r>
            <a:endParaRPr lang="en-US" sz="1050" dirty="0"/>
          </a:p>
        </p:txBody>
      </p:sp>
      <p:sp>
        <p:nvSpPr>
          <p:cNvPr id="28" name="Text 9"/>
          <p:cNvSpPr/>
          <p:nvPr/>
        </p:nvSpPr>
        <p:spPr>
          <a:xfrm>
            <a:off x="1066800" y="4688681"/>
            <a:ext cx="46482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Seguridad</a:t>
            </a:r>
            <a:endParaRPr lang="en-US" sz="1050" dirty="0"/>
          </a:p>
        </p:txBody>
      </p:sp>
      <p:sp>
        <p:nvSpPr>
          <p:cNvPr id="29" name="Text 10"/>
          <p:cNvSpPr/>
          <p:nvPr/>
        </p:nvSpPr>
        <p:spPr>
          <a:xfrm>
            <a:off x="1066800" y="4879181"/>
            <a:ext cx="464820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Seguro a dosis terapéuticas. Riesgo de hepatotoxicidad grave por sobredosis o uso crónico excesivo.</a:t>
            </a:r>
            <a:endParaRPr lang="en-US" sz="1050" dirty="0"/>
          </a:p>
        </p:txBody>
      </p:sp>
      <p:sp>
        <p:nvSpPr>
          <p:cNvPr id="30" name="Text 11"/>
          <p:cNvSpPr/>
          <p:nvPr/>
        </p:nvSpPr>
        <p:spPr>
          <a:xfrm>
            <a:off x="7086600" y="2438400"/>
            <a:ext cx="6858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AINEs (Antiinflamatorios)</a:t>
            </a:r>
            <a:endParaRPr lang="en-US" sz="1800" dirty="0"/>
          </a:p>
        </p:txBody>
      </p:sp>
      <p:sp>
        <p:nvSpPr>
          <p:cNvPr id="31" name="Text 12"/>
          <p:cNvSpPr/>
          <p:nvPr/>
        </p:nvSpPr>
        <p:spPr>
          <a:xfrm>
            <a:off x="6743700" y="3086100"/>
            <a:ext cx="46482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Mecanismo de Acción</a:t>
            </a:r>
            <a:endParaRPr lang="en-US" sz="1050" dirty="0"/>
          </a:p>
        </p:txBody>
      </p:sp>
      <p:sp>
        <p:nvSpPr>
          <p:cNvPr id="32" name="Text 13"/>
          <p:cNvSpPr/>
          <p:nvPr/>
        </p:nvSpPr>
        <p:spPr>
          <a:xfrm>
            <a:off x="6743700" y="3276600"/>
            <a:ext cx="464820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Inhibición de la enzima Ciclooxigenasa (COX-1 y COX-2). Bloquean la síntesis periférica de prostaglandinas.</a:t>
            </a:r>
            <a:endParaRPr lang="en-US" sz="1050" dirty="0"/>
          </a:p>
        </p:txBody>
      </p:sp>
      <p:sp>
        <p:nvSpPr>
          <p:cNvPr id="33" name="Text 14"/>
          <p:cNvSpPr/>
          <p:nvPr/>
        </p:nvSpPr>
        <p:spPr>
          <a:xfrm>
            <a:off x="6743700" y="3795713"/>
            <a:ext cx="46482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Clasificación</a:t>
            </a:r>
            <a:endParaRPr lang="en-US" sz="1050" dirty="0"/>
          </a:p>
        </p:txBody>
      </p:sp>
      <p:sp>
        <p:nvSpPr>
          <p:cNvPr id="34" name="Text 15"/>
          <p:cNvSpPr/>
          <p:nvPr/>
        </p:nvSpPr>
        <p:spPr>
          <a:xfrm>
            <a:off x="6743700" y="3986213"/>
            <a:ext cx="464820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selectivos (Ibuprofeno, Naproxeno, Diclofenaco) y Selectivos COX-2 (Celecoxib, Etoricoxib).</a:t>
            </a:r>
            <a:endParaRPr lang="en-US" sz="1050" dirty="0"/>
          </a:p>
        </p:txBody>
      </p:sp>
      <p:sp>
        <p:nvSpPr>
          <p:cNvPr id="35" name="Text 16"/>
          <p:cNvSpPr/>
          <p:nvPr/>
        </p:nvSpPr>
        <p:spPr>
          <a:xfrm>
            <a:off x="6762750" y="4505325"/>
            <a:ext cx="462915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Perfil de Riesgo</a:t>
            </a:r>
            <a:endParaRPr lang="en-US" sz="1050" dirty="0"/>
          </a:p>
        </p:txBody>
      </p:sp>
      <p:sp>
        <p:nvSpPr>
          <p:cNvPr id="36" name="Text 17"/>
          <p:cNvSpPr/>
          <p:nvPr/>
        </p:nvSpPr>
        <p:spPr>
          <a:xfrm>
            <a:off x="6762750" y="4695825"/>
            <a:ext cx="462915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4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Gastrointestinal (úlceras), Renal (insuficiencia), Cardiovascular (trombosis) y Antiagregación plaquetaria.</a:t>
            </a:r>
            <a:endParaRPr lang="en-US" sz="1050" dirty="0"/>
          </a:p>
        </p:txBody>
      </p:sp>
      <p:sp>
        <p:nvSpPr>
          <p:cNvPr id="37" name="Text 18"/>
          <p:cNvSpPr/>
          <p:nvPr/>
        </p:nvSpPr>
        <p:spPr>
          <a:xfrm>
            <a:off x="2052637" y="6134100"/>
            <a:ext cx="214426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 Cuidados Paliativos, se recomienda el uso reglado (horario fijo) más que "si hay dolor" para mantener niveles plasmáticos estables.</a:t>
            </a:r>
            <a:endParaRPr lang="en-US" sz="10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4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4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940" cy="125589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689" y="1672587"/>
            <a:ext cx="3600993" cy="169985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033" y="1880931"/>
            <a:ext cx="225706" cy="277792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689" y="3580782"/>
            <a:ext cx="3600993" cy="190982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5033" y="3789126"/>
            <a:ext cx="225706" cy="27779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033" y="4240539"/>
            <a:ext cx="130215" cy="13333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033" y="4691952"/>
            <a:ext cx="130215" cy="13333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033" y="5143365"/>
            <a:ext cx="130215" cy="13333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95474" y="1672587"/>
            <a:ext cx="3600993" cy="4317312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73266" y="1950379"/>
            <a:ext cx="321198" cy="312516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3266" y="3868883"/>
            <a:ext cx="3045407" cy="957896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12162" y="4493916"/>
            <a:ext cx="1571263" cy="1736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74259" y="1672587"/>
            <a:ext cx="3600992" cy="244723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82603" y="1880931"/>
            <a:ext cx="225706" cy="277792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82603" y="2904477"/>
            <a:ext cx="138896" cy="11434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82603" y="3286442"/>
            <a:ext cx="138896" cy="11434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82603" y="3668406"/>
            <a:ext cx="138896" cy="11434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74259" y="4328163"/>
            <a:ext cx="3600992" cy="1145894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82603" y="4536507"/>
            <a:ext cx="225706" cy="277793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406587"/>
            <a:ext cx="12191940" cy="451413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416689" y="277792"/>
            <a:ext cx="8281008" cy="1736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7"/>
              </a:lnSpc>
              <a:buNone/>
            </a:pPr>
            <a:r>
              <a:rPr lang="en-US" sz="1050" b="1" kern="0" spc="92" dirty="0">
                <a:solidFill>
                  <a:srgbClr val="6EE7B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PRIMER ESCALÓN: NO OPIOIDES</a:t>
            </a:r>
            <a:endParaRPr lang="en-US" sz="1050" dirty="0"/>
          </a:p>
        </p:txBody>
      </p:sp>
      <p:sp>
        <p:nvSpPr>
          <p:cNvPr id="25" name="Text 1"/>
          <p:cNvSpPr/>
          <p:nvPr/>
        </p:nvSpPr>
        <p:spPr>
          <a:xfrm>
            <a:off x="416689" y="520861"/>
            <a:ext cx="21069313" cy="4572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kern="0" spc="-79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Paracetamol: Mecanismo y Aplicación</a:t>
            </a:r>
            <a:endParaRPr lang="en-US" sz="3600" dirty="0"/>
          </a:p>
        </p:txBody>
      </p:sp>
      <p:sp>
        <p:nvSpPr>
          <p:cNvPr id="26" name="Text 2"/>
          <p:cNvSpPr/>
          <p:nvPr/>
        </p:nvSpPr>
        <p:spPr>
          <a:xfrm>
            <a:off x="2745551" y="700314"/>
            <a:ext cx="9029700" cy="2430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914"/>
              </a:lnSpc>
              <a:buNone/>
            </a:pPr>
            <a:r>
              <a:rPr lang="en-US" sz="1350" i="1" dirty="0">
                <a:solidFill>
                  <a:srgbClr val="A7F3D0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"La base del alivio analgésico racional"</a:t>
            </a:r>
            <a:endParaRPr lang="en-US" sz="1350" dirty="0"/>
          </a:p>
        </p:txBody>
      </p:sp>
      <p:sp>
        <p:nvSpPr>
          <p:cNvPr id="27" name="Text 3"/>
          <p:cNvSpPr/>
          <p:nvPr/>
        </p:nvSpPr>
        <p:spPr>
          <a:xfrm>
            <a:off x="954911" y="1898293"/>
            <a:ext cx="3511543" cy="2430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4"/>
              </a:lnSpc>
              <a:buNone/>
            </a:pPr>
            <a:r>
              <a:rPr lang="en-US" sz="15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Farmacodinamia</a:t>
            </a:r>
            <a:endParaRPr lang="en-US" sz="1500" dirty="0"/>
          </a:p>
        </p:txBody>
      </p:sp>
      <p:sp>
        <p:nvSpPr>
          <p:cNvPr id="28" name="Text 4"/>
          <p:cNvSpPr/>
          <p:nvPr/>
        </p:nvSpPr>
        <p:spPr>
          <a:xfrm>
            <a:off x="625033" y="2297620"/>
            <a:ext cx="3184304" cy="8664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Inhibición de la síntesis de prostaglandinas a nivel del </a:t>
            </a:r>
            <a:r>
              <a:rPr lang="en-US" sz="1050" b="1" dirty="0">
                <a:solidFill>
                  <a:srgbClr val="334155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Sistema Nervioso Central</a:t>
            </a:r>
            <a:r>
              <a:rPr lang="en-US" sz="1050" dirty="0">
                <a:solidFill>
                  <a:srgbClr val="334155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. Débil actividad periférica (escaso efecto antiinflamatorio). Acción antipirética vía regulación del centro termorregulador hipotalámico.</a:t>
            </a:r>
            <a:endParaRPr lang="en-US" sz="1050" dirty="0"/>
          </a:p>
        </p:txBody>
      </p:sp>
      <p:sp>
        <p:nvSpPr>
          <p:cNvPr id="29" name="Text 5"/>
          <p:cNvSpPr/>
          <p:nvPr/>
        </p:nvSpPr>
        <p:spPr>
          <a:xfrm>
            <a:off x="954911" y="3806488"/>
            <a:ext cx="3762367" cy="2430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4"/>
              </a:lnSpc>
              <a:buNone/>
            </a:pPr>
            <a:r>
              <a:rPr lang="en-US" sz="15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Farmacocinética</a:t>
            </a:r>
            <a:endParaRPr lang="en-US" sz="1500" dirty="0"/>
          </a:p>
        </p:txBody>
      </p:sp>
      <p:sp>
        <p:nvSpPr>
          <p:cNvPr id="30" name="Text 6"/>
          <p:cNvSpPr/>
          <p:nvPr/>
        </p:nvSpPr>
        <p:spPr>
          <a:xfrm>
            <a:off x="824696" y="4205815"/>
            <a:ext cx="2984640" cy="3472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7"/>
              </a:lnSpc>
              <a:buNone/>
            </a:pPr>
            <a:r>
              <a:rPr lang="en-US" sz="105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Absorción:</a:t>
            </a:r>
            <a:r>
              <a:rPr lang="en-US" sz="10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Rápida y completa en el intestino delgado.</a:t>
            </a:r>
            <a:endParaRPr lang="en-US" sz="1050" dirty="0"/>
          </a:p>
        </p:txBody>
      </p:sp>
      <p:sp>
        <p:nvSpPr>
          <p:cNvPr id="31" name="Text 7"/>
          <p:cNvSpPr/>
          <p:nvPr/>
        </p:nvSpPr>
        <p:spPr>
          <a:xfrm>
            <a:off x="824696" y="4657228"/>
            <a:ext cx="2984640" cy="3472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7"/>
              </a:lnSpc>
              <a:buNone/>
            </a:pPr>
            <a:r>
              <a:rPr lang="en-US" sz="105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Metabolismo:</a:t>
            </a:r>
            <a:r>
              <a:rPr lang="en-US" sz="10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Principalmente hepático (Glucuronidación y sulfatación).</a:t>
            </a:r>
            <a:endParaRPr lang="en-US" sz="1050" dirty="0"/>
          </a:p>
        </p:txBody>
      </p:sp>
      <p:sp>
        <p:nvSpPr>
          <p:cNvPr id="32" name="Text 8"/>
          <p:cNvSpPr/>
          <p:nvPr/>
        </p:nvSpPr>
        <p:spPr>
          <a:xfrm>
            <a:off x="824696" y="5108640"/>
            <a:ext cx="7783930" cy="1736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7"/>
              </a:lnSpc>
              <a:buNone/>
            </a:pPr>
            <a:r>
              <a:rPr lang="en-US" sz="105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Excreción:</a:t>
            </a:r>
            <a:r>
              <a:rPr lang="en-US" sz="10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Renal (vida media de 2-3 horas).</a:t>
            </a:r>
            <a:endParaRPr lang="en-US" sz="1050" dirty="0"/>
          </a:p>
        </p:txBody>
      </p:sp>
      <p:sp>
        <p:nvSpPr>
          <p:cNvPr id="33" name="Text 9"/>
          <p:cNvSpPr/>
          <p:nvPr/>
        </p:nvSpPr>
        <p:spPr>
          <a:xfrm>
            <a:off x="5033360" y="1967741"/>
            <a:ext cx="5417813" cy="2777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87"/>
              </a:lnSpc>
              <a:buNone/>
            </a:pPr>
            <a:r>
              <a:rPr lang="en-US" sz="18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Aplicación Clínica</a:t>
            </a:r>
            <a:endParaRPr lang="en-US" sz="1800" dirty="0"/>
          </a:p>
        </p:txBody>
      </p:sp>
      <p:sp>
        <p:nvSpPr>
          <p:cNvPr id="34" name="Text 10"/>
          <p:cNvSpPr/>
          <p:nvPr/>
        </p:nvSpPr>
        <p:spPr>
          <a:xfrm>
            <a:off x="4573266" y="2471240"/>
            <a:ext cx="3045407" cy="1388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94"/>
              </a:lnSpc>
              <a:buNone/>
            </a:pPr>
            <a:r>
              <a:rPr lang="en-US" sz="900" b="1" kern="0" spc="79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INDICACIÓN PRINCIPAL</a:t>
            </a:r>
            <a:endParaRPr lang="en-US" sz="900" dirty="0"/>
          </a:p>
        </p:txBody>
      </p:sp>
      <p:sp>
        <p:nvSpPr>
          <p:cNvPr id="35" name="Text 11"/>
          <p:cNvSpPr/>
          <p:nvPr/>
        </p:nvSpPr>
        <p:spPr>
          <a:xfrm>
            <a:off x="4573266" y="2679584"/>
            <a:ext cx="6998018" cy="2430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4"/>
              </a:lnSpc>
              <a:buNone/>
            </a:pPr>
            <a:r>
              <a:rPr lang="en-US" sz="135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leve a moderado y fiebre.</a:t>
            </a:r>
            <a:endParaRPr lang="en-US" sz="1350" dirty="0"/>
          </a:p>
        </p:txBody>
      </p:sp>
      <p:sp>
        <p:nvSpPr>
          <p:cNvPr id="36" name="Text 12"/>
          <p:cNvSpPr/>
          <p:nvPr/>
        </p:nvSpPr>
        <p:spPr>
          <a:xfrm>
            <a:off x="4573266" y="3130997"/>
            <a:ext cx="3611889" cy="1388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94"/>
              </a:lnSpc>
              <a:buNone/>
            </a:pPr>
            <a:r>
              <a:rPr lang="en-US" sz="900" b="1" kern="0" spc="79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DOSIS ESTÁNDAR (ADULTOS)</a:t>
            </a:r>
            <a:endParaRPr lang="en-US" sz="900" dirty="0"/>
          </a:p>
        </p:txBody>
      </p:sp>
      <p:sp>
        <p:nvSpPr>
          <p:cNvPr id="37" name="Text 13"/>
          <p:cNvSpPr/>
          <p:nvPr/>
        </p:nvSpPr>
        <p:spPr>
          <a:xfrm>
            <a:off x="4573266" y="3339341"/>
            <a:ext cx="3045407" cy="3211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61"/>
              </a:lnSpc>
              <a:buNone/>
            </a:pPr>
            <a:r>
              <a:rPr lang="en-US" sz="225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500mg - 1g </a:t>
            </a:r>
            <a:r>
              <a:rPr lang="en-US" sz="135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cada 6-8h</a:t>
            </a:r>
            <a:endParaRPr lang="en-US" sz="2250" dirty="0"/>
          </a:p>
        </p:txBody>
      </p:sp>
      <p:sp>
        <p:nvSpPr>
          <p:cNvPr id="38" name="Text 14"/>
          <p:cNvSpPr/>
          <p:nvPr/>
        </p:nvSpPr>
        <p:spPr>
          <a:xfrm>
            <a:off x="4712162" y="4007779"/>
            <a:ext cx="2859412" cy="1388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94"/>
              </a:lnSpc>
              <a:buNone/>
            </a:pPr>
            <a:r>
              <a:rPr lang="en-US" sz="900" b="1" kern="0" spc="79" dirty="0">
                <a:solidFill>
                  <a:srgbClr val="DC26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LÍMITE DE SEGURIDAD</a:t>
            </a:r>
            <a:endParaRPr lang="en-US" sz="900" dirty="0"/>
          </a:p>
        </p:txBody>
      </p:sp>
      <p:sp>
        <p:nvSpPr>
          <p:cNvPr id="39" name="Text 15"/>
          <p:cNvSpPr/>
          <p:nvPr/>
        </p:nvSpPr>
        <p:spPr>
          <a:xfrm>
            <a:off x="4712162" y="4181400"/>
            <a:ext cx="3929584" cy="2430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4"/>
              </a:lnSpc>
              <a:buNone/>
            </a:pPr>
            <a:r>
              <a:rPr lang="en-US" sz="15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Máximo 4g / día</a:t>
            </a:r>
            <a:endParaRPr lang="en-US" sz="1500" dirty="0"/>
          </a:p>
        </p:txBody>
      </p:sp>
      <p:sp>
        <p:nvSpPr>
          <p:cNvPr id="40" name="Text 16"/>
          <p:cNvSpPr/>
          <p:nvPr/>
        </p:nvSpPr>
        <p:spPr>
          <a:xfrm>
            <a:off x="4781610" y="4493916"/>
            <a:ext cx="3397463" cy="1736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94"/>
              </a:lnSpc>
              <a:buNone/>
            </a:pPr>
            <a:r>
              <a:rPr lang="en-US" sz="900" i="1" dirty="0">
                <a:solidFill>
                  <a:srgbClr val="F8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Riesgo de hepatotoxicidad</a:t>
            </a:r>
            <a:endParaRPr lang="en-US" sz="900" dirty="0"/>
          </a:p>
        </p:txBody>
      </p:sp>
      <p:sp>
        <p:nvSpPr>
          <p:cNvPr id="41" name="Text 17"/>
          <p:cNvSpPr/>
          <p:nvPr/>
        </p:nvSpPr>
        <p:spPr>
          <a:xfrm>
            <a:off x="8712481" y="1898293"/>
            <a:ext cx="4765665" cy="2430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4"/>
              </a:lnSpc>
              <a:buNone/>
            </a:pPr>
            <a:r>
              <a:rPr lang="en-US" sz="1500" b="1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Cuidados Paliativos</a:t>
            </a:r>
            <a:endParaRPr lang="en-US" sz="1500" dirty="0"/>
          </a:p>
        </p:txBody>
      </p:sp>
      <p:sp>
        <p:nvSpPr>
          <p:cNvPr id="42" name="Text 18"/>
          <p:cNvSpPr/>
          <p:nvPr/>
        </p:nvSpPr>
        <p:spPr>
          <a:xfrm>
            <a:off x="8382603" y="2297620"/>
            <a:ext cx="3184304" cy="4332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i="1" dirty="0">
                <a:solidFill>
                  <a:srgbClr val="334155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"En pacientes frágiles o con desnutrición, el umbral de toxicidad disminuye significativamente."</a:t>
            </a:r>
            <a:endParaRPr lang="en-US" sz="1050" dirty="0"/>
          </a:p>
        </p:txBody>
      </p:sp>
      <p:sp>
        <p:nvSpPr>
          <p:cNvPr id="43" name="Text 19"/>
          <p:cNvSpPr/>
          <p:nvPr/>
        </p:nvSpPr>
        <p:spPr>
          <a:xfrm>
            <a:off x="8590947" y="2869753"/>
            <a:ext cx="2975960" cy="2777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094"/>
              </a:lnSpc>
              <a:buNone/>
            </a:pPr>
            <a:r>
              <a:rPr lang="en-US" sz="9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Ajustar dosis en insuficiencia renal severa (ClCr &lt; 10 ml/min).</a:t>
            </a:r>
            <a:endParaRPr lang="en-US" sz="900" dirty="0"/>
          </a:p>
        </p:txBody>
      </p:sp>
      <p:sp>
        <p:nvSpPr>
          <p:cNvPr id="44" name="Text 20"/>
          <p:cNvSpPr/>
          <p:nvPr/>
        </p:nvSpPr>
        <p:spPr>
          <a:xfrm>
            <a:off x="8590947" y="3251718"/>
            <a:ext cx="2975960" cy="2777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094"/>
              </a:lnSpc>
              <a:buNone/>
            </a:pPr>
            <a:r>
              <a:rPr lang="en-US" sz="9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Reducir dosis total en hepatopatía crónica o alcoholismo.</a:t>
            </a:r>
            <a:endParaRPr lang="en-US" sz="900" dirty="0"/>
          </a:p>
        </p:txBody>
      </p:sp>
      <p:sp>
        <p:nvSpPr>
          <p:cNvPr id="45" name="Text 21"/>
          <p:cNvSpPr/>
          <p:nvPr/>
        </p:nvSpPr>
        <p:spPr>
          <a:xfrm>
            <a:off x="8590947" y="3633682"/>
            <a:ext cx="2975960" cy="2777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094"/>
              </a:lnSpc>
              <a:buNone/>
            </a:pPr>
            <a:r>
              <a:rPr lang="en-US" sz="9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Efecto ahorrador de opioides cuando se usa en combinación.</a:t>
            </a:r>
            <a:endParaRPr lang="en-US" sz="900" dirty="0"/>
          </a:p>
        </p:txBody>
      </p:sp>
      <p:sp>
        <p:nvSpPr>
          <p:cNvPr id="46" name="Text 22"/>
          <p:cNvSpPr/>
          <p:nvPr/>
        </p:nvSpPr>
        <p:spPr>
          <a:xfrm>
            <a:off x="8712481" y="4553869"/>
            <a:ext cx="4514841" cy="2430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4"/>
              </a:lnSpc>
              <a:buNone/>
            </a:pPr>
            <a:r>
              <a:rPr lang="en-US" sz="1500" b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Contraindicaciones</a:t>
            </a:r>
            <a:endParaRPr lang="en-US" sz="1500" dirty="0"/>
          </a:p>
        </p:txBody>
      </p:sp>
      <p:sp>
        <p:nvSpPr>
          <p:cNvPr id="47" name="Text 23"/>
          <p:cNvSpPr/>
          <p:nvPr/>
        </p:nvSpPr>
        <p:spPr>
          <a:xfrm>
            <a:off x="8382603" y="4918472"/>
            <a:ext cx="3184304" cy="3472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7"/>
              </a:lnSpc>
              <a:buNone/>
            </a:pPr>
            <a:r>
              <a:rPr lang="en-US" sz="1050" b="1" dirty="0">
                <a:solidFill>
                  <a:srgbClr val="7F1D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Hipersensibilidad conocida e Insuficiencia Hepática Grave.</a:t>
            </a:r>
            <a:endParaRPr lang="en-US" sz="1050" dirty="0"/>
          </a:p>
        </p:txBody>
      </p:sp>
      <p:sp>
        <p:nvSpPr>
          <p:cNvPr id="48" name="Text 24"/>
          <p:cNvSpPr/>
          <p:nvPr/>
        </p:nvSpPr>
        <p:spPr>
          <a:xfrm>
            <a:off x="416689" y="6545484"/>
            <a:ext cx="9832333" cy="1736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7"/>
              </a:lnSpc>
              <a:buNone/>
            </a:pPr>
            <a:r>
              <a:rPr lang="en-US" sz="105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Módulo: Manejo del Dolor | Fisiopatología y Farmacología</a:t>
            </a:r>
            <a:endParaRPr lang="en-US" sz="1050" dirty="0"/>
          </a:p>
        </p:txBody>
      </p:sp>
      <p:sp>
        <p:nvSpPr>
          <p:cNvPr id="49" name="Text 25"/>
          <p:cNvSpPr/>
          <p:nvPr/>
        </p:nvSpPr>
        <p:spPr>
          <a:xfrm>
            <a:off x="9928501" y="6545484"/>
            <a:ext cx="3628599" cy="1736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7"/>
              </a:lnSpc>
              <a:buNone/>
            </a:pPr>
            <a:r>
              <a:rPr lang="en-US" sz="1050" b="1" kern="0" spc="92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PASO 1: ESCALERA OMS</a:t>
            </a:r>
            <a:endParaRPr lang="en-US" sz="10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0287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82350" y="228600"/>
            <a:ext cx="552450" cy="571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96650" y="342900"/>
            <a:ext cx="323850" cy="342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028700"/>
            <a:ext cx="12192000" cy="53721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1447800"/>
            <a:ext cx="219075" cy="2667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1409700"/>
            <a:ext cx="3933825" cy="342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2057400"/>
            <a:ext cx="5524500" cy="1371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2362200"/>
            <a:ext cx="76200" cy="762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2971800"/>
            <a:ext cx="819150" cy="228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04950" y="2971800"/>
            <a:ext cx="828675" cy="228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409825" y="2971800"/>
            <a:ext cx="885825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71850" y="2971800"/>
            <a:ext cx="819150" cy="228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657600"/>
            <a:ext cx="5524500" cy="13716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3962400"/>
            <a:ext cx="76200" cy="762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4572000"/>
            <a:ext cx="771525" cy="2286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457325" y="4572000"/>
            <a:ext cx="771525" cy="2286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86500" y="1447800"/>
            <a:ext cx="190500" cy="2667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91300" y="1409700"/>
            <a:ext cx="3095625" cy="3429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86500" y="2057400"/>
            <a:ext cx="5524500" cy="78105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86500" y="2990850"/>
            <a:ext cx="5524500" cy="78105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86500" y="3924300"/>
            <a:ext cx="5524500" cy="78105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38900" y="4114800"/>
            <a:ext cx="152400" cy="1524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86500" y="4933950"/>
            <a:ext cx="5524500" cy="9144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77000" y="5238750"/>
            <a:ext cx="171450" cy="3048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820400" y="6515100"/>
            <a:ext cx="914400" cy="228600"/>
          </a:xfrm>
          <a:prstGeom prst="rect">
            <a:avLst/>
          </a:prstGeom>
        </p:spPr>
      </p:pic>
      <p:sp>
        <p:nvSpPr>
          <p:cNvPr id="30" name="Text 0"/>
          <p:cNvSpPr/>
          <p:nvPr/>
        </p:nvSpPr>
        <p:spPr>
          <a:xfrm>
            <a:off x="457200" y="228600"/>
            <a:ext cx="6275189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216" dirty="0">
                <a:solidFill>
                  <a:srgbClr val="6EE7B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PRIMER ESCALÓN: NO OPIOIDES</a:t>
            </a:r>
            <a:endParaRPr lang="en-US" sz="900" dirty="0"/>
          </a:p>
        </p:txBody>
      </p:sp>
      <p:sp>
        <p:nvSpPr>
          <p:cNvPr id="31" name="Text 1"/>
          <p:cNvSpPr/>
          <p:nvPr/>
        </p:nvSpPr>
        <p:spPr>
          <a:xfrm>
            <a:off x="457200" y="419100"/>
            <a:ext cx="1563624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kern="0" spc="-54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AINEs: Clasificación y Consideraciones</a:t>
            </a:r>
            <a:endParaRPr lang="en-US" sz="2700" dirty="0"/>
          </a:p>
        </p:txBody>
      </p:sp>
      <p:sp>
        <p:nvSpPr>
          <p:cNvPr id="32" name="Text 2"/>
          <p:cNvSpPr/>
          <p:nvPr/>
        </p:nvSpPr>
        <p:spPr>
          <a:xfrm>
            <a:off x="714375" y="1409700"/>
            <a:ext cx="93268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Clasificación por Selectividad COX</a:t>
            </a:r>
            <a:endParaRPr lang="en-US" sz="1800" dirty="0"/>
          </a:p>
        </p:txBody>
      </p:sp>
      <p:sp>
        <p:nvSpPr>
          <p:cNvPr id="33" name="Text 3"/>
          <p:cNvSpPr/>
          <p:nvPr/>
        </p:nvSpPr>
        <p:spPr>
          <a:xfrm>
            <a:off x="762000" y="2286000"/>
            <a:ext cx="55473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Selectivos (COX-1 / COX-2)</a:t>
            </a:r>
            <a:endParaRPr lang="en-US" sz="1200" dirty="0"/>
          </a:p>
        </p:txBody>
      </p:sp>
      <p:sp>
        <p:nvSpPr>
          <p:cNvPr id="34" name="Text 4"/>
          <p:cNvSpPr/>
          <p:nvPr/>
        </p:nvSpPr>
        <p:spPr>
          <a:xfrm>
            <a:off x="609600" y="2628900"/>
            <a:ext cx="127482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Inhiben ambas isoformas. Mayor riesgo gastrointestinal por inhibición de COX-1.</a:t>
            </a:r>
            <a:endParaRPr lang="en-US" sz="1050" dirty="0"/>
          </a:p>
        </p:txBody>
      </p:sp>
      <p:sp>
        <p:nvSpPr>
          <p:cNvPr id="35" name="Text 5"/>
          <p:cNvSpPr/>
          <p:nvPr/>
        </p:nvSpPr>
        <p:spPr>
          <a:xfrm>
            <a:off x="723900" y="2971800"/>
            <a:ext cx="98882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Ibuprofeno</a:t>
            </a:r>
            <a:endParaRPr lang="en-US" sz="900" dirty="0"/>
          </a:p>
        </p:txBody>
      </p:sp>
      <p:sp>
        <p:nvSpPr>
          <p:cNvPr id="36" name="Text 6"/>
          <p:cNvSpPr/>
          <p:nvPr/>
        </p:nvSpPr>
        <p:spPr>
          <a:xfrm>
            <a:off x="1619250" y="2971800"/>
            <a:ext cx="89390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Naproxeno</a:t>
            </a:r>
            <a:endParaRPr lang="en-US" sz="900" dirty="0"/>
          </a:p>
        </p:txBody>
      </p:sp>
      <p:sp>
        <p:nvSpPr>
          <p:cNvPr id="37" name="Text 7"/>
          <p:cNvSpPr/>
          <p:nvPr/>
        </p:nvSpPr>
        <p:spPr>
          <a:xfrm>
            <a:off x="2524125" y="2971800"/>
            <a:ext cx="111940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Diclofenaco</a:t>
            </a:r>
            <a:endParaRPr lang="en-US" sz="900" dirty="0"/>
          </a:p>
        </p:txBody>
      </p:sp>
      <p:sp>
        <p:nvSpPr>
          <p:cNvPr id="38" name="Text 8"/>
          <p:cNvSpPr/>
          <p:nvPr/>
        </p:nvSpPr>
        <p:spPr>
          <a:xfrm>
            <a:off x="3486150" y="2971800"/>
            <a:ext cx="98882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Ketorolaco</a:t>
            </a:r>
            <a:endParaRPr lang="en-US" sz="900" dirty="0"/>
          </a:p>
        </p:txBody>
      </p:sp>
      <p:sp>
        <p:nvSpPr>
          <p:cNvPr id="39" name="Text 9"/>
          <p:cNvSpPr/>
          <p:nvPr/>
        </p:nvSpPr>
        <p:spPr>
          <a:xfrm>
            <a:off x="762000" y="3886200"/>
            <a:ext cx="50673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Selectivos COX-2 (Coxibs)</a:t>
            </a:r>
            <a:endParaRPr lang="en-US" sz="1200" dirty="0"/>
          </a:p>
        </p:txBody>
      </p:sp>
      <p:sp>
        <p:nvSpPr>
          <p:cNvPr id="40" name="Text 10"/>
          <p:cNvSpPr/>
          <p:nvPr/>
        </p:nvSpPr>
        <p:spPr>
          <a:xfrm>
            <a:off x="609600" y="4229100"/>
            <a:ext cx="126415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Diseñados para reducir toxicidad gástrica. Precaución en riesgo cardiovascular.</a:t>
            </a:r>
            <a:endParaRPr lang="en-US" sz="1050" dirty="0"/>
          </a:p>
        </p:txBody>
      </p:sp>
      <p:sp>
        <p:nvSpPr>
          <p:cNvPr id="41" name="Text 11"/>
          <p:cNvSpPr/>
          <p:nvPr/>
        </p:nvSpPr>
        <p:spPr>
          <a:xfrm>
            <a:off x="723900" y="4572000"/>
            <a:ext cx="868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Celecoxib</a:t>
            </a:r>
            <a:endParaRPr lang="en-US" sz="900" dirty="0"/>
          </a:p>
        </p:txBody>
      </p:sp>
      <p:sp>
        <p:nvSpPr>
          <p:cNvPr id="42" name="Text 12"/>
          <p:cNvSpPr/>
          <p:nvPr/>
        </p:nvSpPr>
        <p:spPr>
          <a:xfrm>
            <a:off x="1571625" y="4572000"/>
            <a:ext cx="965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Etoricoxib</a:t>
            </a:r>
            <a:endParaRPr lang="en-US" sz="900" dirty="0"/>
          </a:p>
        </p:txBody>
      </p:sp>
      <p:sp>
        <p:nvSpPr>
          <p:cNvPr id="43" name="Text 13"/>
          <p:cNvSpPr/>
          <p:nvPr/>
        </p:nvSpPr>
        <p:spPr>
          <a:xfrm>
            <a:off x="6591300" y="1409700"/>
            <a:ext cx="71323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Efectos Adversos y Riesgos</a:t>
            </a:r>
            <a:endParaRPr lang="en-US" sz="1800" dirty="0"/>
          </a:p>
        </p:txBody>
      </p:sp>
      <p:sp>
        <p:nvSpPr>
          <p:cNvPr id="44" name="Text 14"/>
          <p:cNvSpPr/>
          <p:nvPr/>
        </p:nvSpPr>
        <p:spPr>
          <a:xfrm>
            <a:off x="6591300" y="2209800"/>
            <a:ext cx="50673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7C2D1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Gastrointestinales</a:t>
            </a:r>
            <a:endParaRPr lang="en-US" sz="1050" dirty="0"/>
          </a:p>
        </p:txBody>
      </p:sp>
      <p:sp>
        <p:nvSpPr>
          <p:cNvPr id="45" name="Text 15"/>
          <p:cNvSpPr/>
          <p:nvPr/>
        </p:nvSpPr>
        <p:spPr>
          <a:xfrm>
            <a:off x="6591300" y="2400300"/>
            <a:ext cx="50673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900" dirty="0">
                <a:solidFill>
                  <a:srgbClr val="9A341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Dispepsia, úlcera péptica, hemorragia. Considerar gastroprotección (IBP) en pacientes de riesgo.</a:t>
            </a:r>
            <a:endParaRPr lang="en-US" sz="900" dirty="0"/>
          </a:p>
        </p:txBody>
      </p:sp>
      <p:sp>
        <p:nvSpPr>
          <p:cNvPr id="46" name="Text 16"/>
          <p:cNvSpPr/>
          <p:nvPr/>
        </p:nvSpPr>
        <p:spPr>
          <a:xfrm>
            <a:off x="6591300" y="3143250"/>
            <a:ext cx="50673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1E3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Renales</a:t>
            </a:r>
            <a:endParaRPr lang="en-US" sz="1050" dirty="0"/>
          </a:p>
        </p:txBody>
      </p:sp>
      <p:sp>
        <p:nvSpPr>
          <p:cNvPr id="47" name="Text 17"/>
          <p:cNvSpPr/>
          <p:nvPr/>
        </p:nvSpPr>
        <p:spPr>
          <a:xfrm>
            <a:off x="6591300" y="3333750"/>
            <a:ext cx="50673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900" dirty="0">
                <a:solidFill>
                  <a:srgbClr val="1E40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Disminución del filtrado glomerular, retención de sodio/agua. Crítico en pacientes paliativos deshidratados.</a:t>
            </a:r>
            <a:endParaRPr lang="en-US" sz="900" dirty="0"/>
          </a:p>
        </p:txBody>
      </p:sp>
      <p:sp>
        <p:nvSpPr>
          <p:cNvPr id="48" name="Text 18"/>
          <p:cNvSpPr/>
          <p:nvPr/>
        </p:nvSpPr>
        <p:spPr>
          <a:xfrm>
            <a:off x="6743700" y="4076700"/>
            <a:ext cx="49149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7F1D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Cardiovasculares</a:t>
            </a:r>
            <a:endParaRPr lang="en-US" sz="1050" dirty="0"/>
          </a:p>
        </p:txBody>
      </p:sp>
      <p:sp>
        <p:nvSpPr>
          <p:cNvPr id="49" name="Text 19"/>
          <p:cNvSpPr/>
          <p:nvPr/>
        </p:nvSpPr>
        <p:spPr>
          <a:xfrm>
            <a:off x="6743700" y="4267200"/>
            <a:ext cx="49149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900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Aumento de eventos trombóticos (especialmente COX-2 selectivos), HTA, insuficiencia cardíaca.</a:t>
            </a:r>
            <a:endParaRPr lang="en-US" sz="900" dirty="0"/>
          </a:p>
        </p:txBody>
      </p:sp>
      <p:sp>
        <p:nvSpPr>
          <p:cNvPr id="50" name="Text 20"/>
          <p:cNvSpPr/>
          <p:nvPr/>
        </p:nvSpPr>
        <p:spPr>
          <a:xfrm>
            <a:off x="6800850" y="5124450"/>
            <a:ext cx="481965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36" dirty="0">
                <a:solidFill>
                  <a:srgbClr val="6EE7B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NOTA DEL ESPECIALISTA</a:t>
            </a:r>
            <a:endParaRPr lang="en-US" sz="900" dirty="0"/>
          </a:p>
        </p:txBody>
      </p:sp>
      <p:sp>
        <p:nvSpPr>
          <p:cNvPr id="51" name="Text 21"/>
          <p:cNvSpPr/>
          <p:nvPr/>
        </p:nvSpPr>
        <p:spPr>
          <a:xfrm>
            <a:off x="6800850" y="5276850"/>
            <a:ext cx="48196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"En cuidados paliativos, los AINEs tienen </a:t>
            </a:r>
            <a:r>
              <a:rPr lang="en-US" sz="1050" b="1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techo analgésico</a:t>
            </a:r>
            <a:r>
              <a:rPr lang="en-US" sz="1050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Si el dolor persiste, no aumente la dosis infinitamente; escale al siguiente peldaño."</a:t>
            </a:r>
            <a:endParaRPr lang="en-US" sz="1050" dirty="0"/>
          </a:p>
        </p:txBody>
      </p:sp>
      <p:sp>
        <p:nvSpPr>
          <p:cNvPr id="52" name="Text 22"/>
          <p:cNvSpPr/>
          <p:nvPr/>
        </p:nvSpPr>
        <p:spPr>
          <a:xfrm>
            <a:off x="457200" y="6553200"/>
            <a:ext cx="53492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del Dolor en Cuidados Paliativos</a:t>
            </a:r>
            <a:endParaRPr lang="en-US" sz="900" dirty="0"/>
          </a:p>
        </p:txBody>
      </p:sp>
      <p:sp>
        <p:nvSpPr>
          <p:cNvPr id="53" name="Text 23"/>
          <p:cNvSpPr/>
          <p:nvPr/>
        </p:nvSpPr>
        <p:spPr>
          <a:xfrm>
            <a:off x="5372100" y="6553200"/>
            <a:ext cx="65836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i="1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 y Normatividad — Pág. 29</a:t>
            </a:r>
            <a:endParaRPr lang="en-US" sz="900" dirty="0"/>
          </a:p>
        </p:txBody>
      </p:sp>
      <p:sp>
        <p:nvSpPr>
          <p:cNvPr id="54" name="Text 24"/>
          <p:cNvSpPr/>
          <p:nvPr/>
        </p:nvSpPr>
        <p:spPr>
          <a:xfrm>
            <a:off x="10934700" y="6515100"/>
            <a:ext cx="113157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AINEs / COX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57200"/>
            <a:ext cx="11277600" cy="914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44250" y="476250"/>
            <a:ext cx="590550" cy="6477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96650" y="628650"/>
            <a:ext cx="285750" cy="342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1752600"/>
            <a:ext cx="4521101" cy="15430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3600450"/>
            <a:ext cx="1524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4210050"/>
            <a:ext cx="1524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83101" y="1752600"/>
            <a:ext cx="6451699" cy="2895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11701" y="2324100"/>
            <a:ext cx="5972175" cy="2095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83101" y="4876800"/>
            <a:ext cx="3111550" cy="13049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23250" y="4876800"/>
            <a:ext cx="3111550" cy="13049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7200" y="6181725"/>
            <a:ext cx="11277600" cy="381000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457200" y="457200"/>
            <a:ext cx="1563624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 Dolor </a:t>
            </a:r>
            <a:endParaRPr lang="en-US" sz="2700" dirty="0"/>
          </a:p>
        </p:txBody>
      </p:sp>
      <p:sp>
        <p:nvSpPr>
          <p:cNvPr id="16" name="Text 1"/>
          <p:cNvSpPr/>
          <p:nvPr/>
        </p:nvSpPr>
        <p:spPr>
          <a:xfrm>
            <a:off x="457200" y="876300"/>
            <a:ext cx="15316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 indicador crítico de calidad y equidad en los sistemas de salud.</a:t>
            </a:r>
            <a:endParaRPr lang="en-US" sz="1500" dirty="0"/>
          </a:p>
        </p:txBody>
      </p:sp>
      <p:sp>
        <p:nvSpPr>
          <p:cNvPr id="17" name="Text 2"/>
          <p:cNvSpPr/>
          <p:nvPr/>
        </p:nvSpPr>
        <p:spPr>
          <a:xfrm>
            <a:off x="685800" y="1981200"/>
            <a:ext cx="406390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kern="0" spc="54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IMPACTO SISTÉMICO</a:t>
            </a:r>
            <a:endParaRPr lang="en-US" sz="1350" dirty="0"/>
          </a:p>
        </p:txBody>
      </p:sp>
      <p:sp>
        <p:nvSpPr>
          <p:cNvPr id="18" name="Text 3"/>
          <p:cNvSpPr/>
          <p:nvPr/>
        </p:nvSpPr>
        <p:spPr>
          <a:xfrm>
            <a:off x="685800" y="2324100"/>
            <a:ext cx="4063901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Garantizar el alivio del sufrimiento no es solo un acto clínico; es un </a:t>
            </a:r>
            <a:r>
              <a:rPr lang="en-US" sz="1200" b="1" dirty="0">
                <a:solidFill>
                  <a:srgbClr val="334155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imperativo ético</a:t>
            </a:r>
            <a:r>
              <a:rPr lang="en-US" sz="1200" dirty="0">
                <a:solidFill>
                  <a:srgbClr val="334155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 ineludible. Una sociedad justa se reconoce por su trato a la dignidad humana hasta el final.</a:t>
            </a:r>
            <a:endParaRPr lang="en-US" sz="1200" dirty="0"/>
          </a:p>
        </p:txBody>
      </p:sp>
      <p:sp>
        <p:nvSpPr>
          <p:cNvPr id="19" name="Text 4"/>
          <p:cNvSpPr/>
          <p:nvPr/>
        </p:nvSpPr>
        <p:spPr>
          <a:xfrm>
            <a:off x="762000" y="3524250"/>
            <a:ext cx="421630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Indicador de Calidad:</a:t>
            </a: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El control del dolor refleja la eficiencia y humanización del sistema sanitario.</a:t>
            </a:r>
            <a:endParaRPr lang="en-US" sz="1200" dirty="0"/>
          </a:p>
        </p:txBody>
      </p:sp>
      <p:sp>
        <p:nvSpPr>
          <p:cNvPr id="20" name="Text 5"/>
          <p:cNvSpPr/>
          <p:nvPr/>
        </p:nvSpPr>
        <p:spPr>
          <a:xfrm>
            <a:off x="762000" y="4133850"/>
            <a:ext cx="421630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Carga Global:</a:t>
            </a: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El dolor no tratado genera altos costos sociales y pérdida de bienestar familiar.</a:t>
            </a:r>
            <a:endParaRPr lang="en-US" sz="1200" dirty="0"/>
          </a:p>
        </p:txBody>
      </p:sp>
      <p:sp>
        <p:nvSpPr>
          <p:cNvPr id="21" name="Text 6"/>
          <p:cNvSpPr/>
          <p:nvPr/>
        </p:nvSpPr>
        <p:spPr>
          <a:xfrm>
            <a:off x="4135070" y="1981200"/>
            <a:ext cx="87477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b="1" i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Brecha de Acceso a Cuidados Paliativos (WHPCA, 2014)</a:t>
            </a:r>
            <a:endParaRPr lang="en-US" sz="1050" dirty="0"/>
          </a:p>
        </p:txBody>
      </p:sp>
      <p:sp>
        <p:nvSpPr>
          <p:cNvPr id="22" name="Text 7"/>
          <p:cNvSpPr/>
          <p:nvPr/>
        </p:nvSpPr>
        <p:spPr>
          <a:xfrm>
            <a:off x="6095851" y="5164931"/>
            <a:ext cx="14859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40M</a:t>
            </a:r>
            <a:endParaRPr lang="en-US" sz="2250" dirty="0"/>
          </a:p>
        </p:txBody>
      </p:sp>
      <p:sp>
        <p:nvSpPr>
          <p:cNvPr id="23" name="Text 8"/>
          <p:cNvSpPr/>
          <p:nvPr/>
        </p:nvSpPr>
        <p:spPr>
          <a:xfrm>
            <a:off x="5810101" y="5545931"/>
            <a:ext cx="20574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kern="0" spc="72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NECESIDAD ANUAL</a:t>
            </a:r>
            <a:endParaRPr lang="en-US" sz="900" dirty="0"/>
          </a:p>
        </p:txBody>
      </p:sp>
      <p:sp>
        <p:nvSpPr>
          <p:cNvPr id="24" name="Text 9"/>
          <p:cNvSpPr/>
          <p:nvPr/>
        </p:nvSpPr>
        <p:spPr>
          <a:xfrm>
            <a:off x="3867001" y="5774531"/>
            <a:ext cx="5943600" cy="119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938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Personas que requieren CP anualmente a nivel global.</a:t>
            </a:r>
            <a:endParaRPr lang="en-US" sz="750" dirty="0"/>
          </a:p>
        </p:txBody>
      </p:sp>
      <p:sp>
        <p:nvSpPr>
          <p:cNvPr id="25" name="Text 10"/>
          <p:cNvSpPr/>
          <p:nvPr/>
        </p:nvSpPr>
        <p:spPr>
          <a:xfrm>
            <a:off x="9721751" y="5105400"/>
            <a:ext cx="9144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8%</a:t>
            </a:r>
            <a:endParaRPr lang="en-US" sz="2250" dirty="0"/>
          </a:p>
        </p:txBody>
      </p:sp>
      <p:sp>
        <p:nvSpPr>
          <p:cNvPr id="26" name="Text 11"/>
          <p:cNvSpPr/>
          <p:nvPr/>
        </p:nvSpPr>
        <p:spPr>
          <a:xfrm>
            <a:off x="8944585" y="5486400"/>
            <a:ext cx="24688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kern="0" spc="72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CONSUMO DE MORFINA</a:t>
            </a:r>
            <a:endParaRPr lang="en-US" sz="900" dirty="0"/>
          </a:p>
        </p:txBody>
      </p:sp>
      <p:sp>
        <p:nvSpPr>
          <p:cNvPr id="27" name="Text 12"/>
          <p:cNvSpPr/>
          <p:nvPr/>
        </p:nvSpPr>
        <p:spPr>
          <a:xfrm>
            <a:off x="8851850" y="5715000"/>
            <a:ext cx="265435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938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Consumido por el 83% de la población mundial (Países bajos/medios ingresos).</a:t>
            </a:r>
            <a:endParaRPr lang="en-US" sz="750" dirty="0"/>
          </a:p>
        </p:txBody>
      </p:sp>
      <p:sp>
        <p:nvSpPr>
          <p:cNvPr id="28" name="Text 13"/>
          <p:cNvSpPr/>
          <p:nvPr/>
        </p:nvSpPr>
        <p:spPr>
          <a:xfrm>
            <a:off x="457200" y="6410325"/>
            <a:ext cx="873252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Fuente: Organización Mundial de la Salud (OMS), WHPCA (2014).</a:t>
            </a:r>
            <a:endParaRPr lang="en-US" sz="900" dirty="0"/>
          </a:p>
        </p:txBody>
      </p:sp>
      <p:sp>
        <p:nvSpPr>
          <p:cNvPr id="29" name="Text 14"/>
          <p:cNvSpPr/>
          <p:nvPr/>
        </p:nvSpPr>
        <p:spPr>
          <a:xfrm>
            <a:off x="9244905" y="6410325"/>
            <a:ext cx="44805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72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DEL DOLOR • DIAPOSITIVA 3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2573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304800"/>
            <a:ext cx="2046089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17589" y="395288"/>
            <a:ext cx="457200" cy="95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638300"/>
            <a:ext cx="7543800" cy="101441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2881313"/>
            <a:ext cx="3657600" cy="2133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071813"/>
            <a:ext cx="371475" cy="4191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" y="3148013"/>
            <a:ext cx="219075" cy="2667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681413"/>
            <a:ext cx="114300" cy="3429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138613"/>
            <a:ext cx="1143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405313"/>
            <a:ext cx="1143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672013"/>
            <a:ext cx="13335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67200" y="2881313"/>
            <a:ext cx="3657600" cy="2133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57700" y="3071813"/>
            <a:ext cx="342900" cy="4191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33900" y="3148013"/>
            <a:ext cx="190500" cy="2667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57700" y="3681413"/>
            <a:ext cx="114300" cy="3429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57700" y="4138613"/>
            <a:ext cx="1143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57700" y="4405313"/>
            <a:ext cx="1143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57700" y="4672013"/>
            <a:ext cx="133350" cy="152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5243513"/>
            <a:ext cx="7543800" cy="6858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33400" y="5434013"/>
            <a:ext cx="257175" cy="3048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53400" y="1638300"/>
            <a:ext cx="3657600" cy="43053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82000" y="1914525"/>
            <a:ext cx="133350" cy="17145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82000" y="3164681"/>
            <a:ext cx="381000" cy="3810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82000" y="3698081"/>
            <a:ext cx="381000" cy="3810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382000" y="4231481"/>
            <a:ext cx="381000" cy="3810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382000" y="5229225"/>
            <a:ext cx="3200400" cy="485775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6324600"/>
            <a:ext cx="12192000" cy="5334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801225" y="6534150"/>
            <a:ext cx="104775" cy="114300"/>
          </a:xfrm>
          <a:prstGeom prst="rect">
            <a:avLst/>
          </a:prstGeom>
        </p:spPr>
      </p:pic>
      <p:sp>
        <p:nvSpPr>
          <p:cNvPr id="32" name="Text 0"/>
          <p:cNvSpPr/>
          <p:nvPr/>
        </p:nvSpPr>
        <p:spPr>
          <a:xfrm>
            <a:off x="571500" y="304800"/>
            <a:ext cx="280222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36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ESCALERA ANALGÉSICA OMS</a:t>
            </a:r>
            <a:endParaRPr lang="en-US" sz="900" dirty="0"/>
          </a:p>
        </p:txBody>
      </p:sp>
      <p:sp>
        <p:nvSpPr>
          <p:cNvPr id="33" name="Text 1"/>
          <p:cNvSpPr/>
          <p:nvPr/>
        </p:nvSpPr>
        <p:spPr>
          <a:xfrm>
            <a:off x="457200" y="571500"/>
            <a:ext cx="1357884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kern="0" spc="-54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Segundo Escalón: </a:t>
            </a:r>
            <a:r>
              <a:rPr lang="en-US" sz="2700" b="1" kern="0" spc="-54" dirty="0">
                <a:solidFill>
                  <a:srgbClr val="6EE7B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Opioides Débiles</a:t>
            </a:r>
            <a:endParaRPr lang="en-US" sz="2700" dirty="0"/>
          </a:p>
        </p:txBody>
      </p:sp>
      <p:sp>
        <p:nvSpPr>
          <p:cNvPr id="34" name="Text 2"/>
          <p:cNvSpPr/>
          <p:nvPr/>
        </p:nvSpPr>
        <p:spPr>
          <a:xfrm>
            <a:off x="7734300" y="723900"/>
            <a:ext cx="40005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del Dolor Moderado</a:t>
            </a:r>
            <a:endParaRPr lang="en-US" sz="1050" dirty="0"/>
          </a:p>
        </p:txBody>
      </p:sp>
      <p:sp>
        <p:nvSpPr>
          <p:cNvPr id="35" name="Text 3"/>
          <p:cNvSpPr/>
          <p:nvPr/>
        </p:nvSpPr>
        <p:spPr>
          <a:xfrm>
            <a:off x="609600" y="1866900"/>
            <a:ext cx="7086600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94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Indicados para dolor de </a:t>
            </a:r>
            <a:r>
              <a:rPr lang="en-US" sz="135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intensidad moderada</a:t>
            </a: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(EVA 4-6) que no cede con analgésicos del primer escalón. Se caracteriza por tener un </a:t>
            </a:r>
            <a:r>
              <a:rPr lang="en-US" sz="1350" b="1" i="1" dirty="0">
                <a:solidFill>
                  <a:srgbClr val="DC26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"techo analgésico"</a:t>
            </a:r>
            <a:r>
              <a:rPr lang="en-US" sz="13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350" dirty="0"/>
          </a:p>
        </p:txBody>
      </p:sp>
      <p:sp>
        <p:nvSpPr>
          <p:cNvPr id="36" name="Text 4"/>
          <p:cNvSpPr/>
          <p:nvPr/>
        </p:nvSpPr>
        <p:spPr>
          <a:xfrm>
            <a:off x="1057275" y="3148013"/>
            <a:ext cx="1600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Codeína</a:t>
            </a:r>
            <a:endParaRPr lang="en-US" sz="1500" dirty="0"/>
          </a:p>
        </p:txBody>
      </p:sp>
      <p:sp>
        <p:nvSpPr>
          <p:cNvPr id="37" name="Text 5"/>
          <p:cNvSpPr/>
          <p:nvPr/>
        </p:nvSpPr>
        <p:spPr>
          <a:xfrm>
            <a:off x="762000" y="3643313"/>
            <a:ext cx="30861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Profármaco: Requiere conversión a morfina vía CYP2D6.</a:t>
            </a:r>
            <a:endParaRPr lang="en-US" sz="1050" dirty="0"/>
          </a:p>
        </p:txBody>
      </p:sp>
      <p:sp>
        <p:nvSpPr>
          <p:cNvPr id="38" name="Text 6"/>
          <p:cNvSpPr/>
          <p:nvPr/>
        </p:nvSpPr>
        <p:spPr>
          <a:xfrm>
            <a:off x="762000" y="4100513"/>
            <a:ext cx="70408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Potencia: 1/10 respecto a la morfina oral.</a:t>
            </a:r>
            <a:endParaRPr lang="en-US" sz="1050" dirty="0"/>
          </a:p>
        </p:txBody>
      </p:sp>
      <p:sp>
        <p:nvSpPr>
          <p:cNvPr id="39" name="Text 7"/>
          <p:cNvSpPr/>
          <p:nvPr/>
        </p:nvSpPr>
        <p:spPr>
          <a:xfrm>
            <a:off x="762000" y="4367213"/>
            <a:ext cx="44805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Efecto antitusígeno marcado.</a:t>
            </a:r>
            <a:endParaRPr lang="en-US" sz="1050" dirty="0"/>
          </a:p>
        </p:txBody>
      </p:sp>
      <p:sp>
        <p:nvSpPr>
          <p:cNvPr id="40" name="Text 8"/>
          <p:cNvSpPr/>
          <p:nvPr/>
        </p:nvSpPr>
        <p:spPr>
          <a:xfrm>
            <a:off x="781050" y="4633913"/>
            <a:ext cx="49606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Estreñimiento severo frecuente.</a:t>
            </a:r>
            <a:endParaRPr lang="en-US" sz="1050" dirty="0"/>
          </a:p>
        </p:txBody>
      </p:sp>
      <p:sp>
        <p:nvSpPr>
          <p:cNvPr id="41" name="Text 9"/>
          <p:cNvSpPr/>
          <p:nvPr/>
        </p:nvSpPr>
        <p:spPr>
          <a:xfrm>
            <a:off x="4914900" y="3148013"/>
            <a:ext cx="18288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Tramadol</a:t>
            </a:r>
            <a:endParaRPr lang="en-US" sz="1500" dirty="0"/>
          </a:p>
        </p:txBody>
      </p:sp>
      <p:sp>
        <p:nvSpPr>
          <p:cNvPr id="42" name="Text 10"/>
          <p:cNvSpPr/>
          <p:nvPr/>
        </p:nvSpPr>
        <p:spPr>
          <a:xfrm>
            <a:off x="4648200" y="3643313"/>
            <a:ext cx="30861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Mecanismo dual: Opioide y recaptación de Monoaminas.</a:t>
            </a:r>
            <a:endParaRPr lang="en-US" sz="1050" dirty="0"/>
          </a:p>
        </p:txBody>
      </p:sp>
      <p:sp>
        <p:nvSpPr>
          <p:cNvPr id="43" name="Text 11"/>
          <p:cNvSpPr/>
          <p:nvPr/>
        </p:nvSpPr>
        <p:spPr>
          <a:xfrm>
            <a:off x="4648200" y="4100513"/>
            <a:ext cx="65608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Útil en componentes de dolor neuropático.</a:t>
            </a:r>
            <a:endParaRPr lang="en-US" sz="1050" dirty="0"/>
          </a:p>
        </p:txBody>
      </p:sp>
      <p:sp>
        <p:nvSpPr>
          <p:cNvPr id="44" name="Text 12"/>
          <p:cNvSpPr/>
          <p:nvPr/>
        </p:nvSpPr>
        <p:spPr>
          <a:xfrm>
            <a:off x="4648200" y="4367213"/>
            <a:ext cx="78409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Menor impacto respiratorio y digestivo que otros.</a:t>
            </a:r>
            <a:endParaRPr lang="en-US" sz="1050" dirty="0"/>
          </a:p>
        </p:txBody>
      </p:sp>
      <p:sp>
        <p:nvSpPr>
          <p:cNvPr id="45" name="Text 13"/>
          <p:cNvSpPr/>
          <p:nvPr/>
        </p:nvSpPr>
        <p:spPr>
          <a:xfrm>
            <a:off x="4667250" y="4633913"/>
            <a:ext cx="72009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Riesgo de náuseas y síndrome serotoninérgico.</a:t>
            </a:r>
            <a:endParaRPr lang="en-US" sz="1050" dirty="0"/>
          </a:p>
        </p:txBody>
      </p:sp>
      <p:sp>
        <p:nvSpPr>
          <p:cNvPr id="46" name="Text 14"/>
          <p:cNvSpPr/>
          <p:nvPr/>
        </p:nvSpPr>
        <p:spPr>
          <a:xfrm>
            <a:off x="942975" y="5395913"/>
            <a:ext cx="682942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7835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Limitación Crítica:</a:t>
            </a:r>
            <a:r>
              <a:rPr lang="en-US" sz="1050" dirty="0">
                <a:solidFill>
                  <a:srgbClr val="7835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El incremento de dosis por encima del "techo" aumenta efectos secundarios sin mejorar la analgesia. No se deben combinar dos opioides del segundo escalón.</a:t>
            </a:r>
            <a:endParaRPr lang="en-US" sz="1050" dirty="0"/>
          </a:p>
        </p:txBody>
      </p:sp>
      <p:sp>
        <p:nvSpPr>
          <p:cNvPr id="47" name="Text 15"/>
          <p:cNvSpPr/>
          <p:nvPr/>
        </p:nvSpPr>
        <p:spPr>
          <a:xfrm>
            <a:off x="8591550" y="1866900"/>
            <a:ext cx="528066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Transición al 3er Escalón</a:t>
            </a:r>
            <a:endParaRPr lang="en-US" sz="1350" dirty="0"/>
          </a:p>
        </p:txBody>
      </p:sp>
      <p:sp>
        <p:nvSpPr>
          <p:cNvPr id="48" name="Text 16"/>
          <p:cNvSpPr/>
          <p:nvPr/>
        </p:nvSpPr>
        <p:spPr>
          <a:xfrm>
            <a:off x="8382000" y="2286000"/>
            <a:ext cx="3200400" cy="6500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 el dolor persiste o es severo, se recomienda omitir el segundo escalón o rotar directamente a dosis bajas de opioides potentes.</a:t>
            </a:r>
            <a:endParaRPr lang="en-US" sz="1050" dirty="0"/>
          </a:p>
        </p:txBody>
      </p:sp>
      <p:sp>
        <p:nvSpPr>
          <p:cNvPr id="49" name="Text 17"/>
          <p:cNvSpPr/>
          <p:nvPr/>
        </p:nvSpPr>
        <p:spPr>
          <a:xfrm>
            <a:off x="8539163" y="3164681"/>
            <a:ext cx="381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200" dirty="0"/>
          </a:p>
        </p:txBody>
      </p:sp>
      <p:sp>
        <p:nvSpPr>
          <p:cNvPr id="50" name="Text 18"/>
          <p:cNvSpPr/>
          <p:nvPr/>
        </p:nvSpPr>
        <p:spPr>
          <a:xfrm>
            <a:off x="8877300" y="3278981"/>
            <a:ext cx="41148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Opioides (Paracetamol/AINE)</a:t>
            </a:r>
            <a:endParaRPr lang="en-US" sz="900" dirty="0"/>
          </a:p>
        </p:txBody>
      </p:sp>
      <p:sp>
        <p:nvSpPr>
          <p:cNvPr id="51" name="Text 19"/>
          <p:cNvSpPr/>
          <p:nvPr/>
        </p:nvSpPr>
        <p:spPr>
          <a:xfrm>
            <a:off x="8524875" y="3698081"/>
            <a:ext cx="381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200" dirty="0"/>
          </a:p>
        </p:txBody>
      </p:sp>
      <p:sp>
        <p:nvSpPr>
          <p:cNvPr id="52" name="Text 20"/>
          <p:cNvSpPr/>
          <p:nvPr/>
        </p:nvSpPr>
        <p:spPr>
          <a:xfrm>
            <a:off x="8877300" y="3812381"/>
            <a:ext cx="21945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Opioides Débiles</a:t>
            </a:r>
            <a:endParaRPr lang="en-US" sz="900" dirty="0"/>
          </a:p>
        </p:txBody>
      </p:sp>
      <p:sp>
        <p:nvSpPr>
          <p:cNvPr id="53" name="Text 21"/>
          <p:cNvSpPr/>
          <p:nvPr/>
        </p:nvSpPr>
        <p:spPr>
          <a:xfrm>
            <a:off x="8524875" y="4231481"/>
            <a:ext cx="381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200" dirty="0"/>
          </a:p>
        </p:txBody>
      </p:sp>
      <p:sp>
        <p:nvSpPr>
          <p:cNvPr id="54" name="Text 22"/>
          <p:cNvSpPr/>
          <p:nvPr/>
        </p:nvSpPr>
        <p:spPr>
          <a:xfrm>
            <a:off x="8877300" y="4345781"/>
            <a:ext cx="507492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Opioides Potentes (Morfina/Fentanilo)</a:t>
            </a:r>
            <a:endParaRPr lang="en-US" sz="900" dirty="0"/>
          </a:p>
        </p:txBody>
      </p:sp>
      <p:sp>
        <p:nvSpPr>
          <p:cNvPr id="55" name="Text 23"/>
          <p:cNvSpPr/>
          <p:nvPr/>
        </p:nvSpPr>
        <p:spPr>
          <a:xfrm>
            <a:off x="8382000" y="5381625"/>
            <a:ext cx="320040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kern="0" spc="6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CONCEPTO MODERNO</a:t>
            </a:r>
            <a:endParaRPr lang="en-US" sz="750" dirty="0"/>
          </a:p>
        </p:txBody>
      </p:sp>
      <p:sp>
        <p:nvSpPr>
          <p:cNvPr id="56" name="Text 24"/>
          <p:cNvSpPr/>
          <p:nvPr/>
        </p:nvSpPr>
        <p:spPr>
          <a:xfrm>
            <a:off x="8382000" y="5524500"/>
            <a:ext cx="38404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A7F3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"El Ascensor Analgésico"</a:t>
            </a:r>
            <a:endParaRPr lang="en-US" sz="1050" dirty="0"/>
          </a:p>
        </p:txBody>
      </p:sp>
      <p:sp>
        <p:nvSpPr>
          <p:cNvPr id="57" name="Text 25"/>
          <p:cNvSpPr/>
          <p:nvPr/>
        </p:nvSpPr>
        <p:spPr>
          <a:xfrm>
            <a:off x="457200" y="6515100"/>
            <a:ext cx="61264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 de Cuidados Paliativos</a:t>
            </a:r>
            <a:endParaRPr lang="en-US" sz="900" dirty="0"/>
          </a:p>
        </p:txBody>
      </p:sp>
      <p:sp>
        <p:nvSpPr>
          <p:cNvPr id="58" name="Text 26"/>
          <p:cNvSpPr/>
          <p:nvPr/>
        </p:nvSpPr>
        <p:spPr>
          <a:xfrm>
            <a:off x="3124200" y="6515100"/>
            <a:ext cx="1371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|</a:t>
            </a:r>
            <a:endParaRPr lang="en-US" sz="900" dirty="0"/>
          </a:p>
        </p:txBody>
      </p:sp>
      <p:sp>
        <p:nvSpPr>
          <p:cNvPr id="59" name="Text 27"/>
          <p:cNvSpPr/>
          <p:nvPr/>
        </p:nvSpPr>
        <p:spPr>
          <a:xfrm>
            <a:off x="3314700" y="6515100"/>
            <a:ext cx="46634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Docente: Maestría en Salud Pública</a:t>
            </a:r>
            <a:endParaRPr lang="en-US" sz="900" dirty="0"/>
          </a:p>
        </p:txBody>
      </p:sp>
      <p:sp>
        <p:nvSpPr>
          <p:cNvPr id="60" name="Text 28"/>
          <p:cNvSpPr/>
          <p:nvPr/>
        </p:nvSpPr>
        <p:spPr>
          <a:xfrm>
            <a:off x="9982200" y="6515100"/>
            <a:ext cx="438912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Guía Clínica de Manejo del Dolor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33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317" y="310317"/>
            <a:ext cx="6170091" cy="55857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0539" y="310317"/>
            <a:ext cx="1051078" cy="352622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317" y="1117140"/>
            <a:ext cx="5661463" cy="183086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507" y="1316664"/>
            <a:ext cx="193948" cy="190554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6507" y="1644679"/>
            <a:ext cx="5289082" cy="49650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9602" y="1737774"/>
            <a:ext cx="310317" cy="310317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6507" y="2265312"/>
            <a:ext cx="5289082" cy="496507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9602" y="2358407"/>
            <a:ext cx="310317" cy="31031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0317" y="3134199"/>
            <a:ext cx="5661463" cy="153897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6507" y="3333723"/>
            <a:ext cx="193948" cy="190554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6507" y="3692769"/>
            <a:ext cx="131885" cy="133339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6507" y="4096181"/>
            <a:ext cx="131885" cy="133339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6507" y="4353647"/>
            <a:ext cx="131885" cy="133339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20033" y="1117140"/>
            <a:ext cx="5661584" cy="223500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6222" y="1316664"/>
            <a:ext cx="193948" cy="190554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6222" y="1644679"/>
            <a:ext cx="2582539" cy="698576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12887" y="1644679"/>
            <a:ext cx="2582538" cy="698576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26517" y="1768805"/>
            <a:ext cx="155158" cy="152249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6222" y="2467382"/>
            <a:ext cx="2582539" cy="698577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631489" y="2591508"/>
            <a:ext cx="131884" cy="152249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112887" y="2467382"/>
            <a:ext cx="2582538" cy="698577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326517" y="2591508"/>
            <a:ext cx="155158" cy="152249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220033" y="3538338"/>
            <a:ext cx="5661584" cy="2003604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06222" y="3737862"/>
            <a:ext cx="193948" cy="190554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06222" y="4623235"/>
            <a:ext cx="5289203" cy="732517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10317" y="6237366"/>
            <a:ext cx="11571300" cy="310317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10317" y="6431314"/>
            <a:ext cx="116369" cy="114308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443744" y="6431314"/>
            <a:ext cx="100853" cy="114308"/>
          </a:xfrm>
          <a:prstGeom prst="rect">
            <a:avLst/>
          </a:prstGeom>
        </p:spPr>
      </p:pic>
      <p:sp>
        <p:nvSpPr>
          <p:cNvPr id="31" name="Text 0"/>
          <p:cNvSpPr/>
          <p:nvPr/>
        </p:nvSpPr>
        <p:spPr>
          <a:xfrm>
            <a:off x="496507" y="310317"/>
            <a:ext cx="17682210" cy="3103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43"/>
              </a:lnSpc>
              <a:buNone/>
            </a:pPr>
            <a:r>
              <a:rPr lang="en-US" sz="2700" b="1" kern="0" spc="-66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Tramadol: Farmacología y Aplicación</a:t>
            </a:r>
            <a:endParaRPr lang="en-US" sz="2700" dirty="0"/>
          </a:p>
        </p:txBody>
      </p:sp>
      <p:sp>
        <p:nvSpPr>
          <p:cNvPr id="32" name="Text 1"/>
          <p:cNvSpPr/>
          <p:nvPr/>
        </p:nvSpPr>
        <p:spPr>
          <a:xfrm>
            <a:off x="496507" y="651665"/>
            <a:ext cx="14314196" cy="2172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500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Segundo Escalón OMS: Opioide Débil con Perfil Único</a:t>
            </a:r>
            <a:endParaRPr lang="en-US" sz="1500" dirty="0"/>
          </a:p>
        </p:txBody>
      </p:sp>
      <p:sp>
        <p:nvSpPr>
          <p:cNvPr id="33" name="Text 2"/>
          <p:cNvSpPr/>
          <p:nvPr/>
        </p:nvSpPr>
        <p:spPr>
          <a:xfrm>
            <a:off x="10954666" y="403412"/>
            <a:ext cx="2030181" cy="16291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22"/>
              </a:lnSpc>
              <a:buNone/>
            </a:pPr>
            <a:r>
              <a:rPr lang="en-US" sz="1050" b="1" kern="0" spc="103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PÁGINA 31</a:t>
            </a:r>
            <a:endParaRPr lang="en-US" sz="1050" dirty="0"/>
          </a:p>
        </p:txBody>
      </p:sp>
      <p:sp>
        <p:nvSpPr>
          <p:cNvPr id="34" name="Text 3"/>
          <p:cNvSpPr/>
          <p:nvPr/>
        </p:nvSpPr>
        <p:spPr>
          <a:xfrm>
            <a:off x="783550" y="1303330"/>
            <a:ext cx="6736092" cy="2172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Mecanismo de Acción Dual</a:t>
            </a:r>
            <a:endParaRPr lang="en-US" sz="1500" dirty="0"/>
          </a:p>
        </p:txBody>
      </p:sp>
      <p:sp>
        <p:nvSpPr>
          <p:cNvPr id="35" name="Text 4"/>
          <p:cNvSpPr/>
          <p:nvPr/>
        </p:nvSpPr>
        <p:spPr>
          <a:xfrm>
            <a:off x="713729" y="1737774"/>
            <a:ext cx="374226" cy="3103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200" dirty="0"/>
          </a:p>
        </p:txBody>
      </p:sp>
      <p:sp>
        <p:nvSpPr>
          <p:cNvPr id="36" name="Text 5"/>
          <p:cNvSpPr/>
          <p:nvPr/>
        </p:nvSpPr>
        <p:spPr>
          <a:xfrm>
            <a:off x="1024045" y="1815353"/>
            <a:ext cx="8841111" cy="1551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22"/>
              </a:lnSpc>
              <a:buNone/>
            </a:pPr>
            <a:r>
              <a:rPr lang="en-US" sz="105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Agonista débil de receptores opioides μ (mu).</a:t>
            </a:r>
            <a:endParaRPr lang="en-US" sz="1050" dirty="0"/>
          </a:p>
        </p:txBody>
      </p:sp>
      <p:sp>
        <p:nvSpPr>
          <p:cNvPr id="37" name="Text 6"/>
          <p:cNvSpPr/>
          <p:nvPr/>
        </p:nvSpPr>
        <p:spPr>
          <a:xfrm>
            <a:off x="698213" y="2358407"/>
            <a:ext cx="374226" cy="3103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200" dirty="0"/>
          </a:p>
        </p:txBody>
      </p:sp>
      <p:sp>
        <p:nvSpPr>
          <p:cNvPr id="38" name="Text 7"/>
          <p:cNvSpPr/>
          <p:nvPr/>
        </p:nvSpPr>
        <p:spPr>
          <a:xfrm>
            <a:off x="1024045" y="2435986"/>
            <a:ext cx="11591678" cy="1551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22"/>
              </a:lnSpc>
              <a:buNone/>
            </a:pPr>
            <a:r>
              <a:rPr lang="en-US" sz="1050" b="1" dirty="0">
                <a:solidFill>
                  <a:srgbClr val="1E3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Inhibición de la recaptación de serotonina y noradrenalina.</a:t>
            </a:r>
            <a:endParaRPr lang="en-US" sz="1050" dirty="0"/>
          </a:p>
        </p:txBody>
      </p:sp>
      <p:sp>
        <p:nvSpPr>
          <p:cNvPr id="39" name="Text 8"/>
          <p:cNvSpPr/>
          <p:nvPr/>
        </p:nvSpPr>
        <p:spPr>
          <a:xfrm>
            <a:off x="783550" y="3320389"/>
            <a:ext cx="6174751" cy="2172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Perfil Farmacocinético</a:t>
            </a:r>
            <a:endParaRPr lang="en-US" sz="1500" dirty="0"/>
          </a:p>
        </p:txBody>
      </p:sp>
      <p:sp>
        <p:nvSpPr>
          <p:cNvPr id="40" name="Text 9"/>
          <p:cNvSpPr/>
          <p:nvPr/>
        </p:nvSpPr>
        <p:spPr>
          <a:xfrm>
            <a:off x="690455" y="3661738"/>
            <a:ext cx="5095134" cy="3103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22"/>
              </a:lnSpc>
              <a:buNone/>
            </a:pPr>
            <a:r>
              <a:rPr lang="en-US" sz="105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Metabolismo:</a:t>
            </a: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Hepático vía CYP2D6 (forma el metabolito activo O-desmetiltramadol).</a:t>
            </a:r>
            <a:endParaRPr lang="en-US" sz="1050" dirty="0"/>
          </a:p>
        </p:txBody>
      </p:sp>
      <p:sp>
        <p:nvSpPr>
          <p:cNvPr id="41" name="Text 10"/>
          <p:cNvSpPr/>
          <p:nvPr/>
        </p:nvSpPr>
        <p:spPr>
          <a:xfrm>
            <a:off x="690455" y="4065149"/>
            <a:ext cx="13032452" cy="1551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22"/>
              </a:lnSpc>
              <a:buNone/>
            </a:pPr>
            <a:r>
              <a:rPr lang="en-US" sz="105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Biodisponibilidad:</a:t>
            </a: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Alta (~70% oral), aumenta con dosis repetidas.</a:t>
            </a:r>
            <a:endParaRPr lang="en-US" sz="1050" dirty="0"/>
          </a:p>
        </p:txBody>
      </p:sp>
      <p:sp>
        <p:nvSpPr>
          <p:cNvPr id="42" name="Text 11"/>
          <p:cNvSpPr/>
          <p:nvPr/>
        </p:nvSpPr>
        <p:spPr>
          <a:xfrm>
            <a:off x="690455" y="4322615"/>
            <a:ext cx="7203868" cy="1551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22"/>
              </a:lnSpc>
              <a:buNone/>
            </a:pPr>
            <a:r>
              <a:rPr lang="en-US" sz="105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Vida media:</a:t>
            </a: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6 horas aproximadamente.</a:t>
            </a:r>
            <a:endParaRPr lang="en-US" sz="1050" dirty="0"/>
          </a:p>
        </p:txBody>
      </p:sp>
      <p:sp>
        <p:nvSpPr>
          <p:cNvPr id="43" name="Text 12"/>
          <p:cNvSpPr/>
          <p:nvPr/>
        </p:nvSpPr>
        <p:spPr>
          <a:xfrm>
            <a:off x="6693265" y="1303330"/>
            <a:ext cx="7858774" cy="2172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500" b="1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Efectos Adversos Específicos</a:t>
            </a:r>
            <a:endParaRPr lang="en-US" sz="1500" dirty="0"/>
          </a:p>
        </p:txBody>
      </p:sp>
      <p:sp>
        <p:nvSpPr>
          <p:cNvPr id="44" name="Text 13"/>
          <p:cNvSpPr/>
          <p:nvPr/>
        </p:nvSpPr>
        <p:spPr>
          <a:xfrm>
            <a:off x="6434480" y="1966269"/>
            <a:ext cx="2526024" cy="1241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977"/>
              </a:lnSpc>
              <a:buNone/>
            </a:pPr>
            <a:r>
              <a:rPr lang="en-US" sz="9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NÁUSEAS/VÓMITOS</a:t>
            </a:r>
            <a:endParaRPr lang="en-US" sz="900" dirty="0"/>
          </a:p>
        </p:txBody>
      </p:sp>
      <p:sp>
        <p:nvSpPr>
          <p:cNvPr id="45" name="Text 14"/>
          <p:cNvSpPr/>
          <p:nvPr/>
        </p:nvSpPr>
        <p:spPr>
          <a:xfrm>
            <a:off x="6294139" y="2090395"/>
            <a:ext cx="2806705" cy="1429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7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Frecuentes al inicio</a:t>
            </a:r>
            <a:endParaRPr lang="en-US" sz="750" dirty="0"/>
          </a:p>
        </p:txBody>
      </p:sp>
      <p:sp>
        <p:nvSpPr>
          <p:cNvPr id="46" name="Text 15"/>
          <p:cNvSpPr/>
          <p:nvPr/>
        </p:nvSpPr>
        <p:spPr>
          <a:xfrm>
            <a:off x="9205983" y="1983118"/>
            <a:ext cx="2396348" cy="1241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977"/>
              </a:lnSpc>
              <a:buNone/>
            </a:pPr>
            <a:r>
              <a:rPr lang="en-US" sz="9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MAREOS/VÉRTIGO</a:t>
            </a:r>
            <a:endParaRPr lang="en-US" sz="900" dirty="0"/>
          </a:p>
        </p:txBody>
      </p:sp>
      <p:sp>
        <p:nvSpPr>
          <p:cNvPr id="47" name="Text 16"/>
          <p:cNvSpPr/>
          <p:nvPr/>
        </p:nvSpPr>
        <p:spPr>
          <a:xfrm>
            <a:off x="9205983" y="2107245"/>
            <a:ext cx="2396348" cy="1429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7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Riesgo de caídas</a:t>
            </a:r>
            <a:endParaRPr lang="en-US" sz="750" dirty="0"/>
          </a:p>
        </p:txBody>
      </p:sp>
      <p:sp>
        <p:nvSpPr>
          <p:cNvPr id="48" name="Text 17"/>
          <p:cNvSpPr/>
          <p:nvPr/>
        </p:nvSpPr>
        <p:spPr>
          <a:xfrm>
            <a:off x="6499318" y="2805821"/>
            <a:ext cx="2396348" cy="1241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977"/>
              </a:lnSpc>
              <a:buNone/>
            </a:pPr>
            <a:r>
              <a:rPr lang="en-US" sz="9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CONVULSIONES</a:t>
            </a:r>
            <a:endParaRPr lang="en-US" sz="900" dirty="0"/>
          </a:p>
        </p:txBody>
      </p:sp>
      <p:sp>
        <p:nvSpPr>
          <p:cNvPr id="49" name="Text 18"/>
          <p:cNvSpPr/>
          <p:nvPr/>
        </p:nvSpPr>
        <p:spPr>
          <a:xfrm>
            <a:off x="6499318" y="2929948"/>
            <a:ext cx="2396348" cy="1429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7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Baja el umbral</a:t>
            </a:r>
            <a:endParaRPr lang="en-US" sz="750" dirty="0"/>
          </a:p>
        </p:txBody>
      </p:sp>
      <p:sp>
        <p:nvSpPr>
          <p:cNvPr id="50" name="Text 19"/>
          <p:cNvSpPr/>
          <p:nvPr/>
        </p:nvSpPr>
        <p:spPr>
          <a:xfrm>
            <a:off x="8804342" y="2805821"/>
            <a:ext cx="3199631" cy="1241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977"/>
              </a:lnSpc>
              <a:buNone/>
            </a:pPr>
            <a:r>
              <a:rPr lang="en-US" sz="9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SD. SEROTONINÉRGICO</a:t>
            </a:r>
            <a:endParaRPr lang="en-US" sz="900" dirty="0"/>
          </a:p>
        </p:txBody>
      </p:sp>
      <p:sp>
        <p:nvSpPr>
          <p:cNvPr id="51" name="Text 20"/>
          <p:cNvSpPr/>
          <p:nvPr/>
        </p:nvSpPr>
        <p:spPr>
          <a:xfrm>
            <a:off x="9000805" y="2929948"/>
            <a:ext cx="2806705" cy="1429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7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Interacción con ISRS</a:t>
            </a:r>
            <a:endParaRPr lang="en-US" sz="750" dirty="0"/>
          </a:p>
        </p:txBody>
      </p:sp>
      <p:sp>
        <p:nvSpPr>
          <p:cNvPr id="52" name="Text 21"/>
          <p:cNvSpPr/>
          <p:nvPr/>
        </p:nvSpPr>
        <p:spPr>
          <a:xfrm>
            <a:off x="6693265" y="3724528"/>
            <a:ext cx="5289203" cy="2172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Aplicación Clínica</a:t>
            </a:r>
            <a:endParaRPr lang="en-US" sz="1500" dirty="0"/>
          </a:p>
        </p:txBody>
      </p:sp>
      <p:sp>
        <p:nvSpPr>
          <p:cNvPr id="53" name="Text 22"/>
          <p:cNvSpPr/>
          <p:nvPr/>
        </p:nvSpPr>
        <p:spPr>
          <a:xfrm>
            <a:off x="6406222" y="4065877"/>
            <a:ext cx="5289203" cy="4332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Indicado para dolor </a:t>
            </a:r>
            <a:r>
              <a:rPr lang="en-US" sz="1050" b="1" u="sng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moderado</a:t>
            </a:r>
            <a:r>
              <a:rPr lang="en-US" sz="1050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que no responde al primer escalón. Ideal como puente antes de opioides potentes.</a:t>
            </a:r>
            <a:endParaRPr lang="en-US" sz="1050" dirty="0"/>
          </a:p>
        </p:txBody>
      </p:sp>
      <p:sp>
        <p:nvSpPr>
          <p:cNvPr id="54" name="Text 23"/>
          <p:cNvSpPr/>
          <p:nvPr/>
        </p:nvSpPr>
        <p:spPr>
          <a:xfrm>
            <a:off x="6499318" y="4716330"/>
            <a:ext cx="5103014" cy="1241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77"/>
              </a:lnSpc>
              <a:buNone/>
            </a:pPr>
            <a:r>
              <a:rPr lang="en-US" sz="900" b="1" dirty="0">
                <a:solidFill>
                  <a:srgbClr val="6EE7B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DOSIS RECOMENDADA:</a:t>
            </a:r>
            <a:endParaRPr lang="en-US" sz="900" dirty="0"/>
          </a:p>
        </p:txBody>
      </p:sp>
      <p:sp>
        <p:nvSpPr>
          <p:cNvPr id="55" name="Text 24"/>
          <p:cNvSpPr/>
          <p:nvPr/>
        </p:nvSpPr>
        <p:spPr>
          <a:xfrm>
            <a:off x="6499318" y="4871488"/>
            <a:ext cx="5978271" cy="2172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50 - 100 mg c/ 6-8h</a:t>
            </a:r>
            <a:endParaRPr lang="en-US" sz="1350" dirty="0"/>
          </a:p>
        </p:txBody>
      </p:sp>
      <p:sp>
        <p:nvSpPr>
          <p:cNvPr id="56" name="Text 25"/>
          <p:cNvSpPr/>
          <p:nvPr/>
        </p:nvSpPr>
        <p:spPr>
          <a:xfrm>
            <a:off x="6499318" y="5119742"/>
            <a:ext cx="5613410" cy="1429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Máximo: 400 mg/día (menor en ancianos)</a:t>
            </a:r>
            <a:endParaRPr lang="en-US" sz="750" dirty="0"/>
          </a:p>
        </p:txBody>
      </p:sp>
      <p:sp>
        <p:nvSpPr>
          <p:cNvPr id="57" name="Text 26"/>
          <p:cNvSpPr/>
          <p:nvPr/>
        </p:nvSpPr>
        <p:spPr>
          <a:xfrm>
            <a:off x="488749" y="6423557"/>
            <a:ext cx="5388852" cy="1241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77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Facultad de Ciencias de la Salud</a:t>
            </a:r>
            <a:endParaRPr lang="en-US" sz="900" dirty="0"/>
          </a:p>
        </p:txBody>
      </p:sp>
      <p:sp>
        <p:nvSpPr>
          <p:cNvPr id="58" name="Text 27"/>
          <p:cNvSpPr/>
          <p:nvPr/>
        </p:nvSpPr>
        <p:spPr>
          <a:xfrm>
            <a:off x="2606661" y="6423557"/>
            <a:ext cx="3704836" cy="1241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77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Farmacología Paliativa</a:t>
            </a:r>
            <a:endParaRPr lang="en-US" sz="900" dirty="0"/>
          </a:p>
        </p:txBody>
      </p:sp>
      <p:sp>
        <p:nvSpPr>
          <p:cNvPr id="59" name="Text 28"/>
          <p:cNvSpPr/>
          <p:nvPr/>
        </p:nvSpPr>
        <p:spPr>
          <a:xfrm>
            <a:off x="9834738" y="6423557"/>
            <a:ext cx="4210040" cy="1241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77"/>
              </a:lnSpc>
              <a:buNone/>
            </a:pPr>
            <a:r>
              <a:rPr lang="en-US" sz="900" b="1" kern="0" spc="88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INTEGRAL DEL DOLOR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56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56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956" cy="1378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93963" y="341194"/>
            <a:ext cx="656798" cy="59522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433" y="1787804"/>
            <a:ext cx="2638523" cy="2427142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5672" y="2250681"/>
            <a:ext cx="545911" cy="54591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3329" y="2387159"/>
            <a:ext cx="170597" cy="27295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9433" y="4351424"/>
            <a:ext cx="2638523" cy="1398896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20911" y="1787804"/>
            <a:ext cx="4579597" cy="34119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20911" y="1809928"/>
            <a:ext cx="255895" cy="22857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0911" y="2333714"/>
            <a:ext cx="4579597" cy="716507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20911" y="3186699"/>
            <a:ext cx="4579597" cy="88710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20911" y="4210281"/>
            <a:ext cx="4579597" cy="88710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73463" y="1787804"/>
            <a:ext cx="3609059" cy="341194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73463" y="1809928"/>
            <a:ext cx="230306" cy="22857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73463" y="2333714"/>
            <a:ext cx="3609059" cy="1057701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44060" y="2522970"/>
            <a:ext cx="136477" cy="133279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44060" y="2795925"/>
            <a:ext cx="136477" cy="133279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44060" y="3068880"/>
            <a:ext cx="136477" cy="133279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73463" y="3869087"/>
            <a:ext cx="1770344" cy="680656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990330" y="4005565"/>
            <a:ext cx="136478" cy="152338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012046" y="3869087"/>
            <a:ext cx="1770477" cy="680656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20516" y="4005565"/>
            <a:ext cx="153537" cy="152338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173463" y="4754459"/>
            <a:ext cx="3609059" cy="833926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309941" y="4890936"/>
            <a:ext cx="153537" cy="152338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6159752"/>
            <a:ext cx="12191956" cy="698248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72955" y="6432707"/>
            <a:ext cx="136478" cy="152338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769478" y="6451633"/>
            <a:ext cx="102359" cy="114220"/>
          </a:xfrm>
          <a:prstGeom prst="rect">
            <a:avLst/>
          </a:prstGeom>
        </p:spPr>
      </p:pic>
      <p:sp>
        <p:nvSpPr>
          <p:cNvPr id="30" name="Text 0"/>
          <p:cNvSpPr/>
          <p:nvPr/>
        </p:nvSpPr>
        <p:spPr>
          <a:xfrm>
            <a:off x="341194" y="341194"/>
            <a:ext cx="7745105" cy="1705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43"/>
              </a:lnSpc>
              <a:buNone/>
            </a:pPr>
            <a:r>
              <a:rPr lang="en-US" sz="1050" b="1" kern="0" spc="94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ESCALERA ANALGÉSICA DE LA OMS</a:t>
            </a:r>
            <a:endParaRPr lang="en-US" sz="1050" dirty="0"/>
          </a:p>
        </p:txBody>
      </p:sp>
      <p:sp>
        <p:nvSpPr>
          <p:cNvPr id="31" name="Text 1"/>
          <p:cNvSpPr/>
          <p:nvPr/>
        </p:nvSpPr>
        <p:spPr>
          <a:xfrm>
            <a:off x="341194" y="580030"/>
            <a:ext cx="20217384" cy="4571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Tercer Escalón: </a:t>
            </a:r>
            <a:r>
              <a:rPr lang="en-US" sz="3600" b="1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Opioides Potentes</a:t>
            </a:r>
            <a:endParaRPr lang="en-US" sz="3600" dirty="0"/>
          </a:p>
        </p:txBody>
      </p:sp>
      <p:sp>
        <p:nvSpPr>
          <p:cNvPr id="32" name="Text 2"/>
          <p:cNvSpPr/>
          <p:nvPr/>
        </p:nvSpPr>
        <p:spPr>
          <a:xfrm>
            <a:off x="11330441" y="460612"/>
            <a:ext cx="1276350" cy="3411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18"/>
              </a:lnSpc>
              <a:buNone/>
            </a:pPr>
            <a:r>
              <a:rPr lang="en-US" sz="2250" b="1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2250" dirty="0"/>
          </a:p>
        </p:txBody>
      </p:sp>
      <p:sp>
        <p:nvSpPr>
          <p:cNvPr id="33" name="Text 3"/>
          <p:cNvSpPr/>
          <p:nvPr/>
        </p:nvSpPr>
        <p:spPr>
          <a:xfrm>
            <a:off x="-696434" y="2933069"/>
            <a:ext cx="4850123" cy="2388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81"/>
              </a:lnSpc>
              <a:buNone/>
            </a:pPr>
            <a:r>
              <a:rPr lang="en-US" sz="15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Ascensor Analgésico</a:t>
            </a:r>
            <a:endParaRPr lang="en-US" sz="1500" dirty="0"/>
          </a:p>
        </p:txBody>
      </p:sp>
      <p:sp>
        <p:nvSpPr>
          <p:cNvPr id="34" name="Text 4"/>
          <p:cNvSpPr/>
          <p:nvPr/>
        </p:nvSpPr>
        <p:spPr>
          <a:xfrm>
            <a:off x="614149" y="3240144"/>
            <a:ext cx="2229090" cy="5117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43"/>
              </a:lnSpc>
              <a:buNone/>
            </a:pPr>
            <a:r>
              <a:rPr lang="en-US" sz="1050" i="1" dirty="0">
                <a:solidFill>
                  <a:srgbClr val="047857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"No esperar a que falle el escalón anterior si el dolor es severo (EVA &gt; 7)."</a:t>
            </a:r>
            <a:endParaRPr lang="en-US" sz="1050" dirty="0"/>
          </a:p>
        </p:txBody>
      </p:sp>
      <p:sp>
        <p:nvSpPr>
          <p:cNvPr id="35" name="Text 5"/>
          <p:cNvSpPr/>
          <p:nvPr/>
        </p:nvSpPr>
        <p:spPr>
          <a:xfrm>
            <a:off x="614149" y="4556140"/>
            <a:ext cx="3573772" cy="1705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43"/>
              </a:lnSpc>
              <a:buNone/>
            </a:pPr>
            <a:r>
              <a:rPr lang="en-US" sz="1050" b="1" kern="0" spc="-47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INDICACIÓN PRINCIPAL</a:t>
            </a:r>
            <a:endParaRPr lang="en-US" sz="1050" dirty="0"/>
          </a:p>
        </p:txBody>
      </p:sp>
      <p:sp>
        <p:nvSpPr>
          <p:cNvPr id="36" name="Text 6"/>
          <p:cNvSpPr/>
          <p:nvPr/>
        </p:nvSpPr>
        <p:spPr>
          <a:xfrm>
            <a:off x="614149" y="4829095"/>
            <a:ext cx="2229090" cy="7165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81"/>
              </a:lnSpc>
              <a:buNone/>
            </a:pPr>
            <a:r>
              <a:rPr lang="en-US" sz="135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Moderado a Severo Oncológico y No Oncológico.</a:t>
            </a:r>
            <a:endParaRPr lang="en-US" sz="1350" dirty="0"/>
          </a:p>
        </p:txBody>
      </p:sp>
      <p:sp>
        <p:nvSpPr>
          <p:cNvPr id="37" name="Text 7"/>
          <p:cNvSpPr/>
          <p:nvPr/>
        </p:nvSpPr>
        <p:spPr>
          <a:xfrm>
            <a:off x="3679165" y="1787804"/>
            <a:ext cx="6126480" cy="3411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9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Fármacos de Elección</a:t>
            </a:r>
            <a:endParaRPr lang="en-US" sz="1800" dirty="0"/>
          </a:p>
        </p:txBody>
      </p:sp>
      <p:sp>
        <p:nvSpPr>
          <p:cNvPr id="38" name="Text 8"/>
          <p:cNvSpPr/>
          <p:nvPr/>
        </p:nvSpPr>
        <p:spPr>
          <a:xfrm>
            <a:off x="3457388" y="2470192"/>
            <a:ext cx="4306642" cy="2388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81"/>
              </a:lnSpc>
              <a:buNone/>
            </a:pPr>
            <a:r>
              <a:rPr lang="en-US" sz="135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Morfina </a:t>
            </a:r>
            <a:r>
              <a:rPr lang="en-US" sz="900" b="1" dirty="0">
                <a:solidFill>
                  <a:srgbClr val="047857"/>
                </a:solidFill>
                <a:highlight>
                  <a:srgbClr val="D1FAE5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Gold Standard</a:t>
            </a:r>
            <a:endParaRPr lang="en-US" sz="1350" dirty="0"/>
          </a:p>
        </p:txBody>
      </p:sp>
      <p:sp>
        <p:nvSpPr>
          <p:cNvPr id="39" name="Text 9"/>
          <p:cNvSpPr/>
          <p:nvPr/>
        </p:nvSpPr>
        <p:spPr>
          <a:xfrm>
            <a:off x="3457388" y="2743147"/>
            <a:ext cx="12150826" cy="1705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43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Versatilidad total (Oral, IV, SC). Sin techo analgésico terapéutico.</a:t>
            </a:r>
            <a:endParaRPr lang="en-US" sz="1050" dirty="0"/>
          </a:p>
        </p:txBody>
      </p:sp>
      <p:sp>
        <p:nvSpPr>
          <p:cNvPr id="40" name="Text 10"/>
          <p:cNvSpPr/>
          <p:nvPr/>
        </p:nvSpPr>
        <p:spPr>
          <a:xfrm>
            <a:off x="3457388" y="3323177"/>
            <a:ext cx="4306642" cy="2388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81"/>
              </a:lnSpc>
              <a:buNone/>
            </a:pPr>
            <a:r>
              <a:rPr lang="en-US" sz="135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Fentanilo </a:t>
            </a:r>
            <a:r>
              <a:rPr lang="en-US" sz="900" b="1" dirty="0">
                <a:solidFill>
                  <a:srgbClr val="1D4ED8"/>
                </a:solidFill>
                <a:highlight>
                  <a:srgbClr val="DBEAFE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Alta Potencia</a:t>
            </a:r>
            <a:endParaRPr lang="en-US" sz="1350" dirty="0"/>
          </a:p>
        </p:txBody>
      </p:sp>
      <p:sp>
        <p:nvSpPr>
          <p:cNvPr id="41" name="Text 11"/>
          <p:cNvSpPr/>
          <p:nvPr/>
        </p:nvSpPr>
        <p:spPr>
          <a:xfrm>
            <a:off x="3457388" y="3596132"/>
            <a:ext cx="4306642" cy="3411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43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Parches transdérmicos (dolor estable) y transmucoso (dolor irruptivo).</a:t>
            </a:r>
            <a:endParaRPr lang="en-US" sz="1050" dirty="0"/>
          </a:p>
        </p:txBody>
      </p:sp>
      <p:sp>
        <p:nvSpPr>
          <p:cNvPr id="42" name="Text 12"/>
          <p:cNvSpPr/>
          <p:nvPr/>
        </p:nvSpPr>
        <p:spPr>
          <a:xfrm>
            <a:off x="3457388" y="4346759"/>
            <a:ext cx="5513832" cy="2388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81"/>
              </a:lnSpc>
              <a:buNone/>
            </a:pPr>
            <a:r>
              <a:rPr lang="en-US" sz="135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Oxicodona / Hidromorfona</a:t>
            </a:r>
            <a:endParaRPr lang="en-US" sz="1350" dirty="0"/>
          </a:p>
        </p:txBody>
      </p:sp>
      <p:sp>
        <p:nvSpPr>
          <p:cNvPr id="43" name="Text 13"/>
          <p:cNvSpPr/>
          <p:nvPr/>
        </p:nvSpPr>
        <p:spPr>
          <a:xfrm>
            <a:off x="3457388" y="4619714"/>
            <a:ext cx="4306642" cy="3411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43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Alternativas clave para rotación en caso de toxicidad o fallo terapéutico.</a:t>
            </a:r>
            <a:endParaRPr lang="en-US" sz="1050" dirty="0"/>
          </a:p>
        </p:txBody>
      </p:sp>
      <p:sp>
        <p:nvSpPr>
          <p:cNvPr id="44" name="Text 14"/>
          <p:cNvSpPr/>
          <p:nvPr/>
        </p:nvSpPr>
        <p:spPr>
          <a:xfrm>
            <a:off x="8506127" y="1787804"/>
            <a:ext cx="6126480" cy="3411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9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Principios de Manejo</a:t>
            </a:r>
            <a:endParaRPr lang="en-US" sz="1800" dirty="0"/>
          </a:p>
        </p:txBody>
      </p:sp>
      <p:sp>
        <p:nvSpPr>
          <p:cNvPr id="45" name="Text 15"/>
          <p:cNvSpPr/>
          <p:nvPr/>
        </p:nvSpPr>
        <p:spPr>
          <a:xfrm>
            <a:off x="8548776" y="2504311"/>
            <a:ext cx="4645904" cy="1705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43"/>
              </a:lnSpc>
              <a:buNone/>
            </a:pPr>
            <a:r>
              <a:rPr lang="en-US" sz="1050" dirty="0">
                <a:solidFill>
                  <a:srgbClr val="7835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Titulación individualizada</a:t>
            </a:r>
            <a:endParaRPr lang="en-US" sz="1050" dirty="0"/>
          </a:p>
        </p:txBody>
      </p:sp>
      <p:sp>
        <p:nvSpPr>
          <p:cNvPr id="46" name="Text 16"/>
          <p:cNvSpPr/>
          <p:nvPr/>
        </p:nvSpPr>
        <p:spPr>
          <a:xfrm>
            <a:off x="8548776" y="2777266"/>
            <a:ext cx="7028419" cy="1705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43"/>
              </a:lnSpc>
              <a:buNone/>
            </a:pPr>
            <a:r>
              <a:rPr lang="en-US" sz="1050" dirty="0">
                <a:solidFill>
                  <a:srgbClr val="7835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Dosis de rescate (1/6 de dosis diaria)</a:t>
            </a:r>
            <a:endParaRPr lang="en-US" sz="1050" dirty="0"/>
          </a:p>
        </p:txBody>
      </p:sp>
      <p:sp>
        <p:nvSpPr>
          <p:cNvPr id="47" name="Text 17"/>
          <p:cNvSpPr/>
          <p:nvPr/>
        </p:nvSpPr>
        <p:spPr>
          <a:xfrm>
            <a:off x="8548776" y="3050221"/>
            <a:ext cx="4467215" cy="1705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43"/>
              </a:lnSpc>
              <a:buNone/>
            </a:pPr>
            <a:r>
              <a:rPr lang="en-US" sz="1050" dirty="0">
                <a:solidFill>
                  <a:srgbClr val="7835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Vía oral como preferencia</a:t>
            </a:r>
            <a:endParaRPr lang="en-US" sz="1050" dirty="0"/>
          </a:p>
        </p:txBody>
      </p:sp>
      <p:sp>
        <p:nvSpPr>
          <p:cNvPr id="48" name="Text 18"/>
          <p:cNvSpPr/>
          <p:nvPr/>
        </p:nvSpPr>
        <p:spPr>
          <a:xfrm>
            <a:off x="8173463" y="3596132"/>
            <a:ext cx="4645904" cy="1705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43"/>
              </a:lnSpc>
              <a:buNone/>
            </a:pPr>
            <a:r>
              <a:rPr lang="en-US" sz="105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DE EFECTOS ADVERSOS</a:t>
            </a:r>
            <a:endParaRPr lang="en-US" sz="1050" dirty="0"/>
          </a:p>
        </p:txBody>
      </p:sp>
      <p:sp>
        <p:nvSpPr>
          <p:cNvPr id="49" name="Text 19"/>
          <p:cNvSpPr/>
          <p:nvPr/>
        </p:nvSpPr>
        <p:spPr>
          <a:xfrm>
            <a:off x="8229005" y="4199886"/>
            <a:ext cx="1659260" cy="1190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937"/>
              </a:lnSpc>
              <a:buNone/>
            </a:pPr>
            <a:r>
              <a:rPr lang="en-US" sz="750" b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ESTREÑIMIENTO</a:t>
            </a:r>
            <a:endParaRPr lang="en-US" sz="750" dirty="0"/>
          </a:p>
        </p:txBody>
      </p:sp>
      <p:sp>
        <p:nvSpPr>
          <p:cNvPr id="50" name="Text 20"/>
          <p:cNvSpPr/>
          <p:nvPr/>
        </p:nvSpPr>
        <p:spPr>
          <a:xfrm>
            <a:off x="7795049" y="4318904"/>
            <a:ext cx="2527173" cy="1284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12"/>
              </a:lnSpc>
              <a:buNone/>
            </a:pPr>
            <a:r>
              <a:rPr lang="en-US" sz="675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Profilaxis obligatoria</a:t>
            </a:r>
            <a:endParaRPr lang="en-US" sz="675" dirty="0"/>
          </a:p>
        </p:txBody>
      </p:sp>
      <p:sp>
        <p:nvSpPr>
          <p:cNvPr id="51" name="Text 21"/>
          <p:cNvSpPr/>
          <p:nvPr/>
        </p:nvSpPr>
        <p:spPr>
          <a:xfrm>
            <a:off x="10114404" y="4199886"/>
            <a:ext cx="1565761" cy="1190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937"/>
              </a:lnSpc>
              <a:buNone/>
            </a:pPr>
            <a:r>
              <a:rPr lang="en-US" sz="750" b="1" dirty="0">
                <a:solidFill>
                  <a:srgbClr val="9A341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NÁUSEAS</a:t>
            </a:r>
            <a:endParaRPr lang="en-US" sz="750" dirty="0"/>
          </a:p>
        </p:txBody>
      </p:sp>
      <p:sp>
        <p:nvSpPr>
          <p:cNvPr id="52" name="Text 22"/>
          <p:cNvSpPr/>
          <p:nvPr/>
        </p:nvSpPr>
        <p:spPr>
          <a:xfrm>
            <a:off x="9576262" y="4318904"/>
            <a:ext cx="2642045" cy="1284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12"/>
              </a:lnSpc>
              <a:buNone/>
            </a:pPr>
            <a:r>
              <a:rPr lang="en-US" sz="675" dirty="0">
                <a:solidFill>
                  <a:srgbClr val="C2410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Suelen ser transitorias</a:t>
            </a:r>
            <a:endParaRPr lang="en-US" sz="675" dirty="0"/>
          </a:p>
        </p:txBody>
      </p:sp>
      <p:sp>
        <p:nvSpPr>
          <p:cNvPr id="53" name="Text 23"/>
          <p:cNvSpPr/>
          <p:nvPr/>
        </p:nvSpPr>
        <p:spPr>
          <a:xfrm>
            <a:off x="8531717" y="4898800"/>
            <a:ext cx="1225296" cy="1364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75"/>
              </a:lnSpc>
              <a:buNone/>
            </a:pPr>
            <a:r>
              <a:rPr lang="en-US" sz="900" b="1" kern="0" spc="8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ROTACIÓN</a:t>
            </a:r>
            <a:endParaRPr lang="en-US" sz="900" dirty="0"/>
          </a:p>
        </p:txBody>
      </p:sp>
      <p:sp>
        <p:nvSpPr>
          <p:cNvPr id="54" name="Text 24"/>
          <p:cNvSpPr/>
          <p:nvPr/>
        </p:nvSpPr>
        <p:spPr>
          <a:xfrm>
            <a:off x="8309941" y="5111513"/>
            <a:ext cx="3336104" cy="3403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41"/>
              </a:lnSpc>
              <a:buNone/>
            </a:pPr>
            <a:r>
              <a:rPr lang="en-US" sz="825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Cambio de opioide reduciendo la dosis equianalgésica en un 25-50% para evitar reacciones cruzadas incompletas.</a:t>
            </a:r>
            <a:endParaRPr lang="en-US" sz="825" dirty="0"/>
          </a:p>
        </p:txBody>
      </p:sp>
      <p:sp>
        <p:nvSpPr>
          <p:cNvPr id="55" name="Text 25"/>
          <p:cNvSpPr/>
          <p:nvPr/>
        </p:nvSpPr>
        <p:spPr>
          <a:xfrm>
            <a:off x="477672" y="6440571"/>
            <a:ext cx="4084320" cy="13647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75"/>
              </a:lnSpc>
              <a:buNone/>
            </a:pPr>
            <a:r>
              <a:rPr lang="en-US" sz="9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MANEJO DEL DOLOR</a:t>
            </a:r>
            <a:endParaRPr lang="en-US" sz="900" dirty="0"/>
          </a:p>
        </p:txBody>
      </p:sp>
      <p:sp>
        <p:nvSpPr>
          <p:cNvPr id="56" name="Text 26"/>
          <p:cNvSpPr/>
          <p:nvPr/>
        </p:nvSpPr>
        <p:spPr>
          <a:xfrm>
            <a:off x="2712493" y="6440571"/>
            <a:ext cx="7658100" cy="13647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75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Universidad de Salud Pública - Cuidados Paliativos</a:t>
            </a:r>
            <a:endParaRPr lang="en-US" sz="900" dirty="0"/>
          </a:p>
        </p:txBody>
      </p:sp>
      <p:sp>
        <p:nvSpPr>
          <p:cNvPr id="57" name="Text 27"/>
          <p:cNvSpPr/>
          <p:nvPr/>
        </p:nvSpPr>
        <p:spPr>
          <a:xfrm>
            <a:off x="9940076" y="6440571"/>
            <a:ext cx="4901184" cy="13647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75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Referencia: OMS / IAHPC Consenso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55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55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955" cy="917917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809" y="209405"/>
            <a:ext cx="462435" cy="49910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511" y="314107"/>
            <a:ext cx="253031" cy="279206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917917"/>
            <a:ext cx="12191955" cy="55910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9008" y="1266925"/>
            <a:ext cx="4626259" cy="2261324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8412" y="1503323"/>
            <a:ext cx="113427" cy="17450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9008" y="3737654"/>
            <a:ext cx="4626259" cy="2332761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8412" y="3974052"/>
            <a:ext cx="130878" cy="174504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8412" y="4280388"/>
            <a:ext cx="2033924" cy="72051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31939" y="4280388"/>
            <a:ext cx="2033924" cy="72051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74669" y="4419991"/>
            <a:ext cx="148328" cy="15241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8412" y="5140501"/>
            <a:ext cx="2033924" cy="72051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488054" y="5280104"/>
            <a:ext cx="174504" cy="15241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31939" y="5140501"/>
            <a:ext cx="2033924" cy="72051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674669" y="5280104"/>
            <a:ext cx="148328" cy="15241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254473" y="1266925"/>
            <a:ext cx="6588337" cy="2950887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463878" y="1503323"/>
            <a:ext cx="95977" cy="174504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463878" y="1844560"/>
            <a:ext cx="6169528" cy="628214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463878" y="2612377"/>
            <a:ext cx="6169528" cy="628214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463878" y="3380193"/>
            <a:ext cx="6169528" cy="628214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254473" y="4427216"/>
            <a:ext cx="6588337" cy="125465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463878" y="4879972"/>
            <a:ext cx="340282" cy="349008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6508992"/>
            <a:ext cx="12191955" cy="349008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00626" y="6577158"/>
            <a:ext cx="872519" cy="212677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1020847" y="214585"/>
            <a:ext cx="13475970" cy="3141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3"/>
              </a:lnSpc>
              <a:buNone/>
            </a:pPr>
            <a:r>
              <a:rPr lang="en-US" sz="2250" b="1" kern="0" spc="-49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Morfina: Estándar de Oro en Opioides</a:t>
            </a:r>
            <a:endParaRPr lang="en-US" sz="2250" dirty="0"/>
          </a:p>
        </p:txBody>
      </p:sp>
      <p:sp>
        <p:nvSpPr>
          <p:cNvPr id="29" name="Text 1"/>
          <p:cNvSpPr/>
          <p:nvPr/>
        </p:nvSpPr>
        <p:spPr>
          <a:xfrm>
            <a:off x="1020847" y="528692"/>
            <a:ext cx="5764708" cy="17450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74"/>
              </a:lnSpc>
              <a:buNone/>
            </a:pPr>
            <a:r>
              <a:rPr lang="en-US" sz="1050" kern="0" spc="92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TERCER ESCALÓN OMS • DOLOR SEVERO</a:t>
            </a:r>
            <a:endParaRPr lang="en-US" sz="1050" dirty="0"/>
          </a:p>
        </p:txBody>
      </p:sp>
      <p:sp>
        <p:nvSpPr>
          <p:cNvPr id="30" name="Text 2"/>
          <p:cNvSpPr/>
          <p:nvPr/>
        </p:nvSpPr>
        <p:spPr>
          <a:xfrm>
            <a:off x="7780265" y="389089"/>
            <a:ext cx="3992880" cy="1396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099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MANEJO DEL DOLOR</a:t>
            </a:r>
            <a:endParaRPr lang="en-US" sz="900" dirty="0"/>
          </a:p>
        </p:txBody>
      </p:sp>
      <p:sp>
        <p:nvSpPr>
          <p:cNvPr id="31" name="Text 3"/>
          <p:cNvSpPr/>
          <p:nvPr/>
        </p:nvSpPr>
        <p:spPr>
          <a:xfrm>
            <a:off x="741641" y="1476330"/>
            <a:ext cx="4207451" cy="2286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Farmacocinética</a:t>
            </a:r>
            <a:endParaRPr lang="en-US" sz="1200" dirty="0"/>
          </a:p>
        </p:txBody>
      </p:sp>
      <p:sp>
        <p:nvSpPr>
          <p:cNvPr id="32" name="Text 4"/>
          <p:cNvSpPr/>
          <p:nvPr/>
        </p:nvSpPr>
        <p:spPr>
          <a:xfrm>
            <a:off x="698015" y="1809659"/>
            <a:ext cx="6987525" cy="21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06"/>
              </a:lnSpc>
              <a:buNone/>
            </a:pPr>
            <a:r>
              <a:rPr lang="en-US" sz="1050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Metabolismo:</a:t>
            </a: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Hepático (Glucuronidación).</a:t>
            </a:r>
            <a:endParaRPr lang="en-US" sz="1050" dirty="0"/>
          </a:p>
        </p:txBody>
      </p:sp>
      <p:sp>
        <p:nvSpPr>
          <p:cNvPr id="33" name="Text 5"/>
          <p:cNvSpPr/>
          <p:nvPr/>
        </p:nvSpPr>
        <p:spPr>
          <a:xfrm>
            <a:off x="698015" y="2096091"/>
            <a:ext cx="4067848" cy="4332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06"/>
              </a:lnSpc>
              <a:buNone/>
            </a:pPr>
            <a:r>
              <a:rPr lang="en-US" sz="1050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Metabolitos:</a:t>
            </a: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Morfina-6-glucurónido (analgésico activo) y M3G (neurotóxico).</a:t>
            </a:r>
            <a:endParaRPr lang="en-US" sz="1050" dirty="0"/>
          </a:p>
        </p:txBody>
      </p:sp>
      <p:sp>
        <p:nvSpPr>
          <p:cNvPr id="34" name="Text 6"/>
          <p:cNvSpPr/>
          <p:nvPr/>
        </p:nvSpPr>
        <p:spPr>
          <a:xfrm>
            <a:off x="698015" y="2599152"/>
            <a:ext cx="10481287" cy="21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06"/>
              </a:lnSpc>
              <a:buNone/>
            </a:pPr>
            <a:r>
              <a:rPr lang="en-US" sz="1050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Excreción:</a:t>
            </a: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Principalmente renal (precaución en falla renal).</a:t>
            </a:r>
            <a:endParaRPr lang="en-US" sz="1050" dirty="0"/>
          </a:p>
        </p:txBody>
      </p:sp>
      <p:sp>
        <p:nvSpPr>
          <p:cNvPr id="35" name="Text 7"/>
          <p:cNvSpPr/>
          <p:nvPr/>
        </p:nvSpPr>
        <p:spPr>
          <a:xfrm>
            <a:off x="698015" y="2885584"/>
            <a:ext cx="4067848" cy="4332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06"/>
              </a:lnSpc>
              <a:buNone/>
            </a:pPr>
            <a:r>
              <a:rPr lang="en-US" sz="1050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Efecto Primer Paso:</a:t>
            </a: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Importante reducción de biodisponibilidad oral (aprox. 30%).</a:t>
            </a:r>
            <a:endParaRPr lang="en-US" sz="1050" dirty="0"/>
          </a:p>
        </p:txBody>
      </p:sp>
      <p:sp>
        <p:nvSpPr>
          <p:cNvPr id="36" name="Text 8"/>
          <p:cNvSpPr/>
          <p:nvPr/>
        </p:nvSpPr>
        <p:spPr>
          <a:xfrm>
            <a:off x="759092" y="3947058"/>
            <a:ext cx="4392176" cy="2286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Vías de Administración</a:t>
            </a:r>
            <a:endParaRPr lang="en-US" sz="1200" dirty="0"/>
          </a:p>
        </p:txBody>
      </p:sp>
      <p:sp>
        <p:nvSpPr>
          <p:cNvPr id="37" name="Text 9"/>
          <p:cNvSpPr/>
          <p:nvPr/>
        </p:nvSpPr>
        <p:spPr>
          <a:xfrm>
            <a:off x="663114" y="4613717"/>
            <a:ext cx="1824519" cy="1396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99"/>
              </a:lnSpc>
              <a:buNone/>
            </a:pPr>
            <a:r>
              <a:rPr lang="en-US" sz="9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Oral</a:t>
            </a:r>
            <a:endParaRPr lang="en-US" sz="900" dirty="0"/>
          </a:p>
        </p:txBody>
      </p:sp>
      <p:sp>
        <p:nvSpPr>
          <p:cNvPr id="38" name="Text 10"/>
          <p:cNvSpPr/>
          <p:nvPr/>
        </p:nvSpPr>
        <p:spPr>
          <a:xfrm>
            <a:off x="452373" y="4753320"/>
            <a:ext cx="2246002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750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Inmediata / Retard</a:t>
            </a:r>
            <a:endParaRPr lang="en-US" sz="750" dirty="0"/>
          </a:p>
        </p:txBody>
      </p:sp>
      <p:sp>
        <p:nvSpPr>
          <p:cNvPr id="39" name="Text 11"/>
          <p:cNvSpPr/>
          <p:nvPr/>
        </p:nvSpPr>
        <p:spPr>
          <a:xfrm>
            <a:off x="2836641" y="4613717"/>
            <a:ext cx="1824519" cy="1396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99"/>
              </a:lnSpc>
              <a:buNone/>
            </a:pPr>
            <a:r>
              <a:rPr lang="en-US" sz="9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Parenteral</a:t>
            </a:r>
            <a:endParaRPr lang="en-US" sz="900" dirty="0"/>
          </a:p>
        </p:txBody>
      </p:sp>
      <p:sp>
        <p:nvSpPr>
          <p:cNvPr id="40" name="Text 12"/>
          <p:cNvSpPr/>
          <p:nvPr/>
        </p:nvSpPr>
        <p:spPr>
          <a:xfrm>
            <a:off x="2813067" y="4753320"/>
            <a:ext cx="1871668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750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 / IV (No IM)</a:t>
            </a:r>
            <a:endParaRPr lang="en-US" sz="750" dirty="0"/>
          </a:p>
        </p:txBody>
      </p:sp>
      <p:sp>
        <p:nvSpPr>
          <p:cNvPr id="41" name="Text 13"/>
          <p:cNvSpPr/>
          <p:nvPr/>
        </p:nvSpPr>
        <p:spPr>
          <a:xfrm>
            <a:off x="663114" y="5473830"/>
            <a:ext cx="1824519" cy="1396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99"/>
              </a:lnSpc>
              <a:buNone/>
            </a:pPr>
            <a:r>
              <a:rPr lang="en-US" sz="9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Rectal</a:t>
            </a:r>
            <a:endParaRPr lang="en-US" sz="900" dirty="0"/>
          </a:p>
        </p:txBody>
      </p:sp>
      <p:sp>
        <p:nvSpPr>
          <p:cNvPr id="42" name="Text 14"/>
          <p:cNvSpPr/>
          <p:nvPr/>
        </p:nvSpPr>
        <p:spPr>
          <a:xfrm>
            <a:off x="577151" y="5613434"/>
            <a:ext cx="1996446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750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Alternativa útil</a:t>
            </a:r>
            <a:endParaRPr lang="en-US" sz="750" dirty="0"/>
          </a:p>
        </p:txBody>
      </p:sp>
      <p:sp>
        <p:nvSpPr>
          <p:cNvPr id="43" name="Text 15"/>
          <p:cNvSpPr/>
          <p:nvPr/>
        </p:nvSpPr>
        <p:spPr>
          <a:xfrm>
            <a:off x="2836641" y="5473830"/>
            <a:ext cx="1824519" cy="1396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99"/>
              </a:lnSpc>
              <a:buNone/>
            </a:pPr>
            <a:r>
              <a:rPr lang="en-US" sz="9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Espinal</a:t>
            </a:r>
            <a:endParaRPr lang="en-US" sz="900" dirty="0"/>
          </a:p>
        </p:txBody>
      </p:sp>
      <p:sp>
        <p:nvSpPr>
          <p:cNvPr id="44" name="Text 16"/>
          <p:cNvSpPr/>
          <p:nvPr/>
        </p:nvSpPr>
        <p:spPr>
          <a:xfrm>
            <a:off x="2438733" y="5613434"/>
            <a:ext cx="2620336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750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Epidural / Intratecal</a:t>
            </a:r>
            <a:endParaRPr lang="en-US" sz="750" dirty="0"/>
          </a:p>
        </p:txBody>
      </p:sp>
      <p:sp>
        <p:nvSpPr>
          <p:cNvPr id="45" name="Text 17"/>
          <p:cNvSpPr/>
          <p:nvPr/>
        </p:nvSpPr>
        <p:spPr>
          <a:xfrm>
            <a:off x="5629657" y="1476330"/>
            <a:ext cx="6169528" cy="2286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Titulación y Cálculo de Dosis</a:t>
            </a:r>
            <a:endParaRPr lang="en-US" sz="1200" dirty="0"/>
          </a:p>
        </p:txBody>
      </p:sp>
      <p:sp>
        <p:nvSpPr>
          <p:cNvPr id="46" name="Text 18"/>
          <p:cNvSpPr/>
          <p:nvPr/>
        </p:nvSpPr>
        <p:spPr>
          <a:xfrm>
            <a:off x="5603481" y="1984163"/>
            <a:ext cx="998220" cy="2792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98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1800" dirty="0"/>
          </a:p>
        </p:txBody>
      </p:sp>
      <p:sp>
        <p:nvSpPr>
          <p:cNvPr id="47" name="Text 19"/>
          <p:cNvSpPr/>
          <p:nvPr/>
        </p:nvSpPr>
        <p:spPr>
          <a:xfrm>
            <a:off x="5961214" y="1984163"/>
            <a:ext cx="5532589" cy="3490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74"/>
              </a:lnSpc>
              <a:buNone/>
            </a:pPr>
            <a:r>
              <a:rPr lang="en-US" sz="1050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Dosis de Inicio:</a:t>
            </a: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En pacientes "naïve", iniciar con dosis bajas (5-10 mg oral c/4h) y titular según respuesta.</a:t>
            </a:r>
            <a:endParaRPr lang="en-US" sz="1050" dirty="0"/>
          </a:p>
        </p:txBody>
      </p:sp>
      <p:sp>
        <p:nvSpPr>
          <p:cNvPr id="48" name="Text 20"/>
          <p:cNvSpPr/>
          <p:nvPr/>
        </p:nvSpPr>
        <p:spPr>
          <a:xfrm>
            <a:off x="5603481" y="2751980"/>
            <a:ext cx="998220" cy="2792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98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1800" dirty="0"/>
          </a:p>
        </p:txBody>
      </p:sp>
      <p:sp>
        <p:nvSpPr>
          <p:cNvPr id="49" name="Text 21"/>
          <p:cNvSpPr/>
          <p:nvPr/>
        </p:nvSpPr>
        <p:spPr>
          <a:xfrm>
            <a:off x="6013565" y="2751980"/>
            <a:ext cx="5480238" cy="3490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74"/>
              </a:lnSpc>
              <a:buNone/>
            </a:pPr>
            <a:r>
              <a:rPr lang="en-US" sz="1050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Dosis de Rescate:</a:t>
            </a: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Debe ser del </a:t>
            </a:r>
            <a:r>
              <a:rPr lang="en-US" sz="1050" b="1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1/6 (aprox. 15%)</a:t>
            </a: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 la dosis total diaria, disponible para dolor irruptivo.</a:t>
            </a:r>
            <a:endParaRPr lang="en-US" sz="1050" dirty="0"/>
          </a:p>
        </p:txBody>
      </p:sp>
      <p:sp>
        <p:nvSpPr>
          <p:cNvPr id="50" name="Text 22"/>
          <p:cNvSpPr/>
          <p:nvPr/>
        </p:nvSpPr>
        <p:spPr>
          <a:xfrm>
            <a:off x="5603481" y="3519796"/>
            <a:ext cx="998220" cy="2792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98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1800" dirty="0"/>
          </a:p>
        </p:txBody>
      </p:sp>
      <p:sp>
        <p:nvSpPr>
          <p:cNvPr id="51" name="Text 23"/>
          <p:cNvSpPr/>
          <p:nvPr/>
        </p:nvSpPr>
        <p:spPr>
          <a:xfrm>
            <a:off x="6013565" y="3519796"/>
            <a:ext cx="5480238" cy="3490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74"/>
              </a:lnSpc>
              <a:buNone/>
            </a:pPr>
            <a:r>
              <a:rPr lang="en-US" sz="1050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Ajuste:</a:t>
            </a: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Si se requieren &gt;3 dosis de rescate/día, aumentar la dosis basal sumando el total de rescates efectivos.</a:t>
            </a:r>
            <a:endParaRPr lang="en-US" sz="1050" dirty="0"/>
          </a:p>
        </p:txBody>
      </p:sp>
      <p:sp>
        <p:nvSpPr>
          <p:cNvPr id="52" name="Text 24"/>
          <p:cNvSpPr/>
          <p:nvPr/>
        </p:nvSpPr>
        <p:spPr>
          <a:xfrm>
            <a:off x="6013565" y="4636621"/>
            <a:ext cx="5619841" cy="2443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4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de la Tolerancia</a:t>
            </a:r>
            <a:endParaRPr lang="en-US" sz="1350" dirty="0"/>
          </a:p>
        </p:txBody>
      </p:sp>
      <p:sp>
        <p:nvSpPr>
          <p:cNvPr id="53" name="Text 25"/>
          <p:cNvSpPr/>
          <p:nvPr/>
        </p:nvSpPr>
        <p:spPr>
          <a:xfrm>
            <a:off x="6013565" y="4915827"/>
            <a:ext cx="5619841" cy="5566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00" i="1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"La tolerancia no debe confundirse con adicción. Es una respuesta farmacológica esperada. Ante la disminución del efecto analgésico, se debe evaluar progresión de enfermedad o considerar rotación de opioides."</a:t>
            </a:r>
            <a:endParaRPr lang="en-US" sz="900" dirty="0"/>
          </a:p>
        </p:txBody>
      </p:sp>
      <p:sp>
        <p:nvSpPr>
          <p:cNvPr id="54" name="Text 26"/>
          <p:cNvSpPr/>
          <p:nvPr/>
        </p:nvSpPr>
        <p:spPr>
          <a:xfrm>
            <a:off x="418809" y="6612059"/>
            <a:ext cx="7486673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kern="0" spc="66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EDUCACIÓN MÉDICA CONTINUA • FACULTAD DE CIENCIAS DE LA SALUD</a:t>
            </a:r>
            <a:endParaRPr lang="en-US" sz="750" dirty="0"/>
          </a:p>
        </p:txBody>
      </p:sp>
      <p:sp>
        <p:nvSpPr>
          <p:cNvPr id="55" name="Text 27"/>
          <p:cNvSpPr/>
          <p:nvPr/>
        </p:nvSpPr>
        <p:spPr>
          <a:xfrm>
            <a:off x="11005328" y="6577158"/>
            <a:ext cx="1411986" cy="21267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Diapositiva 33</a:t>
            </a:r>
            <a:endParaRPr lang="en-US" sz="7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62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62" cy="701137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569" y="175284"/>
            <a:ext cx="58428" cy="350569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01137"/>
            <a:ext cx="12191962" cy="580629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141" y="993278"/>
            <a:ext cx="5686927" cy="266795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5853" y="1226990"/>
            <a:ext cx="197195" cy="233712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853" y="1606773"/>
            <a:ext cx="167981" cy="171404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853" y="1928128"/>
            <a:ext cx="167981" cy="17140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853" y="2453981"/>
            <a:ext cx="167981" cy="17140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5853" y="2930877"/>
            <a:ext cx="5219502" cy="49663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2780" y="993278"/>
            <a:ext cx="5687041" cy="2667951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6493" y="1226990"/>
            <a:ext cx="255623" cy="233712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6493" y="1577559"/>
            <a:ext cx="5219616" cy="58633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34135" y="1665201"/>
            <a:ext cx="416300" cy="41105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21777" y="1752843"/>
            <a:ext cx="241016" cy="20449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6493" y="2339179"/>
            <a:ext cx="5219616" cy="58633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34135" y="2426821"/>
            <a:ext cx="365175" cy="411051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21777" y="2514463"/>
            <a:ext cx="189891" cy="204498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92141" y="3894941"/>
            <a:ext cx="5686927" cy="23203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25853" y="4128654"/>
            <a:ext cx="255623" cy="233712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12780" y="3894941"/>
            <a:ext cx="5687041" cy="232035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46493" y="4128654"/>
            <a:ext cx="226409" cy="233712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46493" y="4479223"/>
            <a:ext cx="2551323" cy="60710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114672" y="4479223"/>
            <a:ext cx="2551437" cy="60710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46493" y="5203184"/>
            <a:ext cx="2551323" cy="607104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114672" y="5203184"/>
            <a:ext cx="2551437" cy="607104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6507431"/>
            <a:ext cx="12191962" cy="350569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826460" y="6668109"/>
            <a:ext cx="29214" cy="29214"/>
          </a:xfrm>
          <a:prstGeom prst="rect">
            <a:avLst/>
          </a:prstGeom>
        </p:spPr>
      </p:pic>
      <p:sp>
        <p:nvSpPr>
          <p:cNvPr id="30" name="Text 0"/>
          <p:cNvSpPr/>
          <p:nvPr/>
        </p:nvSpPr>
        <p:spPr>
          <a:xfrm>
            <a:off x="525853" y="204498"/>
            <a:ext cx="22538817" cy="2921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00"/>
              </a:lnSpc>
              <a:buNone/>
            </a:pPr>
            <a:r>
              <a:rPr lang="en-US" sz="2700" b="1" kern="0" spc="-7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Fentanilo: Características y Formulaciones</a:t>
            </a:r>
            <a:endParaRPr lang="en-US" sz="2700" dirty="0"/>
          </a:p>
        </p:txBody>
      </p:sp>
      <p:sp>
        <p:nvSpPr>
          <p:cNvPr id="31" name="Text 1"/>
          <p:cNvSpPr/>
          <p:nvPr/>
        </p:nvSpPr>
        <p:spPr>
          <a:xfrm>
            <a:off x="9021324" y="277534"/>
            <a:ext cx="5843386" cy="14607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50"/>
              </a:lnSpc>
              <a:buNone/>
            </a:pPr>
            <a:r>
              <a:rPr lang="en-US" sz="1050" b="1" kern="0" spc="110" dirty="0">
                <a:solidFill>
                  <a:srgbClr val="A7F3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MÓDULO: MANEJO FARMACOLÓGICO</a:t>
            </a:r>
            <a:endParaRPr lang="en-US" sz="1050" dirty="0"/>
          </a:p>
        </p:txBody>
      </p:sp>
      <p:sp>
        <p:nvSpPr>
          <p:cNvPr id="32" name="Text 2"/>
          <p:cNvSpPr/>
          <p:nvPr/>
        </p:nvSpPr>
        <p:spPr>
          <a:xfrm>
            <a:off x="810690" y="1241597"/>
            <a:ext cx="5366378" cy="2044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10"/>
              </a:lnSpc>
              <a:buNone/>
            </a:pPr>
            <a:r>
              <a:rPr lang="en-US" sz="1500" b="1" kern="0" spc="39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PROPIEDADES ÚNICAS</a:t>
            </a:r>
            <a:endParaRPr lang="en-US" sz="1500" dirty="0"/>
          </a:p>
        </p:txBody>
      </p:sp>
      <p:sp>
        <p:nvSpPr>
          <p:cNvPr id="33" name="Text 3"/>
          <p:cNvSpPr/>
          <p:nvPr/>
        </p:nvSpPr>
        <p:spPr>
          <a:xfrm>
            <a:off x="781476" y="1577559"/>
            <a:ext cx="15651956" cy="2044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10"/>
              </a:lnSpc>
              <a:buNone/>
            </a:pPr>
            <a:r>
              <a:rPr lang="en-US" sz="135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Alta Potencia:</a:t>
            </a:r>
            <a:r>
              <a:rPr lang="en-US" sz="13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50-100 veces más potente que la morfina.</a:t>
            </a:r>
            <a:endParaRPr lang="en-US" sz="1350" dirty="0"/>
          </a:p>
        </p:txBody>
      </p:sp>
      <p:sp>
        <p:nvSpPr>
          <p:cNvPr id="34" name="Text 4"/>
          <p:cNvSpPr/>
          <p:nvPr/>
        </p:nvSpPr>
        <p:spPr>
          <a:xfrm>
            <a:off x="781476" y="1898914"/>
            <a:ext cx="4963879" cy="4089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10"/>
              </a:lnSpc>
              <a:buNone/>
            </a:pPr>
            <a:r>
              <a:rPr lang="en-US" sz="135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Lipofilicidad:</a:t>
            </a:r>
            <a:r>
              <a:rPr lang="en-US" sz="13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Rápido paso a través de membranas y barrera hematoencefálica.</a:t>
            </a:r>
            <a:endParaRPr lang="en-US" sz="1350" dirty="0"/>
          </a:p>
        </p:txBody>
      </p:sp>
      <p:sp>
        <p:nvSpPr>
          <p:cNvPr id="35" name="Text 5"/>
          <p:cNvSpPr/>
          <p:nvPr/>
        </p:nvSpPr>
        <p:spPr>
          <a:xfrm>
            <a:off x="781476" y="2424767"/>
            <a:ext cx="4963879" cy="4089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10"/>
              </a:lnSpc>
              <a:buNone/>
            </a:pPr>
            <a:r>
              <a:rPr lang="en-US" sz="135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Farmacocinética:</a:t>
            </a:r>
            <a:r>
              <a:rPr lang="en-US" sz="13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Inicio de acción rápido y duración variable según la vía.</a:t>
            </a:r>
            <a:endParaRPr lang="en-US" sz="1350" dirty="0"/>
          </a:p>
        </p:txBody>
      </p:sp>
      <p:sp>
        <p:nvSpPr>
          <p:cNvPr id="36" name="Text 6"/>
          <p:cNvSpPr/>
          <p:nvPr/>
        </p:nvSpPr>
        <p:spPr>
          <a:xfrm>
            <a:off x="613495" y="2930877"/>
            <a:ext cx="4990902" cy="49663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50"/>
              </a:lnSpc>
              <a:buNone/>
            </a:pPr>
            <a:r>
              <a:rPr lang="en-US" sz="1050" i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 Ideal para pacientes con insuficiencia renal al no tener metabolitos activos significativos.</a:t>
            </a:r>
            <a:endParaRPr lang="en-US" sz="1050" dirty="0"/>
          </a:p>
        </p:txBody>
      </p:sp>
      <p:sp>
        <p:nvSpPr>
          <p:cNvPr id="37" name="Text 7"/>
          <p:cNvSpPr/>
          <p:nvPr/>
        </p:nvSpPr>
        <p:spPr>
          <a:xfrm>
            <a:off x="6789758" y="1241597"/>
            <a:ext cx="6857039" cy="2044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10"/>
              </a:lnSpc>
              <a:buNone/>
            </a:pPr>
            <a:r>
              <a:rPr lang="en-US" sz="1500" b="1" kern="0" spc="39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PRESENTACIONES CLÍNICAS</a:t>
            </a:r>
            <a:endParaRPr lang="en-US" sz="1500" dirty="0"/>
          </a:p>
        </p:txBody>
      </p:sp>
      <p:sp>
        <p:nvSpPr>
          <p:cNvPr id="38" name="Text 8"/>
          <p:cNvSpPr/>
          <p:nvPr/>
        </p:nvSpPr>
        <p:spPr>
          <a:xfrm>
            <a:off x="7067291" y="1683460"/>
            <a:ext cx="5247140" cy="228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3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Transdérmica (Parches)</a:t>
            </a:r>
            <a:endParaRPr lang="en-US" sz="1200" dirty="0"/>
          </a:p>
        </p:txBody>
      </p:sp>
      <p:sp>
        <p:nvSpPr>
          <p:cNvPr id="39" name="Text 9"/>
          <p:cNvSpPr/>
          <p:nvPr/>
        </p:nvSpPr>
        <p:spPr>
          <a:xfrm>
            <a:off x="7067291" y="1911923"/>
            <a:ext cx="11756337" cy="14607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50"/>
              </a:lnSpc>
              <a:buNone/>
            </a:pPr>
            <a:r>
              <a:rPr lang="en-US" sz="1050" dirty="0">
                <a:solidFill>
                  <a:srgbClr val="1D4ED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Liberación sostenida (72h). Para dolor crónico estable.</a:t>
            </a:r>
            <a:endParaRPr lang="en-US" sz="1050" dirty="0"/>
          </a:p>
        </p:txBody>
      </p:sp>
      <p:sp>
        <p:nvSpPr>
          <p:cNvPr id="40" name="Text 10"/>
          <p:cNvSpPr/>
          <p:nvPr/>
        </p:nvSpPr>
        <p:spPr>
          <a:xfrm>
            <a:off x="7016167" y="2445080"/>
            <a:ext cx="5962660" cy="228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12E8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Transmucosa (Nasal/Bucal)</a:t>
            </a:r>
            <a:endParaRPr lang="en-US" sz="1200" dirty="0"/>
          </a:p>
        </p:txBody>
      </p:sp>
      <p:sp>
        <p:nvSpPr>
          <p:cNvPr id="41" name="Text 11"/>
          <p:cNvSpPr/>
          <p:nvPr/>
        </p:nvSpPr>
        <p:spPr>
          <a:xfrm>
            <a:off x="7016167" y="2673543"/>
            <a:ext cx="11060696" cy="14607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50"/>
              </a:lnSpc>
              <a:buNone/>
            </a:pPr>
            <a:r>
              <a:rPr lang="en-US" sz="1050" dirty="0">
                <a:solidFill>
                  <a:srgbClr val="4338C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Absorción inmediata. Específico para dolor irruptivo.</a:t>
            </a:r>
            <a:endParaRPr lang="en-US" sz="1050" dirty="0"/>
          </a:p>
        </p:txBody>
      </p:sp>
      <p:sp>
        <p:nvSpPr>
          <p:cNvPr id="42" name="Text 12"/>
          <p:cNvSpPr/>
          <p:nvPr/>
        </p:nvSpPr>
        <p:spPr>
          <a:xfrm>
            <a:off x="869118" y="4143261"/>
            <a:ext cx="5664510" cy="2044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10"/>
              </a:lnSpc>
              <a:buNone/>
            </a:pPr>
            <a:r>
              <a:rPr lang="en-US" sz="1500" b="1" kern="0" spc="39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INDICACIONES DE USO</a:t>
            </a:r>
            <a:endParaRPr lang="en-US" sz="1500" dirty="0"/>
          </a:p>
        </p:txBody>
      </p:sp>
      <p:sp>
        <p:nvSpPr>
          <p:cNvPr id="43" name="Text 13"/>
          <p:cNvSpPr/>
          <p:nvPr/>
        </p:nvSpPr>
        <p:spPr>
          <a:xfrm>
            <a:off x="525853" y="4479223"/>
            <a:ext cx="13117851" cy="228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334155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— Pacientes con intolerancia gástrica o disfagia grave.</a:t>
            </a:r>
            <a:endParaRPr lang="en-US" sz="1200" dirty="0"/>
          </a:p>
        </p:txBody>
      </p:sp>
      <p:sp>
        <p:nvSpPr>
          <p:cNvPr id="44" name="Text 14"/>
          <p:cNvSpPr/>
          <p:nvPr/>
        </p:nvSpPr>
        <p:spPr>
          <a:xfrm>
            <a:off x="525853" y="4795328"/>
            <a:ext cx="15502915" cy="228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334155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— Dolor oncológico crónico previamente estabilizado con opioides.</a:t>
            </a:r>
            <a:endParaRPr lang="en-US" sz="1200" dirty="0"/>
          </a:p>
        </p:txBody>
      </p:sp>
      <p:sp>
        <p:nvSpPr>
          <p:cNvPr id="45" name="Text 15"/>
          <p:cNvSpPr/>
          <p:nvPr/>
        </p:nvSpPr>
        <p:spPr>
          <a:xfrm>
            <a:off x="525853" y="5111433"/>
            <a:ext cx="5219502" cy="45692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334155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— Necesidad de rotación de opioides por efectos adversos (ej. estreñimiento severo).</a:t>
            </a:r>
            <a:endParaRPr lang="en-US" sz="1200" dirty="0"/>
          </a:p>
        </p:txBody>
      </p:sp>
      <p:sp>
        <p:nvSpPr>
          <p:cNvPr id="46" name="Text 16"/>
          <p:cNvSpPr/>
          <p:nvPr/>
        </p:nvSpPr>
        <p:spPr>
          <a:xfrm>
            <a:off x="525853" y="5656001"/>
            <a:ext cx="12163825" cy="228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334155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— Manejo de crisis de dolor irruptivo (vía rápida).</a:t>
            </a:r>
            <a:endParaRPr lang="en-US" sz="1200" dirty="0"/>
          </a:p>
        </p:txBody>
      </p:sp>
      <p:sp>
        <p:nvSpPr>
          <p:cNvPr id="47" name="Text 17"/>
          <p:cNvSpPr/>
          <p:nvPr/>
        </p:nvSpPr>
        <p:spPr>
          <a:xfrm>
            <a:off x="6760544" y="4143261"/>
            <a:ext cx="7155171" cy="2044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10"/>
              </a:lnSpc>
              <a:buNone/>
            </a:pPr>
            <a:r>
              <a:rPr lang="en-US" sz="1500" b="1" kern="0" spc="39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SEGURIDAD Y PRECAUCIONES</a:t>
            </a:r>
            <a:endParaRPr lang="en-US" sz="1500" dirty="0"/>
          </a:p>
        </p:txBody>
      </p:sp>
      <p:sp>
        <p:nvSpPr>
          <p:cNvPr id="48" name="Text 18"/>
          <p:cNvSpPr/>
          <p:nvPr/>
        </p:nvSpPr>
        <p:spPr>
          <a:xfrm>
            <a:off x="6534135" y="4566865"/>
            <a:ext cx="2376039" cy="1168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20"/>
              </a:lnSpc>
              <a:buNone/>
            </a:pPr>
            <a:r>
              <a:rPr lang="en-US" sz="900" b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TEMPERATURA</a:t>
            </a:r>
            <a:endParaRPr lang="en-US" sz="900" dirty="0"/>
          </a:p>
        </p:txBody>
      </p:sp>
      <p:sp>
        <p:nvSpPr>
          <p:cNvPr id="49" name="Text 19"/>
          <p:cNvSpPr/>
          <p:nvPr/>
        </p:nvSpPr>
        <p:spPr>
          <a:xfrm>
            <a:off x="6534135" y="4712935"/>
            <a:ext cx="2376039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900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 calor externo (fiebre/mantas) aumenta la absorción del parche.</a:t>
            </a:r>
            <a:endParaRPr lang="en-US" sz="900" dirty="0"/>
          </a:p>
        </p:txBody>
      </p:sp>
      <p:sp>
        <p:nvSpPr>
          <p:cNvPr id="50" name="Text 20"/>
          <p:cNvSpPr/>
          <p:nvPr/>
        </p:nvSpPr>
        <p:spPr>
          <a:xfrm>
            <a:off x="9202314" y="4566865"/>
            <a:ext cx="2376153" cy="1168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20"/>
              </a:lnSpc>
              <a:buNone/>
            </a:pPr>
            <a:r>
              <a:rPr lang="en-US" sz="900" b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DESECHO</a:t>
            </a:r>
            <a:endParaRPr lang="en-US" sz="900" dirty="0"/>
          </a:p>
        </p:txBody>
      </p:sp>
      <p:sp>
        <p:nvSpPr>
          <p:cNvPr id="51" name="Text 21"/>
          <p:cNvSpPr/>
          <p:nvPr/>
        </p:nvSpPr>
        <p:spPr>
          <a:xfrm>
            <a:off x="9202314" y="4712935"/>
            <a:ext cx="2376153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900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Los parches usados conservan 50% de fármaco. Riesgo de toxicidad accidental.</a:t>
            </a:r>
            <a:endParaRPr lang="en-US" sz="900" dirty="0"/>
          </a:p>
        </p:txBody>
      </p:sp>
      <p:sp>
        <p:nvSpPr>
          <p:cNvPr id="52" name="Text 22"/>
          <p:cNvSpPr/>
          <p:nvPr/>
        </p:nvSpPr>
        <p:spPr>
          <a:xfrm>
            <a:off x="6534135" y="5290825"/>
            <a:ext cx="2376039" cy="1168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20"/>
              </a:lnSpc>
              <a:buNone/>
            </a:pPr>
            <a:r>
              <a:rPr lang="en-US" sz="900" b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TITULACIÓN</a:t>
            </a:r>
            <a:endParaRPr lang="en-US" sz="900" dirty="0"/>
          </a:p>
        </p:txBody>
      </p:sp>
      <p:sp>
        <p:nvSpPr>
          <p:cNvPr id="53" name="Text 23"/>
          <p:cNvSpPr/>
          <p:nvPr/>
        </p:nvSpPr>
        <p:spPr>
          <a:xfrm>
            <a:off x="6534135" y="5436896"/>
            <a:ext cx="2376039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900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usar en pacientes "Opioide-Naïve" (sin tratamiento previo).</a:t>
            </a:r>
            <a:endParaRPr lang="en-US" sz="900" dirty="0"/>
          </a:p>
        </p:txBody>
      </p:sp>
      <p:sp>
        <p:nvSpPr>
          <p:cNvPr id="54" name="Text 24"/>
          <p:cNvSpPr/>
          <p:nvPr/>
        </p:nvSpPr>
        <p:spPr>
          <a:xfrm>
            <a:off x="9202314" y="5290825"/>
            <a:ext cx="2376153" cy="1168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20"/>
              </a:lnSpc>
              <a:buNone/>
            </a:pPr>
            <a:r>
              <a:rPr lang="en-US" sz="900" b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FRECUENCIA</a:t>
            </a:r>
            <a:endParaRPr lang="en-US" sz="900" dirty="0"/>
          </a:p>
        </p:txBody>
      </p:sp>
      <p:sp>
        <p:nvSpPr>
          <p:cNvPr id="55" name="Text 25"/>
          <p:cNvSpPr/>
          <p:nvPr/>
        </p:nvSpPr>
        <p:spPr>
          <a:xfrm>
            <a:off x="9202314" y="5436896"/>
            <a:ext cx="2376153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900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cambiar el parche antes de las 48-72 horas prescritas.</a:t>
            </a:r>
            <a:endParaRPr lang="en-US" sz="900" dirty="0"/>
          </a:p>
        </p:txBody>
      </p:sp>
      <p:sp>
        <p:nvSpPr>
          <p:cNvPr id="56" name="Text 26"/>
          <p:cNvSpPr/>
          <p:nvPr/>
        </p:nvSpPr>
        <p:spPr>
          <a:xfrm>
            <a:off x="350569" y="6624288"/>
            <a:ext cx="7393686" cy="1168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2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© 2026 Programa de Cuidados Paliativos</a:t>
            </a:r>
            <a:endParaRPr lang="en-US" sz="900" dirty="0"/>
          </a:p>
        </p:txBody>
      </p:sp>
      <p:sp>
        <p:nvSpPr>
          <p:cNvPr id="57" name="Text 27"/>
          <p:cNvSpPr/>
          <p:nvPr/>
        </p:nvSpPr>
        <p:spPr>
          <a:xfrm>
            <a:off x="3089387" y="6624288"/>
            <a:ext cx="11627167" cy="1168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2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Referencia: IAHPC Consensus List / WHO Palliative Care Guidelines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906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3990" y="304800"/>
            <a:ext cx="2430810" cy="381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71600"/>
            <a:ext cx="3606701" cy="2514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638300"/>
            <a:ext cx="1524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19300"/>
            <a:ext cx="133350" cy="1333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514600"/>
            <a:ext cx="133350" cy="1333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009900"/>
            <a:ext cx="133350" cy="1333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505200"/>
            <a:ext cx="133350" cy="1333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4114800"/>
            <a:ext cx="3606701" cy="128111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371975"/>
            <a:ext cx="133350" cy="1333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92501" y="1371600"/>
            <a:ext cx="7518499" cy="16668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77582" y="2057400"/>
            <a:ext cx="381000" cy="3810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5063" y="2286000"/>
            <a:ext cx="9525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66793" y="2057400"/>
            <a:ext cx="381000" cy="3810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04274" y="2286000"/>
            <a:ext cx="9525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56005" y="2057400"/>
            <a:ext cx="381000" cy="3810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93486" y="2286000"/>
            <a:ext cx="9525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545217" y="2057400"/>
            <a:ext cx="381000" cy="3810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92501" y="3267075"/>
            <a:ext cx="7518499" cy="242887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521101" y="3533775"/>
            <a:ext cx="190500" cy="1524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21101" y="3876675"/>
            <a:ext cx="2252067" cy="12954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21101" y="4105275"/>
            <a:ext cx="2099667" cy="2667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21101" y="4371975"/>
            <a:ext cx="2099667" cy="2667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21101" y="4638675"/>
            <a:ext cx="2099667" cy="2667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925568" y="3876675"/>
            <a:ext cx="2252216" cy="12954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925568" y="4105275"/>
            <a:ext cx="2099816" cy="2667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925568" y="4371975"/>
            <a:ext cx="2099816" cy="2667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925568" y="4638675"/>
            <a:ext cx="2099816" cy="2667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330184" y="4105275"/>
            <a:ext cx="2252216" cy="2667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330184" y="4371975"/>
            <a:ext cx="2252216" cy="26670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330184" y="4638675"/>
            <a:ext cx="2252216" cy="266700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57200" y="6572250"/>
            <a:ext cx="104775" cy="114300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781300" y="6572250"/>
            <a:ext cx="104775" cy="114300"/>
          </a:xfrm>
          <a:prstGeom prst="rect">
            <a:avLst/>
          </a:prstGeom>
        </p:spPr>
      </p:pic>
      <p:sp>
        <p:nvSpPr>
          <p:cNvPr id="37" name="Text 0"/>
          <p:cNvSpPr/>
          <p:nvPr/>
        </p:nvSpPr>
        <p:spPr>
          <a:xfrm>
            <a:off x="457200" y="228600"/>
            <a:ext cx="147447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kern="0" spc="-4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Rotación de Opioides: Principios y Práctica</a:t>
            </a:r>
            <a:endParaRPr lang="en-US" sz="2250" dirty="0"/>
          </a:p>
        </p:txBody>
      </p:sp>
      <p:sp>
        <p:nvSpPr>
          <p:cNvPr id="38" name="Text 1"/>
          <p:cNvSpPr/>
          <p:nvPr/>
        </p:nvSpPr>
        <p:spPr>
          <a:xfrm>
            <a:off x="457200" y="571500"/>
            <a:ext cx="104013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A7F3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Estrategias avanzadas para la optimización del control analgésico</a:t>
            </a:r>
            <a:endParaRPr lang="en-US" sz="1050" dirty="0"/>
          </a:p>
        </p:txBody>
      </p:sp>
      <p:sp>
        <p:nvSpPr>
          <p:cNvPr id="39" name="Text 2"/>
          <p:cNvSpPr/>
          <p:nvPr/>
        </p:nvSpPr>
        <p:spPr>
          <a:xfrm>
            <a:off x="9456390" y="438150"/>
            <a:ext cx="365760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72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MANEJO DEL DOLOR</a:t>
            </a:r>
            <a:endParaRPr lang="en-US" sz="900" dirty="0"/>
          </a:p>
        </p:txBody>
      </p:sp>
      <p:sp>
        <p:nvSpPr>
          <p:cNvPr id="40" name="Text 3"/>
          <p:cNvSpPr/>
          <p:nvPr/>
        </p:nvSpPr>
        <p:spPr>
          <a:xfrm>
            <a:off x="876300" y="1600200"/>
            <a:ext cx="38404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Indicaciones Clínicas</a:t>
            </a:r>
            <a:endParaRPr lang="en-US" sz="1200" dirty="0"/>
          </a:p>
        </p:txBody>
      </p:sp>
      <p:sp>
        <p:nvSpPr>
          <p:cNvPr id="41" name="Text 4"/>
          <p:cNvSpPr/>
          <p:nvPr/>
        </p:nvSpPr>
        <p:spPr>
          <a:xfrm>
            <a:off x="819150" y="1981200"/>
            <a:ext cx="2939951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Toxicidad inaceptable o efectos adversos refractarios.</a:t>
            </a:r>
            <a:endParaRPr lang="en-US" sz="1050" dirty="0"/>
          </a:p>
        </p:txBody>
      </p:sp>
      <p:sp>
        <p:nvSpPr>
          <p:cNvPr id="42" name="Text 5"/>
          <p:cNvSpPr/>
          <p:nvPr/>
        </p:nvSpPr>
        <p:spPr>
          <a:xfrm>
            <a:off x="819150" y="2476500"/>
            <a:ext cx="2939951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Analgesia insuficiente a pesar del escalonamiento de dosis.</a:t>
            </a:r>
            <a:endParaRPr lang="en-US" sz="1050" dirty="0"/>
          </a:p>
        </p:txBody>
      </p:sp>
      <p:sp>
        <p:nvSpPr>
          <p:cNvPr id="43" name="Text 6"/>
          <p:cNvSpPr/>
          <p:nvPr/>
        </p:nvSpPr>
        <p:spPr>
          <a:xfrm>
            <a:off x="819150" y="2971800"/>
            <a:ext cx="2939951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Cambio en la vía de administración (ej. disfagia).</a:t>
            </a:r>
            <a:endParaRPr lang="en-US" sz="1050" dirty="0"/>
          </a:p>
        </p:txBody>
      </p:sp>
      <p:sp>
        <p:nvSpPr>
          <p:cNvPr id="44" name="Text 7"/>
          <p:cNvSpPr/>
          <p:nvPr/>
        </p:nvSpPr>
        <p:spPr>
          <a:xfrm>
            <a:off x="819150" y="3467100"/>
            <a:ext cx="56007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Costo o disponibilidad del fármaco.</a:t>
            </a:r>
            <a:endParaRPr lang="en-US" sz="1050" dirty="0"/>
          </a:p>
        </p:txBody>
      </p:sp>
      <p:sp>
        <p:nvSpPr>
          <p:cNvPr id="45" name="Text 8"/>
          <p:cNvSpPr/>
          <p:nvPr/>
        </p:nvSpPr>
        <p:spPr>
          <a:xfrm>
            <a:off x="819150" y="4343400"/>
            <a:ext cx="46405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Tolerancia Cruzada Incompleta</a:t>
            </a:r>
            <a:endParaRPr lang="en-US" sz="1050" dirty="0"/>
          </a:p>
        </p:txBody>
      </p:sp>
      <p:sp>
        <p:nvSpPr>
          <p:cNvPr id="46" name="Text 9"/>
          <p:cNvSpPr/>
          <p:nvPr/>
        </p:nvSpPr>
        <p:spPr>
          <a:xfrm>
            <a:off x="609600" y="4610100"/>
            <a:ext cx="3149501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00" i="1" dirty="0">
                <a:solidFill>
                  <a:srgbClr val="7835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"Al cambiar de opioide, la potencia relativa es mayor de lo calculado. Siempre reducir la dosis calculada entre un </a:t>
            </a:r>
            <a:r>
              <a:rPr lang="en-US" sz="900" b="1" i="1" dirty="0">
                <a:solidFill>
                  <a:srgbClr val="7835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25% y 50%</a:t>
            </a:r>
            <a:r>
              <a:rPr lang="en-US" sz="900" i="1" dirty="0">
                <a:solidFill>
                  <a:srgbClr val="7835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para garantizar la seguridad del paciente."</a:t>
            </a:r>
            <a:endParaRPr lang="en-US" sz="900" dirty="0"/>
          </a:p>
        </p:txBody>
      </p:sp>
      <p:sp>
        <p:nvSpPr>
          <p:cNvPr id="47" name="Text 10"/>
          <p:cNvSpPr/>
          <p:nvPr/>
        </p:nvSpPr>
        <p:spPr>
          <a:xfrm>
            <a:off x="4521101" y="1600200"/>
            <a:ext cx="706129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Metodología de Cambio (Paso a Paso)</a:t>
            </a:r>
            <a:endParaRPr lang="en-US" sz="1200" dirty="0"/>
          </a:p>
        </p:txBody>
      </p:sp>
      <p:sp>
        <p:nvSpPr>
          <p:cNvPr id="48" name="Text 11"/>
          <p:cNvSpPr/>
          <p:nvPr/>
        </p:nvSpPr>
        <p:spPr>
          <a:xfrm>
            <a:off x="5177582" y="2057400"/>
            <a:ext cx="381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200" dirty="0"/>
          </a:p>
        </p:txBody>
      </p:sp>
      <p:sp>
        <p:nvSpPr>
          <p:cNvPr id="49" name="Text 12"/>
          <p:cNvSpPr/>
          <p:nvPr/>
        </p:nvSpPr>
        <p:spPr>
          <a:xfrm>
            <a:off x="4597301" y="2514600"/>
            <a:ext cx="1541562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CALCULAR</a:t>
            </a:r>
            <a:endParaRPr lang="en-US" sz="750" dirty="0"/>
          </a:p>
        </p:txBody>
      </p:sp>
      <p:sp>
        <p:nvSpPr>
          <p:cNvPr id="50" name="Text 13"/>
          <p:cNvSpPr/>
          <p:nvPr/>
        </p:nvSpPr>
        <p:spPr>
          <a:xfrm>
            <a:off x="3722162" y="2657475"/>
            <a:ext cx="32918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Dosis Diaria Total (DDT)</a:t>
            </a:r>
            <a:endParaRPr lang="en-US" sz="900" dirty="0"/>
          </a:p>
        </p:txBody>
      </p:sp>
      <p:sp>
        <p:nvSpPr>
          <p:cNvPr id="51" name="Text 14"/>
          <p:cNvSpPr/>
          <p:nvPr/>
        </p:nvSpPr>
        <p:spPr>
          <a:xfrm>
            <a:off x="6966793" y="2057400"/>
            <a:ext cx="381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200" dirty="0"/>
          </a:p>
        </p:txBody>
      </p:sp>
      <p:sp>
        <p:nvSpPr>
          <p:cNvPr id="52" name="Text 15"/>
          <p:cNvSpPr/>
          <p:nvPr/>
        </p:nvSpPr>
        <p:spPr>
          <a:xfrm>
            <a:off x="6386513" y="2514600"/>
            <a:ext cx="1541562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CONVERTIR</a:t>
            </a:r>
            <a:endParaRPr lang="en-US" sz="750" dirty="0"/>
          </a:p>
        </p:txBody>
      </p:sp>
      <p:sp>
        <p:nvSpPr>
          <p:cNvPr id="53" name="Text 16"/>
          <p:cNvSpPr/>
          <p:nvPr/>
        </p:nvSpPr>
        <p:spPr>
          <a:xfrm>
            <a:off x="5717113" y="2657475"/>
            <a:ext cx="28803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Morfina Oral (MEDD)</a:t>
            </a:r>
            <a:endParaRPr lang="en-US" sz="900" dirty="0"/>
          </a:p>
        </p:txBody>
      </p:sp>
      <p:sp>
        <p:nvSpPr>
          <p:cNvPr id="54" name="Text 17"/>
          <p:cNvSpPr/>
          <p:nvPr/>
        </p:nvSpPr>
        <p:spPr>
          <a:xfrm>
            <a:off x="8756005" y="2057400"/>
            <a:ext cx="381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200" dirty="0"/>
          </a:p>
        </p:txBody>
      </p:sp>
      <p:sp>
        <p:nvSpPr>
          <p:cNvPr id="55" name="Text 18"/>
          <p:cNvSpPr/>
          <p:nvPr/>
        </p:nvSpPr>
        <p:spPr>
          <a:xfrm>
            <a:off x="8175724" y="2514600"/>
            <a:ext cx="1541562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EQUIVALENCIA</a:t>
            </a:r>
            <a:endParaRPr lang="en-US" sz="750" dirty="0"/>
          </a:p>
        </p:txBody>
      </p:sp>
      <p:sp>
        <p:nvSpPr>
          <p:cNvPr id="56" name="Text 19"/>
          <p:cNvSpPr/>
          <p:nvPr/>
        </p:nvSpPr>
        <p:spPr>
          <a:xfrm>
            <a:off x="7643485" y="2657475"/>
            <a:ext cx="26060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Dosis nuevo opioide</a:t>
            </a:r>
            <a:endParaRPr lang="en-US" sz="900" dirty="0"/>
          </a:p>
        </p:txBody>
      </p:sp>
      <p:sp>
        <p:nvSpPr>
          <p:cNvPr id="57" name="Text 20"/>
          <p:cNvSpPr/>
          <p:nvPr/>
        </p:nvSpPr>
        <p:spPr>
          <a:xfrm>
            <a:off x="10545217" y="2057400"/>
            <a:ext cx="381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1200" dirty="0"/>
          </a:p>
        </p:txBody>
      </p:sp>
      <p:sp>
        <p:nvSpPr>
          <p:cNvPr id="58" name="Text 21"/>
          <p:cNvSpPr/>
          <p:nvPr/>
        </p:nvSpPr>
        <p:spPr>
          <a:xfrm>
            <a:off x="9964936" y="2514600"/>
            <a:ext cx="1541562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AJUSTAR</a:t>
            </a:r>
            <a:endParaRPr lang="en-US" sz="750" dirty="0"/>
          </a:p>
        </p:txBody>
      </p:sp>
      <p:sp>
        <p:nvSpPr>
          <p:cNvPr id="59" name="Text 22"/>
          <p:cNvSpPr/>
          <p:nvPr/>
        </p:nvSpPr>
        <p:spPr>
          <a:xfrm>
            <a:off x="9592717" y="2657475"/>
            <a:ext cx="22860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Reducir 25-50%</a:t>
            </a:r>
            <a:endParaRPr lang="en-US" sz="900" dirty="0"/>
          </a:p>
        </p:txBody>
      </p:sp>
      <p:sp>
        <p:nvSpPr>
          <p:cNvPr id="60" name="Text 23"/>
          <p:cNvSpPr/>
          <p:nvPr/>
        </p:nvSpPr>
        <p:spPr>
          <a:xfrm>
            <a:off x="4825901" y="3495675"/>
            <a:ext cx="9753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6EE7B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Tabla de Referencia Equianalgésica (Morfina 10mg IV)</a:t>
            </a:r>
            <a:endParaRPr lang="en-US" sz="1200" dirty="0"/>
          </a:p>
        </p:txBody>
      </p:sp>
      <p:sp>
        <p:nvSpPr>
          <p:cNvPr id="61" name="Text 24"/>
          <p:cNvSpPr/>
          <p:nvPr/>
        </p:nvSpPr>
        <p:spPr>
          <a:xfrm>
            <a:off x="4521101" y="3876675"/>
            <a:ext cx="2099667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-36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OPIOIDE</a:t>
            </a:r>
            <a:endParaRPr lang="en-US" sz="900" dirty="0"/>
          </a:p>
        </p:txBody>
      </p:sp>
      <p:sp>
        <p:nvSpPr>
          <p:cNvPr id="62" name="Text 25"/>
          <p:cNvSpPr/>
          <p:nvPr/>
        </p:nvSpPr>
        <p:spPr>
          <a:xfrm>
            <a:off x="4521101" y="4105275"/>
            <a:ext cx="2099667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Morfina Oral</a:t>
            </a:r>
            <a:endParaRPr lang="en-US" sz="1050" dirty="0"/>
          </a:p>
        </p:txBody>
      </p:sp>
      <p:sp>
        <p:nvSpPr>
          <p:cNvPr id="63" name="Text 26"/>
          <p:cNvSpPr/>
          <p:nvPr/>
        </p:nvSpPr>
        <p:spPr>
          <a:xfrm>
            <a:off x="4521101" y="4371975"/>
            <a:ext cx="2099667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Tramadol Oral</a:t>
            </a:r>
            <a:endParaRPr lang="en-US" sz="1050" dirty="0"/>
          </a:p>
        </p:txBody>
      </p:sp>
      <p:sp>
        <p:nvSpPr>
          <p:cNvPr id="64" name="Text 27"/>
          <p:cNvSpPr/>
          <p:nvPr/>
        </p:nvSpPr>
        <p:spPr>
          <a:xfrm>
            <a:off x="4521101" y="4638675"/>
            <a:ext cx="224028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Oxicodona Oral</a:t>
            </a:r>
            <a:endParaRPr lang="en-US" sz="1050" dirty="0"/>
          </a:p>
        </p:txBody>
      </p:sp>
      <p:sp>
        <p:nvSpPr>
          <p:cNvPr id="65" name="Text 28"/>
          <p:cNvSpPr/>
          <p:nvPr/>
        </p:nvSpPr>
        <p:spPr>
          <a:xfrm>
            <a:off x="4521101" y="4905375"/>
            <a:ext cx="272034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Hidromorfona Oral</a:t>
            </a:r>
            <a:endParaRPr lang="en-US" sz="1050" dirty="0"/>
          </a:p>
        </p:txBody>
      </p:sp>
      <p:sp>
        <p:nvSpPr>
          <p:cNvPr id="66" name="Text 29"/>
          <p:cNvSpPr/>
          <p:nvPr/>
        </p:nvSpPr>
        <p:spPr>
          <a:xfrm>
            <a:off x="6925568" y="3876675"/>
            <a:ext cx="2099816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kern="0" spc="-36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DOSIS EQUIV.</a:t>
            </a:r>
            <a:endParaRPr lang="en-US" sz="900" dirty="0"/>
          </a:p>
        </p:txBody>
      </p:sp>
      <p:sp>
        <p:nvSpPr>
          <p:cNvPr id="67" name="Text 30"/>
          <p:cNvSpPr/>
          <p:nvPr/>
        </p:nvSpPr>
        <p:spPr>
          <a:xfrm>
            <a:off x="6925568" y="4105275"/>
            <a:ext cx="209981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30 mg</a:t>
            </a:r>
            <a:endParaRPr lang="en-US" sz="1050" dirty="0"/>
          </a:p>
        </p:txBody>
      </p:sp>
      <p:sp>
        <p:nvSpPr>
          <p:cNvPr id="68" name="Text 31"/>
          <p:cNvSpPr/>
          <p:nvPr/>
        </p:nvSpPr>
        <p:spPr>
          <a:xfrm>
            <a:off x="6695316" y="4371975"/>
            <a:ext cx="256032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100 - 150 mg</a:t>
            </a:r>
            <a:endParaRPr lang="en-US" sz="1050" dirty="0"/>
          </a:p>
        </p:txBody>
      </p:sp>
      <p:sp>
        <p:nvSpPr>
          <p:cNvPr id="69" name="Text 32"/>
          <p:cNvSpPr/>
          <p:nvPr/>
        </p:nvSpPr>
        <p:spPr>
          <a:xfrm>
            <a:off x="6925568" y="4638675"/>
            <a:ext cx="209981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15 - 20 mg</a:t>
            </a:r>
            <a:endParaRPr lang="en-US" sz="1050" dirty="0"/>
          </a:p>
        </p:txBody>
      </p:sp>
      <p:sp>
        <p:nvSpPr>
          <p:cNvPr id="70" name="Text 33"/>
          <p:cNvSpPr/>
          <p:nvPr/>
        </p:nvSpPr>
        <p:spPr>
          <a:xfrm>
            <a:off x="6925568" y="4905375"/>
            <a:ext cx="209981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6 - 7.5 mg</a:t>
            </a:r>
            <a:endParaRPr lang="en-US" sz="1050" dirty="0"/>
          </a:p>
        </p:txBody>
      </p:sp>
      <p:sp>
        <p:nvSpPr>
          <p:cNvPr id="71" name="Text 34"/>
          <p:cNvSpPr/>
          <p:nvPr/>
        </p:nvSpPr>
        <p:spPr>
          <a:xfrm>
            <a:off x="9330184" y="3876675"/>
            <a:ext cx="2252216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kern="0" spc="-36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FACTOR CONV.</a:t>
            </a:r>
            <a:endParaRPr lang="en-US" sz="900" dirty="0"/>
          </a:p>
        </p:txBody>
      </p:sp>
      <p:sp>
        <p:nvSpPr>
          <p:cNvPr id="72" name="Text 35"/>
          <p:cNvSpPr/>
          <p:nvPr/>
        </p:nvSpPr>
        <p:spPr>
          <a:xfrm>
            <a:off x="9309482" y="4105275"/>
            <a:ext cx="229362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6EE7B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: 3 (IV:PO)</a:t>
            </a:r>
            <a:endParaRPr lang="en-US" sz="1050" dirty="0"/>
          </a:p>
        </p:txBody>
      </p:sp>
      <p:sp>
        <p:nvSpPr>
          <p:cNvPr id="73" name="Text 36"/>
          <p:cNvSpPr/>
          <p:nvPr/>
        </p:nvSpPr>
        <p:spPr>
          <a:xfrm>
            <a:off x="9330184" y="4371975"/>
            <a:ext cx="225221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6EE7B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: 0.1</a:t>
            </a:r>
            <a:endParaRPr lang="en-US" sz="1050" dirty="0"/>
          </a:p>
        </p:txBody>
      </p:sp>
      <p:sp>
        <p:nvSpPr>
          <p:cNvPr id="74" name="Text 37"/>
          <p:cNvSpPr/>
          <p:nvPr/>
        </p:nvSpPr>
        <p:spPr>
          <a:xfrm>
            <a:off x="9330184" y="4638675"/>
            <a:ext cx="225221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6EE7B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: 1.5 - 2</a:t>
            </a:r>
            <a:endParaRPr lang="en-US" sz="1050" dirty="0"/>
          </a:p>
        </p:txBody>
      </p:sp>
      <p:sp>
        <p:nvSpPr>
          <p:cNvPr id="75" name="Text 38"/>
          <p:cNvSpPr/>
          <p:nvPr/>
        </p:nvSpPr>
        <p:spPr>
          <a:xfrm>
            <a:off x="9330184" y="4905375"/>
            <a:ext cx="225221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6EE7B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: 4</a:t>
            </a:r>
            <a:endParaRPr lang="en-US" sz="1050" dirty="0"/>
          </a:p>
        </p:txBody>
      </p:sp>
      <p:sp>
        <p:nvSpPr>
          <p:cNvPr id="76" name="Text 39"/>
          <p:cNvSpPr/>
          <p:nvPr/>
        </p:nvSpPr>
        <p:spPr>
          <a:xfrm>
            <a:off x="4521101" y="5324475"/>
            <a:ext cx="948690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i="1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Nota: Los ratios son orientativos. La monitorización clínica es el estándar de oro.</a:t>
            </a:r>
            <a:endParaRPr lang="en-US" sz="750" dirty="0"/>
          </a:p>
        </p:txBody>
      </p:sp>
      <p:sp>
        <p:nvSpPr>
          <p:cNvPr id="77" name="Text 40"/>
          <p:cNvSpPr/>
          <p:nvPr/>
        </p:nvSpPr>
        <p:spPr>
          <a:xfrm>
            <a:off x="638175" y="6553200"/>
            <a:ext cx="46634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Docente: Maestría en Salud Pública</a:t>
            </a:r>
            <a:endParaRPr lang="en-US" sz="900" dirty="0"/>
          </a:p>
        </p:txBody>
      </p:sp>
      <p:sp>
        <p:nvSpPr>
          <p:cNvPr id="78" name="Text 41"/>
          <p:cNvSpPr/>
          <p:nvPr/>
        </p:nvSpPr>
        <p:spPr>
          <a:xfrm>
            <a:off x="2962275" y="6553200"/>
            <a:ext cx="26060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Ref: IAHPC Consenso</a:t>
            </a:r>
            <a:endParaRPr lang="en-US" sz="900" dirty="0"/>
          </a:p>
        </p:txBody>
      </p:sp>
      <p:sp>
        <p:nvSpPr>
          <p:cNvPr id="79" name="Text 42"/>
          <p:cNvSpPr/>
          <p:nvPr/>
        </p:nvSpPr>
        <p:spPr>
          <a:xfrm>
            <a:off x="9683055" y="6553200"/>
            <a:ext cx="370332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72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PALIATIVOS: CALIDAD DE VIDA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16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16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916" cy="86932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15775" y="289775"/>
            <a:ext cx="289775" cy="2897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972" y="1191296"/>
            <a:ext cx="11547972" cy="71487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0761" y="1352282"/>
            <a:ext cx="152937" cy="152434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1972" y="2163751"/>
            <a:ext cx="5677395" cy="156282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2958" y="2324737"/>
            <a:ext cx="321972" cy="32197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7352" y="2409506"/>
            <a:ext cx="193183" cy="15243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2958" y="3000878"/>
            <a:ext cx="5355423" cy="56470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2549" y="2163751"/>
            <a:ext cx="5677395" cy="1562821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53535" y="2324737"/>
            <a:ext cx="321972" cy="321972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38053" y="2409506"/>
            <a:ext cx="152937" cy="15243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53535" y="3000878"/>
            <a:ext cx="5355423" cy="56470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1972" y="3919756"/>
            <a:ext cx="5677395" cy="156282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2958" y="4080741"/>
            <a:ext cx="321972" cy="321972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7352" y="4165511"/>
            <a:ext cx="193183" cy="152433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82958" y="4756882"/>
            <a:ext cx="5355423" cy="564709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192549" y="3919756"/>
            <a:ext cx="5677395" cy="1562821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53535" y="4080741"/>
            <a:ext cx="321972" cy="321972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17930" y="4165511"/>
            <a:ext cx="193183" cy="152433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53535" y="4756882"/>
            <a:ext cx="5355423" cy="564709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21972" y="5675760"/>
            <a:ext cx="11547972" cy="45076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21972" y="6005026"/>
            <a:ext cx="88542" cy="114199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83246" y="6005026"/>
            <a:ext cx="144887" cy="114199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843289" y="6005026"/>
            <a:ext cx="96591" cy="114199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672366" y="6005026"/>
            <a:ext cx="96591" cy="114199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6536028"/>
            <a:ext cx="12191916" cy="321972"/>
          </a:xfrm>
          <a:prstGeom prst="rect">
            <a:avLst/>
          </a:prstGeom>
        </p:spPr>
      </p:pic>
      <p:sp>
        <p:nvSpPr>
          <p:cNvPr id="30" name="Text 0"/>
          <p:cNvSpPr/>
          <p:nvPr/>
        </p:nvSpPr>
        <p:spPr>
          <a:xfrm>
            <a:off x="386366" y="193183"/>
            <a:ext cx="11361420" cy="289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82"/>
              </a:lnSpc>
              <a:buNone/>
            </a:pPr>
            <a:r>
              <a:rPr lang="en-US" sz="2250" b="1" kern="0" spc="-53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Efectos Adversos de Opioides</a:t>
            </a:r>
            <a:endParaRPr lang="en-US" sz="2250" dirty="0"/>
          </a:p>
        </p:txBody>
      </p:sp>
      <p:sp>
        <p:nvSpPr>
          <p:cNvPr id="31" name="Text 1"/>
          <p:cNvSpPr/>
          <p:nvPr/>
        </p:nvSpPr>
        <p:spPr>
          <a:xfrm>
            <a:off x="386366" y="515155"/>
            <a:ext cx="5870079" cy="1609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8"/>
              </a:lnSpc>
              <a:buNone/>
            </a:pPr>
            <a:r>
              <a:rPr lang="en-US" sz="1050" kern="0" spc="99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IDENTIFICACIÓN Y MANEJO CLÍNICO</a:t>
            </a:r>
            <a:endParaRPr lang="en-US" sz="1050" dirty="0"/>
          </a:p>
        </p:txBody>
      </p:sp>
      <p:sp>
        <p:nvSpPr>
          <p:cNvPr id="32" name="Text 2"/>
          <p:cNvSpPr/>
          <p:nvPr/>
        </p:nvSpPr>
        <p:spPr>
          <a:xfrm>
            <a:off x="668092" y="1320085"/>
            <a:ext cx="11290395" cy="4573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El manejo exitoso del dolor requiere la </a:t>
            </a:r>
            <a:r>
              <a:rPr lang="en-US" sz="12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prevención proactiva</a:t>
            </a:r>
            <a:r>
              <a:rPr lang="en-US" sz="1200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 los efectos secundarios. La mayoría son transitorios (tolerancia), excepto la constipación.</a:t>
            </a:r>
            <a:endParaRPr lang="en-US" sz="1200" dirty="0"/>
          </a:p>
        </p:txBody>
      </p:sp>
      <p:sp>
        <p:nvSpPr>
          <p:cNvPr id="33" name="Text 3"/>
          <p:cNvSpPr/>
          <p:nvPr/>
        </p:nvSpPr>
        <p:spPr>
          <a:xfrm>
            <a:off x="901521" y="2373033"/>
            <a:ext cx="3246125" cy="2253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75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Constipación</a:t>
            </a:r>
            <a:endParaRPr lang="en-US" sz="1500" dirty="0"/>
          </a:p>
        </p:txBody>
      </p:sp>
      <p:sp>
        <p:nvSpPr>
          <p:cNvPr id="34" name="Text 4"/>
          <p:cNvSpPr/>
          <p:nvPr/>
        </p:nvSpPr>
        <p:spPr>
          <a:xfrm>
            <a:off x="482958" y="2743301"/>
            <a:ext cx="8710440" cy="1609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8"/>
              </a:lnSpc>
              <a:buNone/>
            </a:pPr>
            <a:r>
              <a:rPr lang="en-US" sz="105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Frecuencia:</a:t>
            </a: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Casi 100%. No genera tolerancia.</a:t>
            </a:r>
            <a:endParaRPr lang="en-US" sz="1050" dirty="0"/>
          </a:p>
        </p:txBody>
      </p:sp>
      <p:sp>
        <p:nvSpPr>
          <p:cNvPr id="35" name="Text 5"/>
          <p:cNvSpPr/>
          <p:nvPr/>
        </p:nvSpPr>
        <p:spPr>
          <a:xfrm>
            <a:off x="579549" y="3000878"/>
            <a:ext cx="5126823" cy="5647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2"/>
              </a:lnSpc>
              <a:buNone/>
            </a:pPr>
            <a:r>
              <a:rPr lang="en-US" sz="9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MANEJO:</a:t>
            </a:r>
            <a:r>
              <a:rPr lang="en-US" sz="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Dieta rica en fibra, hidratación y </a:t>
            </a:r>
            <a:r>
              <a:rPr lang="en-US" sz="900" b="1" i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siempre</a:t>
            </a:r>
            <a:r>
              <a:rPr lang="en-US" sz="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prescribir laxantes profilácticos (estimulantes u osmóticos).</a:t>
            </a:r>
            <a:endParaRPr lang="en-US" sz="900" dirty="0"/>
          </a:p>
        </p:txBody>
      </p:sp>
      <p:sp>
        <p:nvSpPr>
          <p:cNvPr id="36" name="Text 6"/>
          <p:cNvSpPr/>
          <p:nvPr/>
        </p:nvSpPr>
        <p:spPr>
          <a:xfrm>
            <a:off x="6772099" y="2373033"/>
            <a:ext cx="4598676" cy="2253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75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Náuseas y Vómitos</a:t>
            </a:r>
            <a:endParaRPr lang="en-US" sz="1500" dirty="0"/>
          </a:p>
        </p:txBody>
      </p:sp>
      <p:sp>
        <p:nvSpPr>
          <p:cNvPr id="37" name="Text 7"/>
          <p:cNvSpPr/>
          <p:nvPr/>
        </p:nvSpPr>
        <p:spPr>
          <a:xfrm>
            <a:off x="6353535" y="2743301"/>
            <a:ext cx="10225299" cy="1609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8"/>
              </a:lnSpc>
              <a:buNone/>
            </a:pPr>
            <a:r>
              <a:rPr lang="en-US" sz="105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Frecuencia:</a:t>
            </a: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25-40%. Suele desaparecer en 3-7 días.</a:t>
            </a:r>
            <a:endParaRPr lang="en-US" sz="1050" dirty="0"/>
          </a:p>
        </p:txBody>
      </p:sp>
      <p:sp>
        <p:nvSpPr>
          <p:cNvPr id="38" name="Text 8"/>
          <p:cNvSpPr/>
          <p:nvPr/>
        </p:nvSpPr>
        <p:spPr>
          <a:xfrm>
            <a:off x="6450127" y="3000878"/>
            <a:ext cx="5126823" cy="5647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2"/>
              </a:lnSpc>
              <a:buNone/>
            </a:pPr>
            <a:r>
              <a:rPr lang="en-US" sz="9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MANEJO:</a:t>
            </a:r>
            <a:r>
              <a:rPr lang="en-US" sz="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Antieméticos (Metoclopramida, Haloperidol). Si persiste, considerar rotación de opioide o cambio de vía.</a:t>
            </a:r>
            <a:endParaRPr lang="en-US" sz="900" dirty="0"/>
          </a:p>
        </p:txBody>
      </p:sp>
      <p:sp>
        <p:nvSpPr>
          <p:cNvPr id="39" name="Text 9"/>
          <p:cNvSpPr/>
          <p:nvPr/>
        </p:nvSpPr>
        <p:spPr>
          <a:xfrm>
            <a:off x="901521" y="4129037"/>
            <a:ext cx="2164083" cy="2253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75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Sedación</a:t>
            </a:r>
            <a:endParaRPr lang="en-US" sz="1500" dirty="0"/>
          </a:p>
        </p:txBody>
      </p:sp>
      <p:sp>
        <p:nvSpPr>
          <p:cNvPr id="40" name="Text 10"/>
          <p:cNvSpPr/>
          <p:nvPr/>
        </p:nvSpPr>
        <p:spPr>
          <a:xfrm>
            <a:off x="482958" y="4499305"/>
            <a:ext cx="8899797" cy="1609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8"/>
              </a:lnSpc>
              <a:buNone/>
            </a:pPr>
            <a:r>
              <a:rPr lang="en-US" sz="105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Frecuencia:</a:t>
            </a: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Común al inicio o aumento de dosis.</a:t>
            </a:r>
            <a:endParaRPr lang="en-US" sz="1050" dirty="0"/>
          </a:p>
        </p:txBody>
      </p:sp>
      <p:sp>
        <p:nvSpPr>
          <p:cNvPr id="41" name="Text 11"/>
          <p:cNvSpPr/>
          <p:nvPr/>
        </p:nvSpPr>
        <p:spPr>
          <a:xfrm>
            <a:off x="579549" y="4756882"/>
            <a:ext cx="5126823" cy="5647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2"/>
              </a:lnSpc>
              <a:buNone/>
            </a:pPr>
            <a:r>
              <a:rPr lang="en-US" sz="9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MANEJO:</a:t>
            </a:r>
            <a:r>
              <a:rPr lang="en-US" sz="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Educación al paciente/familia sobre su transitoriedad. Si es excesiva, reducir dosis o descartar otras causas (insuficiencia renal).</a:t>
            </a:r>
            <a:endParaRPr lang="en-US" sz="900" dirty="0"/>
          </a:p>
        </p:txBody>
      </p:sp>
      <p:sp>
        <p:nvSpPr>
          <p:cNvPr id="42" name="Text 12"/>
          <p:cNvSpPr/>
          <p:nvPr/>
        </p:nvSpPr>
        <p:spPr>
          <a:xfrm>
            <a:off x="6772099" y="4129037"/>
            <a:ext cx="5951228" cy="2253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75"/>
              </a:lnSpc>
              <a:buNone/>
            </a:pPr>
            <a:r>
              <a:rPr lang="en-US" sz="1500" b="1" dirty="0">
                <a:solidFill>
                  <a:srgbClr val="991B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Depresión Respiratoria</a:t>
            </a:r>
            <a:endParaRPr lang="en-US" sz="1500" dirty="0"/>
          </a:p>
        </p:txBody>
      </p:sp>
      <p:sp>
        <p:nvSpPr>
          <p:cNvPr id="43" name="Text 13"/>
          <p:cNvSpPr/>
          <p:nvPr/>
        </p:nvSpPr>
        <p:spPr>
          <a:xfrm>
            <a:off x="6353535" y="4499305"/>
            <a:ext cx="7763653" cy="1609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8"/>
              </a:lnSpc>
              <a:buNone/>
            </a:pPr>
            <a:r>
              <a:rPr lang="en-US" sz="1050" b="1" dirty="0">
                <a:solidFill>
                  <a:srgbClr val="DC26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Riesgo:</a:t>
            </a:r>
            <a:r>
              <a:rPr lang="en-US" sz="1050" dirty="0">
                <a:solidFill>
                  <a:srgbClr val="DC26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Muy bajo con titulación adecuada.</a:t>
            </a:r>
            <a:endParaRPr lang="en-US" sz="1050" dirty="0"/>
          </a:p>
        </p:txBody>
      </p:sp>
      <p:sp>
        <p:nvSpPr>
          <p:cNvPr id="44" name="Text 14"/>
          <p:cNvSpPr/>
          <p:nvPr/>
        </p:nvSpPr>
        <p:spPr>
          <a:xfrm>
            <a:off x="6450127" y="4756882"/>
            <a:ext cx="5126823" cy="5647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2"/>
              </a:lnSpc>
              <a:buNone/>
            </a:pPr>
            <a:r>
              <a:rPr lang="en-US" sz="900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ACCIÓN:</a:t>
            </a:r>
            <a:r>
              <a:rPr lang="en-US" sz="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Suspender opioide temporalmente. En casos graves, usar </a:t>
            </a:r>
            <a:r>
              <a:rPr lang="en-US" sz="9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Naloxona</a:t>
            </a:r>
            <a:r>
              <a:rPr lang="en-US" sz="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diluida para no revertir la analgesia bruscamente.</a:t>
            </a:r>
            <a:endParaRPr lang="en-US" sz="900" dirty="0"/>
          </a:p>
        </p:txBody>
      </p:sp>
      <p:sp>
        <p:nvSpPr>
          <p:cNvPr id="45" name="Text 15"/>
          <p:cNvSpPr/>
          <p:nvPr/>
        </p:nvSpPr>
        <p:spPr>
          <a:xfrm>
            <a:off x="321972" y="5804549"/>
            <a:ext cx="7698649" cy="1287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14"/>
              </a:lnSpc>
              <a:buNone/>
            </a:pPr>
            <a:r>
              <a:rPr lang="en-US" sz="900" b="1" kern="0" spc="85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OTROS EFECTOS A CONSIDERAR:</a:t>
            </a:r>
            <a:endParaRPr lang="en-US" sz="900" dirty="0"/>
          </a:p>
        </p:txBody>
      </p:sp>
      <p:sp>
        <p:nvSpPr>
          <p:cNvPr id="46" name="Text 16"/>
          <p:cNvSpPr/>
          <p:nvPr/>
        </p:nvSpPr>
        <p:spPr>
          <a:xfrm>
            <a:off x="442711" y="5997732"/>
            <a:ext cx="1623060" cy="1287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14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Xerostomía</a:t>
            </a:r>
            <a:endParaRPr lang="en-US" sz="900" dirty="0"/>
          </a:p>
        </p:txBody>
      </p:sp>
      <p:sp>
        <p:nvSpPr>
          <p:cNvPr id="47" name="Text 17"/>
          <p:cNvSpPr/>
          <p:nvPr/>
        </p:nvSpPr>
        <p:spPr>
          <a:xfrm>
            <a:off x="1360331" y="5997732"/>
            <a:ext cx="1136142" cy="1287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14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Prurito</a:t>
            </a:r>
            <a:endParaRPr lang="en-US" sz="900" dirty="0"/>
          </a:p>
        </p:txBody>
      </p:sp>
      <p:sp>
        <p:nvSpPr>
          <p:cNvPr id="48" name="Text 18"/>
          <p:cNvSpPr/>
          <p:nvPr/>
        </p:nvSpPr>
        <p:spPr>
          <a:xfrm>
            <a:off x="1972077" y="5997732"/>
            <a:ext cx="1623060" cy="1287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14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Mioclonías</a:t>
            </a:r>
            <a:endParaRPr lang="en-US" sz="900" dirty="0"/>
          </a:p>
        </p:txBody>
      </p:sp>
      <p:sp>
        <p:nvSpPr>
          <p:cNvPr id="49" name="Text 19"/>
          <p:cNvSpPr/>
          <p:nvPr/>
        </p:nvSpPr>
        <p:spPr>
          <a:xfrm>
            <a:off x="2801155" y="5997732"/>
            <a:ext cx="2921508" cy="1287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14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Retención Urinaria</a:t>
            </a:r>
            <a:endParaRPr lang="en-US" sz="900" dirty="0"/>
          </a:p>
        </p:txBody>
      </p:sp>
      <p:sp>
        <p:nvSpPr>
          <p:cNvPr id="50" name="Text 20"/>
          <p:cNvSpPr/>
          <p:nvPr/>
        </p:nvSpPr>
        <p:spPr>
          <a:xfrm>
            <a:off x="5558062" y="5983771"/>
            <a:ext cx="6311882" cy="1427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125"/>
              </a:lnSpc>
              <a:buNone/>
            </a:pPr>
            <a:r>
              <a:rPr lang="en-US" sz="750" i="1" dirty="0">
                <a:solidFill>
                  <a:srgbClr val="94A3B8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Referencia: IAHPC Essential Medicines (2014)</a:t>
            </a:r>
            <a:endParaRPr lang="en-US" sz="750" dirty="0"/>
          </a:p>
        </p:txBody>
      </p:sp>
      <p:sp>
        <p:nvSpPr>
          <p:cNvPr id="51" name="Text 21"/>
          <p:cNvSpPr/>
          <p:nvPr/>
        </p:nvSpPr>
        <p:spPr>
          <a:xfrm>
            <a:off x="386366" y="6632620"/>
            <a:ext cx="7249668" cy="1287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14"/>
              </a:lnSpc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 de Cuidados Paliativos</a:t>
            </a:r>
            <a:endParaRPr lang="en-US" sz="900" dirty="0"/>
          </a:p>
        </p:txBody>
      </p:sp>
      <p:sp>
        <p:nvSpPr>
          <p:cNvPr id="52" name="Text 22"/>
          <p:cNvSpPr/>
          <p:nvPr/>
        </p:nvSpPr>
        <p:spPr>
          <a:xfrm>
            <a:off x="10928177" y="6632620"/>
            <a:ext cx="2867406" cy="1287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14"/>
              </a:lnSpc>
              <a:buNone/>
            </a:pPr>
            <a:r>
              <a:rPr lang="en-US" sz="900" b="1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Página 36 de 52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8052495" cy="6858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447800"/>
            <a:ext cx="3479750" cy="209788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1676400"/>
            <a:ext cx="457200" cy="533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" y="1790700"/>
            <a:ext cx="2286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3183731"/>
            <a:ext cx="114300" cy="1143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774281"/>
            <a:ext cx="3479750" cy="1524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4040981"/>
            <a:ext cx="1524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4383881"/>
            <a:ext cx="66675" cy="1333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4650581"/>
            <a:ext cx="66675" cy="1333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4917281"/>
            <a:ext cx="66675" cy="1333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56050" y="1447800"/>
            <a:ext cx="3517850" cy="1714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73751" y="1714500"/>
            <a:ext cx="9715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84650" y="2162175"/>
            <a:ext cx="228600" cy="1333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84650" y="2466975"/>
            <a:ext cx="228600" cy="1333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84650" y="2771775"/>
            <a:ext cx="228600" cy="1333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02501" y="1447800"/>
            <a:ext cx="3517999" cy="17145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82250" y="1714500"/>
            <a:ext cx="1009650" cy="2286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31101" y="2162175"/>
            <a:ext cx="228600" cy="1333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31101" y="2466975"/>
            <a:ext cx="228600" cy="13335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31101" y="2771775"/>
            <a:ext cx="228600" cy="13335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356050" y="3390900"/>
            <a:ext cx="7264450" cy="17145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584650" y="3657600"/>
            <a:ext cx="171450" cy="1524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584650" y="4000500"/>
            <a:ext cx="1983284" cy="8763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0334" y="4305300"/>
            <a:ext cx="123825" cy="2667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996559" y="4000500"/>
            <a:ext cx="1983284" cy="8763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132243" y="4305300"/>
            <a:ext cx="123825" cy="2667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408468" y="4000500"/>
            <a:ext cx="1983284" cy="8763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356050" y="5334000"/>
            <a:ext cx="3556099" cy="51435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470350" y="5514975"/>
            <a:ext cx="152400" cy="1524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064550" y="5334000"/>
            <a:ext cx="3556099" cy="51435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178850" y="5514975"/>
            <a:ext cx="152400" cy="152400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71500" y="6096000"/>
            <a:ext cx="11049000" cy="381000"/>
          </a:xfrm>
          <a:prstGeom prst="rect">
            <a:avLst/>
          </a:prstGeom>
        </p:spPr>
      </p:pic>
      <p:sp>
        <p:nvSpPr>
          <p:cNvPr id="35" name="Text 0"/>
          <p:cNvSpPr/>
          <p:nvPr/>
        </p:nvSpPr>
        <p:spPr>
          <a:xfrm>
            <a:off x="800100" y="381000"/>
            <a:ext cx="1810512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kern="0" spc="-54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Coadyuvantes Analgésicos: Anticonvulsivantes</a:t>
            </a:r>
            <a:endParaRPr lang="en-US" sz="2700" dirty="0"/>
          </a:p>
        </p:txBody>
      </p:sp>
      <p:sp>
        <p:nvSpPr>
          <p:cNvPr id="36" name="Text 1"/>
          <p:cNvSpPr/>
          <p:nvPr/>
        </p:nvSpPr>
        <p:spPr>
          <a:xfrm>
            <a:off x="800100" y="800100"/>
            <a:ext cx="782389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kern="0" spc="54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DEL DOLOR NEUROPÁTICO</a:t>
            </a:r>
            <a:endParaRPr lang="en-US" sz="1350" dirty="0"/>
          </a:p>
        </p:txBody>
      </p:sp>
      <p:sp>
        <p:nvSpPr>
          <p:cNvPr id="37" name="Text 2"/>
          <p:cNvSpPr/>
          <p:nvPr/>
        </p:nvSpPr>
        <p:spPr>
          <a:xfrm>
            <a:off x="8153400" y="381000"/>
            <a:ext cx="34671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</a:t>
            </a:r>
            <a:endParaRPr lang="en-US" sz="1050" dirty="0"/>
          </a:p>
        </p:txBody>
      </p:sp>
      <p:sp>
        <p:nvSpPr>
          <p:cNvPr id="38" name="Text 3"/>
          <p:cNvSpPr/>
          <p:nvPr/>
        </p:nvSpPr>
        <p:spPr>
          <a:xfrm>
            <a:off x="8877300" y="571500"/>
            <a:ext cx="27432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900" i="1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Farmacología Clínica</a:t>
            </a:r>
            <a:endParaRPr lang="en-US" sz="900" dirty="0"/>
          </a:p>
        </p:txBody>
      </p:sp>
      <p:sp>
        <p:nvSpPr>
          <p:cNvPr id="39" name="Text 4"/>
          <p:cNvSpPr/>
          <p:nvPr/>
        </p:nvSpPr>
        <p:spPr>
          <a:xfrm>
            <a:off x="1409700" y="1809750"/>
            <a:ext cx="43434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Mecanismo de Acción</a:t>
            </a:r>
            <a:endParaRPr lang="en-US" sz="1500" dirty="0"/>
          </a:p>
        </p:txBody>
      </p:sp>
      <p:sp>
        <p:nvSpPr>
          <p:cNvPr id="40" name="Text 5"/>
          <p:cNvSpPr/>
          <p:nvPr/>
        </p:nvSpPr>
        <p:spPr>
          <a:xfrm>
            <a:off x="800100" y="2362200"/>
            <a:ext cx="3022550" cy="6500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Modulan la excitabilidad neuronal al unirse a la </a:t>
            </a:r>
            <a:r>
              <a:rPr lang="en-US" sz="1050" b="1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subunidad α2δ</a:t>
            </a:r>
            <a:r>
              <a:rPr lang="en-US" sz="105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 los canales de calcio voltaje-dependientes en el sistema nervioso central.</a:t>
            </a:r>
            <a:endParaRPr lang="en-US" sz="1050" dirty="0"/>
          </a:p>
        </p:txBody>
      </p:sp>
      <p:sp>
        <p:nvSpPr>
          <p:cNvPr id="41" name="Text 6"/>
          <p:cNvSpPr/>
          <p:nvPr/>
        </p:nvSpPr>
        <p:spPr>
          <a:xfrm>
            <a:off x="990600" y="3164681"/>
            <a:ext cx="60350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i="1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 liberación de Glutamato y Sustancia P</a:t>
            </a:r>
            <a:endParaRPr lang="en-US" sz="900" dirty="0"/>
          </a:p>
        </p:txBody>
      </p:sp>
      <p:sp>
        <p:nvSpPr>
          <p:cNvPr id="42" name="Text 7"/>
          <p:cNvSpPr/>
          <p:nvPr/>
        </p:nvSpPr>
        <p:spPr>
          <a:xfrm>
            <a:off x="1028700" y="4002881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Indicaciones Clave</a:t>
            </a:r>
            <a:endParaRPr lang="en-US" sz="1200" dirty="0"/>
          </a:p>
        </p:txBody>
      </p:sp>
      <p:sp>
        <p:nvSpPr>
          <p:cNvPr id="43" name="Text 8"/>
          <p:cNvSpPr/>
          <p:nvPr/>
        </p:nvSpPr>
        <p:spPr>
          <a:xfrm>
            <a:off x="942975" y="4345781"/>
            <a:ext cx="54406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Compresión radicular / Plexopatías</a:t>
            </a:r>
            <a:endParaRPr lang="en-US" sz="1050" dirty="0"/>
          </a:p>
        </p:txBody>
      </p:sp>
      <p:sp>
        <p:nvSpPr>
          <p:cNvPr id="44" name="Text 9"/>
          <p:cNvSpPr/>
          <p:nvPr/>
        </p:nvSpPr>
        <p:spPr>
          <a:xfrm>
            <a:off x="942975" y="4612481"/>
            <a:ext cx="57607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neuropático central/periférico</a:t>
            </a:r>
            <a:endParaRPr lang="en-US" sz="1050" dirty="0"/>
          </a:p>
        </p:txBody>
      </p:sp>
      <p:sp>
        <p:nvSpPr>
          <p:cNvPr id="45" name="Text 10"/>
          <p:cNvSpPr/>
          <p:nvPr/>
        </p:nvSpPr>
        <p:spPr>
          <a:xfrm>
            <a:off x="942975" y="4879181"/>
            <a:ext cx="36804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Neuralgia postherpética</a:t>
            </a:r>
            <a:endParaRPr lang="en-US" sz="1050" dirty="0"/>
          </a:p>
        </p:txBody>
      </p:sp>
      <p:sp>
        <p:nvSpPr>
          <p:cNvPr id="46" name="Text 11"/>
          <p:cNvSpPr/>
          <p:nvPr/>
        </p:nvSpPr>
        <p:spPr>
          <a:xfrm>
            <a:off x="4584650" y="1676400"/>
            <a:ext cx="301752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Gabapentina</a:t>
            </a:r>
            <a:endParaRPr lang="en-US" sz="1800" dirty="0"/>
          </a:p>
        </p:txBody>
      </p:sp>
      <p:sp>
        <p:nvSpPr>
          <p:cNvPr id="47" name="Text 12"/>
          <p:cNvSpPr/>
          <p:nvPr/>
        </p:nvSpPr>
        <p:spPr>
          <a:xfrm>
            <a:off x="6749951" y="1714500"/>
            <a:ext cx="169612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1ra Generación</a:t>
            </a:r>
            <a:endParaRPr lang="en-US" sz="900" dirty="0"/>
          </a:p>
        </p:txBody>
      </p:sp>
      <p:sp>
        <p:nvSpPr>
          <p:cNvPr id="48" name="Text 13"/>
          <p:cNvSpPr/>
          <p:nvPr/>
        </p:nvSpPr>
        <p:spPr>
          <a:xfrm>
            <a:off x="4813250" y="2133600"/>
            <a:ext cx="41605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Titulación lenta necesaria</a:t>
            </a:r>
            <a:endParaRPr lang="en-US" sz="1050" dirty="0"/>
          </a:p>
        </p:txBody>
      </p:sp>
      <p:sp>
        <p:nvSpPr>
          <p:cNvPr id="49" name="Text 14"/>
          <p:cNvSpPr/>
          <p:nvPr/>
        </p:nvSpPr>
        <p:spPr>
          <a:xfrm>
            <a:off x="4813250" y="2438400"/>
            <a:ext cx="56007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Absorción saturable (L-aminoácidos)</a:t>
            </a:r>
            <a:endParaRPr lang="en-US" sz="1050" dirty="0"/>
          </a:p>
        </p:txBody>
      </p:sp>
      <p:sp>
        <p:nvSpPr>
          <p:cNvPr id="50" name="Text 15"/>
          <p:cNvSpPr/>
          <p:nvPr/>
        </p:nvSpPr>
        <p:spPr>
          <a:xfrm>
            <a:off x="4813250" y="2743200"/>
            <a:ext cx="47472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Dosis: 300mg - 3600mg/día</a:t>
            </a:r>
            <a:endParaRPr lang="en-US" sz="1050" dirty="0"/>
          </a:p>
        </p:txBody>
      </p:sp>
      <p:sp>
        <p:nvSpPr>
          <p:cNvPr id="51" name="Text 16"/>
          <p:cNvSpPr/>
          <p:nvPr/>
        </p:nvSpPr>
        <p:spPr>
          <a:xfrm>
            <a:off x="8331101" y="1676400"/>
            <a:ext cx="301752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Pregabalina</a:t>
            </a:r>
            <a:endParaRPr lang="en-US" sz="1800" dirty="0"/>
          </a:p>
        </p:txBody>
      </p:sp>
      <p:sp>
        <p:nvSpPr>
          <p:cNvPr id="52" name="Text 17"/>
          <p:cNvSpPr/>
          <p:nvPr/>
        </p:nvSpPr>
        <p:spPr>
          <a:xfrm>
            <a:off x="10458450" y="1714500"/>
            <a:ext cx="163039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Mayor Potencia</a:t>
            </a:r>
            <a:endParaRPr lang="en-US" sz="900" dirty="0"/>
          </a:p>
        </p:txBody>
      </p:sp>
      <p:sp>
        <p:nvSpPr>
          <p:cNvPr id="53" name="Text 18"/>
          <p:cNvSpPr/>
          <p:nvPr/>
        </p:nvSpPr>
        <p:spPr>
          <a:xfrm>
            <a:off x="8559701" y="2133600"/>
            <a:ext cx="44805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Cinética lineal (predecible)</a:t>
            </a:r>
            <a:endParaRPr lang="en-US" sz="1050" dirty="0"/>
          </a:p>
        </p:txBody>
      </p:sp>
      <p:sp>
        <p:nvSpPr>
          <p:cNvPr id="54" name="Text 19"/>
          <p:cNvSpPr/>
          <p:nvPr/>
        </p:nvSpPr>
        <p:spPr>
          <a:xfrm>
            <a:off x="8559701" y="2438400"/>
            <a:ext cx="43205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Inicio de acción más rápido</a:t>
            </a:r>
            <a:endParaRPr lang="en-US" sz="1050" dirty="0"/>
          </a:p>
        </p:txBody>
      </p:sp>
      <p:sp>
        <p:nvSpPr>
          <p:cNvPr id="55" name="Text 20"/>
          <p:cNvSpPr/>
          <p:nvPr/>
        </p:nvSpPr>
        <p:spPr>
          <a:xfrm>
            <a:off x="8559701" y="2743200"/>
            <a:ext cx="42138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Dosis: 75mg - 600mg/día</a:t>
            </a:r>
            <a:endParaRPr lang="en-US" sz="1050" dirty="0"/>
          </a:p>
        </p:txBody>
      </p:sp>
      <p:sp>
        <p:nvSpPr>
          <p:cNvPr id="56" name="Text 21"/>
          <p:cNvSpPr/>
          <p:nvPr/>
        </p:nvSpPr>
        <p:spPr>
          <a:xfrm>
            <a:off x="4832300" y="3619500"/>
            <a:ext cx="6807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Integración en el Esquema Analgésico</a:t>
            </a:r>
            <a:endParaRPr lang="en-US" sz="1200" dirty="0"/>
          </a:p>
        </p:txBody>
      </p:sp>
      <p:sp>
        <p:nvSpPr>
          <p:cNvPr id="57" name="Text 22"/>
          <p:cNvSpPr/>
          <p:nvPr/>
        </p:nvSpPr>
        <p:spPr>
          <a:xfrm>
            <a:off x="4737050" y="4152900"/>
            <a:ext cx="1678484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EVALUACIÓN</a:t>
            </a:r>
            <a:endParaRPr lang="en-US" sz="900" dirty="0"/>
          </a:p>
        </p:txBody>
      </p:sp>
      <p:sp>
        <p:nvSpPr>
          <p:cNvPr id="58" name="Text 23"/>
          <p:cNvSpPr/>
          <p:nvPr/>
        </p:nvSpPr>
        <p:spPr>
          <a:xfrm>
            <a:off x="4737050" y="4343400"/>
            <a:ext cx="1678484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Identificar componente neuropático</a:t>
            </a:r>
            <a:endParaRPr lang="en-US" sz="1050" dirty="0"/>
          </a:p>
        </p:txBody>
      </p:sp>
      <p:sp>
        <p:nvSpPr>
          <p:cNvPr id="59" name="Text 24"/>
          <p:cNvSpPr/>
          <p:nvPr/>
        </p:nvSpPr>
        <p:spPr>
          <a:xfrm>
            <a:off x="7148959" y="4152900"/>
            <a:ext cx="1678484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INICIO</a:t>
            </a:r>
            <a:endParaRPr lang="en-US" sz="900" dirty="0"/>
          </a:p>
        </p:txBody>
      </p:sp>
      <p:sp>
        <p:nvSpPr>
          <p:cNvPr id="60" name="Text 25"/>
          <p:cNvSpPr/>
          <p:nvPr/>
        </p:nvSpPr>
        <p:spPr>
          <a:xfrm>
            <a:off x="7148959" y="4343400"/>
            <a:ext cx="1678484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Monoterapia o junto a Opioides</a:t>
            </a:r>
            <a:endParaRPr lang="en-US" sz="1050" dirty="0"/>
          </a:p>
        </p:txBody>
      </p:sp>
      <p:sp>
        <p:nvSpPr>
          <p:cNvPr id="61" name="Text 26"/>
          <p:cNvSpPr/>
          <p:nvPr/>
        </p:nvSpPr>
        <p:spPr>
          <a:xfrm>
            <a:off x="9560868" y="4152900"/>
            <a:ext cx="1678484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AJUSTE</a:t>
            </a:r>
            <a:endParaRPr lang="en-US" sz="900" dirty="0"/>
          </a:p>
        </p:txBody>
      </p:sp>
      <p:sp>
        <p:nvSpPr>
          <p:cNvPr id="62" name="Text 27"/>
          <p:cNvSpPr/>
          <p:nvPr/>
        </p:nvSpPr>
        <p:spPr>
          <a:xfrm>
            <a:off x="9560868" y="4343400"/>
            <a:ext cx="1678484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Titulación según función renal</a:t>
            </a:r>
            <a:endParaRPr lang="en-US" sz="1050" dirty="0"/>
          </a:p>
        </p:txBody>
      </p:sp>
      <p:sp>
        <p:nvSpPr>
          <p:cNvPr id="63" name="Text 28"/>
          <p:cNvSpPr/>
          <p:nvPr/>
        </p:nvSpPr>
        <p:spPr>
          <a:xfrm>
            <a:off x="4737050" y="5448300"/>
            <a:ext cx="3060799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900" b="1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Efectos Secundarios:</a:t>
            </a:r>
            <a:r>
              <a:rPr lang="en-US" sz="900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Somnolencia, mareo, edema periférico y confusión (especialmente en ancianos).</a:t>
            </a:r>
            <a:endParaRPr lang="en-US" sz="900" dirty="0"/>
          </a:p>
        </p:txBody>
      </p:sp>
      <p:sp>
        <p:nvSpPr>
          <p:cNvPr id="64" name="Text 29"/>
          <p:cNvSpPr/>
          <p:nvPr/>
        </p:nvSpPr>
        <p:spPr>
          <a:xfrm>
            <a:off x="8445550" y="5448300"/>
            <a:ext cx="3060799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900" b="1" dirty="0">
                <a:solidFill>
                  <a:srgbClr val="1E40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Nota de Seguridad:</a:t>
            </a:r>
            <a:r>
              <a:rPr lang="en-US" sz="900" dirty="0">
                <a:solidFill>
                  <a:srgbClr val="1E40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 suspender abruptamente. Riesgo de síntomas de abstinencia o convulsiones.</a:t>
            </a:r>
            <a:endParaRPr lang="en-US" sz="900" dirty="0"/>
          </a:p>
        </p:txBody>
      </p:sp>
      <p:sp>
        <p:nvSpPr>
          <p:cNvPr id="65" name="Text 30"/>
          <p:cNvSpPr/>
          <p:nvPr/>
        </p:nvSpPr>
        <p:spPr>
          <a:xfrm>
            <a:off x="571500" y="6324600"/>
            <a:ext cx="72694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Maestría en Salud Pública | Manejo Avanzado del Dolor</a:t>
            </a:r>
            <a:endParaRPr lang="en-US" sz="900" dirty="0"/>
          </a:p>
        </p:txBody>
      </p:sp>
      <p:sp>
        <p:nvSpPr>
          <p:cNvPr id="66" name="Text 31"/>
          <p:cNvSpPr/>
          <p:nvPr/>
        </p:nvSpPr>
        <p:spPr>
          <a:xfrm>
            <a:off x="11020425" y="6324600"/>
            <a:ext cx="141732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PÁGINA 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899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899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899" cy="113742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05738" y="391643"/>
            <a:ext cx="384717" cy="33453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537" y="1471961"/>
            <a:ext cx="11522826" cy="108802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259" y="1742726"/>
            <a:ext cx="526895" cy="54636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9073" y="1876541"/>
            <a:ext cx="259266" cy="26762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4537" y="2827618"/>
            <a:ext cx="5627533" cy="198474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5259" y="3028340"/>
            <a:ext cx="334537" cy="33453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4891" y="3119423"/>
            <a:ext cx="75271" cy="152371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2166" y="3530145"/>
            <a:ext cx="133815" cy="152371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2166" y="3859062"/>
            <a:ext cx="133815" cy="15237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2166" y="4416536"/>
            <a:ext cx="150541" cy="152371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29698" y="2827618"/>
            <a:ext cx="5627664" cy="198474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30420" y="3028340"/>
            <a:ext cx="334537" cy="334537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47508" y="3119423"/>
            <a:ext cx="100361" cy="152371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97328" y="3530145"/>
            <a:ext cx="133815" cy="152371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97328" y="3859062"/>
            <a:ext cx="133815" cy="15237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97328" y="4187980"/>
            <a:ext cx="150541" cy="152371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34537" y="5213805"/>
            <a:ext cx="3707084" cy="78799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112808" y="5347620"/>
            <a:ext cx="150541" cy="152371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242342" y="5213805"/>
            <a:ext cx="3707084" cy="78799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020613" y="5347620"/>
            <a:ext cx="150541" cy="152371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50147" y="5213805"/>
            <a:ext cx="3707215" cy="78799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907510" y="5347620"/>
            <a:ext cx="192358" cy="152371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0" y="6523463"/>
            <a:ext cx="12191899" cy="334537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401444" y="267629"/>
            <a:ext cx="18745200" cy="3345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634"/>
              </a:lnSpc>
              <a:buNone/>
            </a:pPr>
            <a:r>
              <a:rPr lang="en-US" sz="2700" b="1" kern="0" spc="-6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Coadyuvantes Analgésicos: Antidepresivos</a:t>
            </a:r>
            <a:endParaRPr lang="en-US" sz="2700" dirty="0"/>
          </a:p>
        </p:txBody>
      </p:sp>
      <p:sp>
        <p:nvSpPr>
          <p:cNvPr id="29" name="Text 1"/>
          <p:cNvSpPr/>
          <p:nvPr/>
        </p:nvSpPr>
        <p:spPr>
          <a:xfrm>
            <a:off x="401444" y="635619"/>
            <a:ext cx="11950065" cy="23417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44"/>
              </a:lnSpc>
              <a:buNone/>
            </a:pPr>
            <a:r>
              <a:rPr lang="en-US" sz="1350" i="1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Modulación de Vías Descendentes y Dolor Neuropático</a:t>
            </a:r>
            <a:endParaRPr lang="en-US" sz="1350" dirty="0"/>
          </a:p>
        </p:txBody>
      </p:sp>
      <p:sp>
        <p:nvSpPr>
          <p:cNvPr id="30" name="Text 2"/>
          <p:cNvSpPr/>
          <p:nvPr/>
        </p:nvSpPr>
        <p:spPr>
          <a:xfrm>
            <a:off x="1262876" y="1672683"/>
            <a:ext cx="10393764" cy="23417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44"/>
              </a:lnSpc>
              <a:buNone/>
            </a:pPr>
            <a:r>
              <a:rPr lang="en-US" sz="1500" b="1" kern="0" spc="34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MECANISMO DE ACCIÓN PRINCIPAL</a:t>
            </a:r>
            <a:endParaRPr lang="en-US" sz="1500" dirty="0"/>
          </a:p>
        </p:txBody>
      </p:sp>
      <p:sp>
        <p:nvSpPr>
          <p:cNvPr id="31" name="Text 3"/>
          <p:cNvSpPr/>
          <p:nvPr/>
        </p:nvSpPr>
        <p:spPr>
          <a:xfrm>
            <a:off x="1262876" y="1940312"/>
            <a:ext cx="10393764" cy="4189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Potencian la inhibición endógena del dolor mediante el bloqueo de la recaptación de </a:t>
            </a:r>
            <a:r>
              <a:rPr lang="en-US" sz="1200" b="1" dirty="0">
                <a:solidFill>
                  <a:srgbClr val="065F46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serotonina</a:t>
            </a:r>
            <a:r>
              <a:rPr lang="en-US" sz="120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y </a:t>
            </a:r>
            <a:r>
              <a:rPr lang="en-US" sz="1200" b="1" dirty="0">
                <a:solidFill>
                  <a:srgbClr val="065F46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noradrenalina</a:t>
            </a:r>
            <a:r>
              <a:rPr lang="en-US" sz="120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en las vías descendentes de la médula espinal.</a:t>
            </a:r>
            <a:endParaRPr lang="en-US" sz="1200" dirty="0"/>
          </a:p>
        </p:txBody>
      </p:sp>
      <p:sp>
        <p:nvSpPr>
          <p:cNvPr id="32" name="Text 4"/>
          <p:cNvSpPr/>
          <p:nvPr/>
        </p:nvSpPr>
        <p:spPr>
          <a:xfrm>
            <a:off x="970156" y="3078521"/>
            <a:ext cx="4425954" cy="23417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44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Tricíclicos (ATC)</a:t>
            </a:r>
            <a:endParaRPr lang="en-US" sz="1500" dirty="0"/>
          </a:p>
        </p:txBody>
      </p:sp>
      <p:sp>
        <p:nvSpPr>
          <p:cNvPr id="33" name="Text 5"/>
          <p:cNvSpPr/>
          <p:nvPr/>
        </p:nvSpPr>
        <p:spPr>
          <a:xfrm>
            <a:off x="802888" y="3496692"/>
            <a:ext cx="8122910" cy="2285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Fármacos:</a:t>
            </a:r>
            <a:r>
              <a:rPr lang="en-US" sz="1200" dirty="0">
                <a:solidFill>
                  <a:srgbClr val="4B5563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Amitriptilina, Nortriptilina.</a:t>
            </a:r>
            <a:endParaRPr lang="en-US" sz="1200" dirty="0"/>
          </a:p>
        </p:txBody>
      </p:sp>
      <p:sp>
        <p:nvSpPr>
          <p:cNvPr id="34" name="Text 6"/>
          <p:cNvSpPr/>
          <p:nvPr/>
        </p:nvSpPr>
        <p:spPr>
          <a:xfrm>
            <a:off x="802888" y="3825609"/>
            <a:ext cx="5159182" cy="4571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Indicación:</a:t>
            </a:r>
            <a:r>
              <a:rPr lang="en-US" sz="1200" dirty="0">
                <a:solidFill>
                  <a:srgbClr val="4B5563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Estándar de oro en dolor neuropático periférico y central.</a:t>
            </a:r>
            <a:endParaRPr lang="en-US" sz="1200" dirty="0"/>
          </a:p>
        </p:txBody>
      </p:sp>
      <p:sp>
        <p:nvSpPr>
          <p:cNvPr id="35" name="Text 7"/>
          <p:cNvSpPr/>
          <p:nvPr/>
        </p:nvSpPr>
        <p:spPr>
          <a:xfrm>
            <a:off x="819615" y="4383083"/>
            <a:ext cx="10830547" cy="2285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Nota:</a:t>
            </a:r>
            <a:r>
              <a:rPr lang="en-US" sz="1200" dirty="0">
                <a:solidFill>
                  <a:srgbClr val="4B5563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Efectos anticolinérgicos (sequedad, sedación).</a:t>
            </a:r>
            <a:endParaRPr lang="en-US" sz="1200" dirty="0"/>
          </a:p>
        </p:txBody>
      </p:sp>
      <p:sp>
        <p:nvSpPr>
          <p:cNvPr id="36" name="Text 8"/>
          <p:cNvSpPr/>
          <p:nvPr/>
        </p:nvSpPr>
        <p:spPr>
          <a:xfrm>
            <a:off x="6865318" y="3078521"/>
            <a:ext cx="3384553" cy="23417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44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Duales (IRSN)</a:t>
            </a:r>
            <a:endParaRPr lang="en-US" sz="1500" dirty="0"/>
          </a:p>
        </p:txBody>
      </p:sp>
      <p:sp>
        <p:nvSpPr>
          <p:cNvPr id="37" name="Text 9"/>
          <p:cNvSpPr/>
          <p:nvPr/>
        </p:nvSpPr>
        <p:spPr>
          <a:xfrm>
            <a:off x="6698050" y="3496692"/>
            <a:ext cx="7081511" cy="2285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Fármacos:</a:t>
            </a:r>
            <a:r>
              <a:rPr lang="en-US" sz="1200" dirty="0">
                <a:solidFill>
                  <a:srgbClr val="4B5563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Duloxetina, Venlafaxina.</a:t>
            </a:r>
            <a:endParaRPr lang="en-US" sz="1200" dirty="0"/>
          </a:p>
        </p:txBody>
      </p:sp>
      <p:sp>
        <p:nvSpPr>
          <p:cNvPr id="38" name="Text 10"/>
          <p:cNvSpPr/>
          <p:nvPr/>
        </p:nvSpPr>
        <p:spPr>
          <a:xfrm>
            <a:off x="6698050" y="3825609"/>
            <a:ext cx="12288505" cy="2285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Ventaja:</a:t>
            </a:r>
            <a:r>
              <a:rPr lang="en-US" sz="1200" dirty="0">
                <a:solidFill>
                  <a:srgbClr val="4B5563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Mejor perfil de seguridad en ancianos que los ATC.</a:t>
            </a:r>
            <a:endParaRPr lang="en-US" sz="1200" dirty="0"/>
          </a:p>
        </p:txBody>
      </p:sp>
      <p:sp>
        <p:nvSpPr>
          <p:cNvPr id="39" name="Text 11"/>
          <p:cNvSpPr/>
          <p:nvPr/>
        </p:nvSpPr>
        <p:spPr>
          <a:xfrm>
            <a:off x="6714777" y="4154526"/>
            <a:ext cx="12496785" cy="22855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Uso:</a:t>
            </a:r>
            <a:r>
              <a:rPr lang="en-US" sz="1200" dirty="0">
                <a:solidFill>
                  <a:srgbClr val="4B5563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Especialmente útiles en polineuropatías y fibromialgia.</a:t>
            </a:r>
            <a:endParaRPr lang="en-US" sz="1200" dirty="0"/>
          </a:p>
        </p:txBody>
      </p:sp>
      <p:sp>
        <p:nvSpPr>
          <p:cNvPr id="40" name="Text 12"/>
          <p:cNvSpPr/>
          <p:nvPr/>
        </p:nvSpPr>
        <p:spPr>
          <a:xfrm>
            <a:off x="1406961" y="5566898"/>
            <a:ext cx="1562104" cy="1338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54"/>
              </a:lnSpc>
              <a:buNone/>
            </a:pPr>
            <a:r>
              <a:rPr lang="en-US" sz="900" b="1" kern="0" spc="-4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TITULACIÓN</a:t>
            </a:r>
            <a:endParaRPr lang="en-US" sz="900" dirty="0"/>
          </a:p>
        </p:txBody>
      </p:sp>
      <p:sp>
        <p:nvSpPr>
          <p:cNvPr id="41" name="Text 13"/>
          <p:cNvSpPr/>
          <p:nvPr/>
        </p:nvSpPr>
        <p:spPr>
          <a:xfrm>
            <a:off x="-454467" y="5700713"/>
            <a:ext cx="5285090" cy="1672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17"/>
              </a:lnSpc>
              <a:buNone/>
            </a:pPr>
            <a:r>
              <a:rPr lang="en-US" sz="105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Iniciar dosis bajas nocturnas</a:t>
            </a:r>
            <a:endParaRPr lang="en-US" sz="1050" dirty="0"/>
          </a:p>
        </p:txBody>
      </p:sp>
      <p:sp>
        <p:nvSpPr>
          <p:cNvPr id="42" name="Text 14"/>
          <p:cNvSpPr/>
          <p:nvPr/>
        </p:nvSpPr>
        <p:spPr>
          <a:xfrm>
            <a:off x="5470977" y="5566898"/>
            <a:ext cx="1249683" cy="1338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54"/>
              </a:lnSpc>
              <a:buNone/>
            </a:pPr>
            <a:r>
              <a:rPr lang="en-US" sz="900" b="1" kern="0" spc="-4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LATENCIA</a:t>
            </a:r>
            <a:endParaRPr lang="en-US" sz="900" dirty="0"/>
          </a:p>
        </p:txBody>
      </p:sp>
      <p:sp>
        <p:nvSpPr>
          <p:cNvPr id="43" name="Text 15"/>
          <p:cNvSpPr/>
          <p:nvPr/>
        </p:nvSpPr>
        <p:spPr>
          <a:xfrm>
            <a:off x="3058476" y="5700713"/>
            <a:ext cx="6074816" cy="1672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17"/>
              </a:lnSpc>
              <a:buNone/>
            </a:pPr>
            <a:r>
              <a:rPr lang="en-US" sz="105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Efecto analgésico en 1-2 semanas</a:t>
            </a:r>
            <a:endParaRPr lang="en-US" sz="1050" dirty="0"/>
          </a:p>
        </p:txBody>
      </p:sp>
      <p:sp>
        <p:nvSpPr>
          <p:cNvPr id="44" name="Text 16"/>
          <p:cNvSpPr/>
          <p:nvPr/>
        </p:nvSpPr>
        <p:spPr>
          <a:xfrm>
            <a:off x="9300808" y="5566898"/>
            <a:ext cx="1405893" cy="1338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54"/>
              </a:lnSpc>
              <a:buNone/>
            </a:pPr>
            <a:r>
              <a:rPr lang="en-US" sz="900" b="1" kern="0" spc="-4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SEGURIDAD</a:t>
            </a:r>
            <a:endParaRPr lang="en-US" sz="900" dirty="0"/>
          </a:p>
        </p:txBody>
      </p:sp>
      <p:sp>
        <p:nvSpPr>
          <p:cNvPr id="45" name="Text 17"/>
          <p:cNvSpPr/>
          <p:nvPr/>
        </p:nvSpPr>
        <p:spPr>
          <a:xfrm>
            <a:off x="7452266" y="5700713"/>
            <a:ext cx="5102846" cy="1672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17"/>
              </a:lnSpc>
              <a:buNone/>
            </a:pPr>
            <a:r>
              <a:rPr lang="en-US" sz="105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Vigilar somnolencia y caídas</a:t>
            </a:r>
            <a:endParaRPr lang="en-US" sz="1050" dirty="0"/>
          </a:p>
        </p:txBody>
      </p:sp>
      <p:sp>
        <p:nvSpPr>
          <p:cNvPr id="46" name="Text 18"/>
          <p:cNvSpPr/>
          <p:nvPr/>
        </p:nvSpPr>
        <p:spPr>
          <a:xfrm>
            <a:off x="401444" y="6623824"/>
            <a:ext cx="6508766" cy="1338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54"/>
              </a:lnSpc>
              <a:buNone/>
            </a:pPr>
            <a:r>
              <a:rPr lang="en-US" sz="900" dirty="0">
                <a:solidFill>
                  <a:srgbClr val="9CA3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Farmacológico del Dolor | Módulo 1</a:t>
            </a:r>
            <a:endParaRPr lang="en-US" sz="900" dirty="0"/>
          </a:p>
        </p:txBody>
      </p:sp>
      <p:sp>
        <p:nvSpPr>
          <p:cNvPr id="47" name="Text 19"/>
          <p:cNvSpPr/>
          <p:nvPr/>
        </p:nvSpPr>
        <p:spPr>
          <a:xfrm>
            <a:off x="9624330" y="6623824"/>
            <a:ext cx="6300485" cy="1338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54"/>
              </a:lnSpc>
              <a:buNone/>
            </a:pPr>
            <a:r>
              <a:rPr lang="en-US" sz="900" dirty="0">
                <a:solidFill>
                  <a:srgbClr val="9CA3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Coadyuvantes: Antidepresivos | Slide 38</a:t>
            </a:r>
            <a:endParaRPr lang="en-US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884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884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884" cy="113730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68217" y="513298"/>
            <a:ext cx="319760" cy="30293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137303"/>
            <a:ext cx="12191884" cy="531679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589" y="1473892"/>
            <a:ext cx="5624717" cy="206581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8542" y="1675845"/>
            <a:ext cx="336589" cy="33658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1104" y="1767881"/>
            <a:ext cx="151465" cy="15238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8542" y="2197558"/>
            <a:ext cx="100977" cy="134636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8542" y="2755559"/>
            <a:ext cx="100977" cy="13463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8542" y="3085048"/>
            <a:ext cx="100977" cy="13463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0577" y="1473892"/>
            <a:ext cx="5624718" cy="206581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32531" y="1675845"/>
            <a:ext cx="336589" cy="336589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25092" y="1767881"/>
            <a:ext cx="151465" cy="15238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32531" y="2147070"/>
            <a:ext cx="2543087" cy="37024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33508" y="2264876"/>
            <a:ext cx="151465" cy="133321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10254" y="2147070"/>
            <a:ext cx="2543087" cy="37024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211230" y="2264876"/>
            <a:ext cx="134636" cy="13332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32531" y="2651953"/>
            <a:ext cx="2543087" cy="37024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33508" y="2769759"/>
            <a:ext cx="134635" cy="133321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110254" y="2651953"/>
            <a:ext cx="2543087" cy="370248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211230" y="2769759"/>
            <a:ext cx="117806" cy="133321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36589" y="3808977"/>
            <a:ext cx="5624717" cy="2308527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38542" y="4010931"/>
            <a:ext cx="336589" cy="336589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7934" y="4102967"/>
            <a:ext cx="117806" cy="15238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38542" y="4482155"/>
            <a:ext cx="5220810" cy="29583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38542" y="4912621"/>
            <a:ext cx="5220810" cy="29583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230577" y="3808977"/>
            <a:ext cx="5624718" cy="2308527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432531" y="4010931"/>
            <a:ext cx="336589" cy="336589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525092" y="4102967"/>
            <a:ext cx="151465" cy="152385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432531" y="4482155"/>
            <a:ext cx="1026597" cy="201953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526445" y="4482155"/>
            <a:ext cx="706837" cy="201953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300600" y="4482155"/>
            <a:ext cx="1152817" cy="201953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520735" y="4482155"/>
            <a:ext cx="1135988" cy="201953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432531" y="4751427"/>
            <a:ext cx="1262208" cy="201954"/>
          </a:xfrm>
          <a:prstGeom prst="rect">
            <a:avLst/>
          </a:prstGeom>
        </p:spPr>
      </p:pic>
      <p:pic>
        <p:nvPicPr>
          <p:cNvPr id="37" name="Image 35" descr="preencoded.pn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7762057" y="4751427"/>
            <a:ext cx="1220135" cy="201954"/>
          </a:xfrm>
          <a:prstGeom prst="rect">
            <a:avLst/>
          </a:prstGeom>
        </p:spPr>
      </p:pic>
      <p:pic>
        <p:nvPicPr>
          <p:cNvPr id="38" name="Image 36" descr="preencoded.png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432531" y="5088016"/>
            <a:ext cx="5220810" cy="573253"/>
          </a:xfrm>
          <a:prstGeom prst="rect">
            <a:avLst/>
          </a:prstGeom>
        </p:spPr>
      </p:pic>
      <p:pic>
        <p:nvPicPr>
          <p:cNvPr id="39" name="Image 37" descr="preencoded.png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6454093"/>
            <a:ext cx="12191884" cy="403907"/>
          </a:xfrm>
          <a:prstGeom prst="rect">
            <a:avLst/>
          </a:prstGeom>
        </p:spPr>
      </p:pic>
      <p:sp>
        <p:nvSpPr>
          <p:cNvPr id="40" name="Text 0"/>
          <p:cNvSpPr/>
          <p:nvPr/>
        </p:nvSpPr>
        <p:spPr>
          <a:xfrm>
            <a:off x="403907" y="311345"/>
            <a:ext cx="5554761" cy="1598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25"/>
              </a:lnSpc>
              <a:buNone/>
            </a:pPr>
            <a:r>
              <a:rPr lang="en-US" sz="1050" b="1" kern="0" spc="190" dirty="0">
                <a:solidFill>
                  <a:srgbClr val="A7F3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2: MANEJO FARMACOLÓGICO</a:t>
            </a:r>
            <a:endParaRPr lang="en-US" sz="1050" dirty="0"/>
          </a:p>
        </p:txBody>
      </p:sp>
      <p:sp>
        <p:nvSpPr>
          <p:cNvPr id="41" name="Text 1"/>
          <p:cNvSpPr/>
          <p:nvPr/>
        </p:nvSpPr>
        <p:spPr>
          <a:xfrm>
            <a:off x="403907" y="531442"/>
            <a:ext cx="15836265" cy="3365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65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Corticosteroides como Coadyuvantes</a:t>
            </a:r>
            <a:endParaRPr lang="en-US" sz="2700" dirty="0"/>
          </a:p>
        </p:txBody>
      </p:sp>
      <p:sp>
        <p:nvSpPr>
          <p:cNvPr id="42" name="Text 2"/>
          <p:cNvSpPr/>
          <p:nvPr/>
        </p:nvSpPr>
        <p:spPr>
          <a:xfrm>
            <a:off x="976108" y="1726333"/>
            <a:ext cx="4916490" cy="2356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5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Mecanismo de Acción</a:t>
            </a:r>
            <a:endParaRPr lang="en-US" sz="1500" dirty="0"/>
          </a:p>
        </p:txBody>
      </p:sp>
      <p:sp>
        <p:nvSpPr>
          <p:cNvPr id="43" name="Text 3"/>
          <p:cNvSpPr/>
          <p:nvPr/>
        </p:nvSpPr>
        <p:spPr>
          <a:xfrm>
            <a:off x="706837" y="2147070"/>
            <a:ext cx="5052516" cy="457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Reducción de la síntesis de mediadores pro-inflamatorios (prostaglandinas, leucotrienos).</a:t>
            </a:r>
            <a:endParaRPr lang="en-US" sz="1200" dirty="0"/>
          </a:p>
        </p:txBody>
      </p:sp>
      <p:sp>
        <p:nvSpPr>
          <p:cNvPr id="44" name="Text 4"/>
          <p:cNvSpPr/>
          <p:nvPr/>
        </p:nvSpPr>
        <p:spPr>
          <a:xfrm>
            <a:off x="706837" y="2705071"/>
            <a:ext cx="12834612" cy="2285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Disminución del edema peritumoral y de la compresión nerviosa.</a:t>
            </a:r>
            <a:endParaRPr lang="en-US" sz="1200" dirty="0"/>
          </a:p>
        </p:txBody>
      </p:sp>
      <p:sp>
        <p:nvSpPr>
          <p:cNvPr id="45" name="Text 5"/>
          <p:cNvSpPr/>
          <p:nvPr/>
        </p:nvSpPr>
        <p:spPr>
          <a:xfrm>
            <a:off x="706837" y="3034560"/>
            <a:ext cx="12213583" cy="2285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Modulación de la excitabilidad de las membranas neuronales.</a:t>
            </a:r>
            <a:endParaRPr lang="en-US" sz="1200" dirty="0"/>
          </a:p>
        </p:txBody>
      </p:sp>
      <p:sp>
        <p:nvSpPr>
          <p:cNvPr id="46" name="Text 6"/>
          <p:cNvSpPr/>
          <p:nvPr/>
        </p:nvSpPr>
        <p:spPr>
          <a:xfrm>
            <a:off x="6870096" y="1726333"/>
            <a:ext cx="6210303" cy="2356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5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Indicaciones Específicas</a:t>
            </a:r>
            <a:endParaRPr lang="en-US" sz="1500" dirty="0"/>
          </a:p>
        </p:txBody>
      </p:sp>
      <p:sp>
        <p:nvSpPr>
          <p:cNvPr id="47" name="Text 7"/>
          <p:cNvSpPr/>
          <p:nvPr/>
        </p:nvSpPr>
        <p:spPr>
          <a:xfrm>
            <a:off x="6752290" y="2147070"/>
            <a:ext cx="3791579" cy="3702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25"/>
              </a:lnSpc>
              <a:buNone/>
            </a:pPr>
            <a:r>
              <a:rPr lang="en-US" sz="1050" dirty="0">
                <a:solidFill>
                  <a:srgbClr val="581C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Dolor Óseo Metastásico</a:t>
            </a:r>
            <a:endParaRPr lang="en-US" sz="1050" dirty="0"/>
          </a:p>
        </p:txBody>
      </p:sp>
      <p:sp>
        <p:nvSpPr>
          <p:cNvPr id="48" name="Text 8"/>
          <p:cNvSpPr/>
          <p:nvPr/>
        </p:nvSpPr>
        <p:spPr>
          <a:xfrm>
            <a:off x="9413184" y="2147070"/>
            <a:ext cx="4286133" cy="3702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25"/>
              </a:lnSpc>
              <a:buNone/>
            </a:pPr>
            <a:r>
              <a:rPr lang="en-US" sz="1050" dirty="0">
                <a:solidFill>
                  <a:srgbClr val="581C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Hipertensión Endocraneana</a:t>
            </a:r>
            <a:endParaRPr lang="en-US" sz="1050" dirty="0"/>
          </a:p>
        </p:txBody>
      </p:sp>
      <p:sp>
        <p:nvSpPr>
          <p:cNvPr id="49" name="Text 9"/>
          <p:cNvSpPr/>
          <p:nvPr/>
        </p:nvSpPr>
        <p:spPr>
          <a:xfrm>
            <a:off x="6735461" y="2651953"/>
            <a:ext cx="3132174" cy="3702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25"/>
              </a:lnSpc>
              <a:buNone/>
            </a:pPr>
            <a:r>
              <a:rPr lang="en-US" sz="1050" dirty="0">
                <a:solidFill>
                  <a:srgbClr val="581C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Compresión Medular</a:t>
            </a:r>
            <a:endParaRPr lang="en-US" sz="1050" dirty="0"/>
          </a:p>
        </p:txBody>
      </p:sp>
      <p:sp>
        <p:nvSpPr>
          <p:cNvPr id="50" name="Text 10"/>
          <p:cNvSpPr/>
          <p:nvPr/>
        </p:nvSpPr>
        <p:spPr>
          <a:xfrm>
            <a:off x="9396354" y="2651953"/>
            <a:ext cx="3297025" cy="3702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25"/>
              </a:lnSpc>
              <a:buNone/>
            </a:pPr>
            <a:r>
              <a:rPr lang="en-US" sz="1050" dirty="0">
                <a:solidFill>
                  <a:srgbClr val="581C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Anorexia / Caquexia</a:t>
            </a:r>
            <a:endParaRPr lang="en-US" sz="1050" dirty="0"/>
          </a:p>
        </p:txBody>
      </p:sp>
      <p:sp>
        <p:nvSpPr>
          <p:cNvPr id="51" name="Text 11"/>
          <p:cNvSpPr/>
          <p:nvPr/>
        </p:nvSpPr>
        <p:spPr>
          <a:xfrm>
            <a:off x="976108" y="4061419"/>
            <a:ext cx="4657727" cy="2356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5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Terapéutico</a:t>
            </a:r>
            <a:endParaRPr lang="en-US" sz="1500" dirty="0"/>
          </a:p>
        </p:txBody>
      </p:sp>
      <p:sp>
        <p:nvSpPr>
          <p:cNvPr id="52" name="Text 12"/>
          <p:cNvSpPr/>
          <p:nvPr/>
        </p:nvSpPr>
        <p:spPr>
          <a:xfrm>
            <a:off x="538542" y="4482155"/>
            <a:ext cx="4140197" cy="2285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Fármaco de Elección:</a:t>
            </a:r>
            <a:endParaRPr lang="en-US" sz="1200" dirty="0"/>
          </a:p>
        </p:txBody>
      </p:sp>
      <p:sp>
        <p:nvSpPr>
          <p:cNvPr id="53" name="Text 13"/>
          <p:cNvSpPr/>
          <p:nvPr/>
        </p:nvSpPr>
        <p:spPr>
          <a:xfrm>
            <a:off x="4623365" y="4482155"/>
            <a:ext cx="2484118" cy="2285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D4ED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Dexametasona</a:t>
            </a:r>
            <a:endParaRPr lang="en-US" sz="1200" dirty="0"/>
          </a:p>
        </p:txBody>
      </p:sp>
      <p:sp>
        <p:nvSpPr>
          <p:cNvPr id="54" name="Text 14"/>
          <p:cNvSpPr/>
          <p:nvPr/>
        </p:nvSpPr>
        <p:spPr>
          <a:xfrm>
            <a:off x="538542" y="4912621"/>
            <a:ext cx="2898138" cy="2285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Dosis Inicial:</a:t>
            </a:r>
            <a:endParaRPr lang="en-US" sz="1200" dirty="0"/>
          </a:p>
        </p:txBody>
      </p:sp>
      <p:sp>
        <p:nvSpPr>
          <p:cNvPr id="55" name="Text 15"/>
          <p:cNvSpPr/>
          <p:nvPr/>
        </p:nvSpPr>
        <p:spPr>
          <a:xfrm>
            <a:off x="3394815" y="4912621"/>
            <a:ext cx="6900329" cy="2285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4 - 8 mg / día (puede ser mayor)</a:t>
            </a:r>
            <a:endParaRPr lang="en-US" sz="1200" dirty="0"/>
          </a:p>
        </p:txBody>
      </p:sp>
      <p:sp>
        <p:nvSpPr>
          <p:cNvPr id="56" name="Text 16"/>
          <p:cNvSpPr/>
          <p:nvPr/>
        </p:nvSpPr>
        <p:spPr>
          <a:xfrm>
            <a:off x="538542" y="5343087"/>
            <a:ext cx="3105148" cy="2285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Administración:</a:t>
            </a:r>
            <a:endParaRPr lang="en-US" sz="1200" dirty="0"/>
          </a:p>
        </p:txBody>
      </p:sp>
      <p:sp>
        <p:nvSpPr>
          <p:cNvPr id="57" name="Text 17"/>
          <p:cNvSpPr/>
          <p:nvPr/>
        </p:nvSpPr>
        <p:spPr>
          <a:xfrm>
            <a:off x="2999323" y="5343087"/>
            <a:ext cx="7866375" cy="2285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Dosis única matutina (evitar insomnio)</a:t>
            </a:r>
            <a:endParaRPr lang="en-US" sz="1200" dirty="0"/>
          </a:p>
        </p:txBody>
      </p:sp>
      <p:sp>
        <p:nvSpPr>
          <p:cNvPr id="58" name="Text 18"/>
          <p:cNvSpPr/>
          <p:nvPr/>
        </p:nvSpPr>
        <p:spPr>
          <a:xfrm>
            <a:off x="538542" y="5706235"/>
            <a:ext cx="10298722" cy="1346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60"/>
              </a:lnSpc>
              <a:buNone/>
            </a:pPr>
            <a:r>
              <a:rPr lang="en-US" sz="900" i="1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Evaluar respuesta en 3-5 días y titular a la dosis mínima eficaz.</a:t>
            </a:r>
            <a:endParaRPr lang="en-US" sz="900" dirty="0"/>
          </a:p>
        </p:txBody>
      </p:sp>
      <p:sp>
        <p:nvSpPr>
          <p:cNvPr id="59" name="Text 19"/>
          <p:cNvSpPr/>
          <p:nvPr/>
        </p:nvSpPr>
        <p:spPr>
          <a:xfrm>
            <a:off x="6870096" y="4061419"/>
            <a:ext cx="5692778" cy="2356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5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Toxicidad y Vigilancia</a:t>
            </a:r>
            <a:endParaRPr lang="en-US" sz="1500" dirty="0"/>
          </a:p>
        </p:txBody>
      </p:sp>
      <p:sp>
        <p:nvSpPr>
          <p:cNvPr id="60" name="Text 20"/>
          <p:cNvSpPr/>
          <p:nvPr/>
        </p:nvSpPr>
        <p:spPr>
          <a:xfrm>
            <a:off x="6533508" y="4482155"/>
            <a:ext cx="1568903" cy="2019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60"/>
              </a:lnSpc>
              <a:buNone/>
            </a:pPr>
            <a:r>
              <a:rPr lang="en-US" sz="900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Hiperglucemia</a:t>
            </a:r>
            <a:endParaRPr lang="en-US" sz="900" dirty="0"/>
          </a:p>
        </p:txBody>
      </p:sp>
      <p:sp>
        <p:nvSpPr>
          <p:cNvPr id="61" name="Text 21"/>
          <p:cNvSpPr/>
          <p:nvPr/>
        </p:nvSpPr>
        <p:spPr>
          <a:xfrm>
            <a:off x="7627422" y="4482155"/>
            <a:ext cx="840360" cy="2019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60"/>
              </a:lnSpc>
              <a:buNone/>
            </a:pPr>
            <a:r>
              <a:rPr lang="en-US" sz="900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Insomnio</a:t>
            </a:r>
            <a:endParaRPr lang="en-US" sz="900" dirty="0"/>
          </a:p>
        </p:txBody>
      </p:sp>
      <p:sp>
        <p:nvSpPr>
          <p:cNvPr id="62" name="Text 22"/>
          <p:cNvSpPr/>
          <p:nvPr/>
        </p:nvSpPr>
        <p:spPr>
          <a:xfrm>
            <a:off x="8401576" y="4482155"/>
            <a:ext cx="2240462" cy="2019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60"/>
              </a:lnSpc>
              <a:buNone/>
            </a:pPr>
            <a:r>
              <a:rPr lang="en-US" sz="900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Gastritis / Úlcera</a:t>
            </a:r>
            <a:endParaRPr lang="en-US" sz="900" dirty="0"/>
          </a:p>
        </p:txBody>
      </p:sp>
      <p:sp>
        <p:nvSpPr>
          <p:cNvPr id="63" name="Text 23"/>
          <p:cNvSpPr/>
          <p:nvPr/>
        </p:nvSpPr>
        <p:spPr>
          <a:xfrm>
            <a:off x="9621711" y="4482155"/>
            <a:ext cx="1984225" cy="2019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60"/>
              </a:lnSpc>
              <a:buNone/>
            </a:pPr>
            <a:r>
              <a:rPr lang="en-US" sz="900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Candidiasis Oral</a:t>
            </a:r>
            <a:endParaRPr lang="en-US" sz="900" dirty="0"/>
          </a:p>
        </p:txBody>
      </p:sp>
      <p:sp>
        <p:nvSpPr>
          <p:cNvPr id="64" name="Text 24"/>
          <p:cNvSpPr/>
          <p:nvPr/>
        </p:nvSpPr>
        <p:spPr>
          <a:xfrm>
            <a:off x="6533508" y="4751427"/>
            <a:ext cx="2034213" cy="20195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60"/>
              </a:lnSpc>
              <a:buNone/>
            </a:pPr>
            <a:r>
              <a:rPr lang="en-US" sz="900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Cambios de Humor</a:t>
            </a:r>
            <a:endParaRPr lang="en-US" sz="900" dirty="0"/>
          </a:p>
        </p:txBody>
      </p:sp>
      <p:sp>
        <p:nvSpPr>
          <p:cNvPr id="65" name="Text 25"/>
          <p:cNvSpPr/>
          <p:nvPr/>
        </p:nvSpPr>
        <p:spPr>
          <a:xfrm>
            <a:off x="7863034" y="4751427"/>
            <a:ext cx="2144868" cy="20195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60"/>
              </a:lnSpc>
              <a:buNone/>
            </a:pPr>
            <a:r>
              <a:rPr lang="en-US" sz="900" b="1" dirty="0">
                <a:solidFill>
                  <a:srgbClr val="B91C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Miopatía Proximal</a:t>
            </a:r>
            <a:endParaRPr lang="en-US" sz="900" dirty="0"/>
          </a:p>
        </p:txBody>
      </p:sp>
      <p:sp>
        <p:nvSpPr>
          <p:cNvPr id="66" name="Text 26"/>
          <p:cNvSpPr/>
          <p:nvPr/>
        </p:nvSpPr>
        <p:spPr>
          <a:xfrm>
            <a:off x="6533508" y="5088016"/>
            <a:ext cx="4992210" cy="5732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2"/>
              </a:lnSpc>
              <a:buNone/>
            </a:pPr>
            <a:r>
              <a:rPr lang="en-US" sz="900" b="1" dirty="0">
                <a:solidFill>
                  <a:srgbClr val="DC26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Nota ética:</a:t>
            </a: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En fase agónica, los esteroides pueden suspenderse si no aportan confort, para evitar la polifarmacia innecesaria.</a:t>
            </a:r>
            <a:endParaRPr lang="en-US" sz="900" dirty="0"/>
          </a:p>
        </p:txBody>
      </p:sp>
      <p:sp>
        <p:nvSpPr>
          <p:cNvPr id="67" name="Text 27"/>
          <p:cNvSpPr/>
          <p:nvPr/>
        </p:nvSpPr>
        <p:spPr>
          <a:xfrm>
            <a:off x="403907" y="6588729"/>
            <a:ext cx="7452342" cy="1346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6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Diplomado en Cuidados Paliativos y Dolor Crónico</a:t>
            </a:r>
            <a:endParaRPr lang="en-US" sz="900" dirty="0"/>
          </a:p>
        </p:txBody>
      </p:sp>
      <p:sp>
        <p:nvSpPr>
          <p:cNvPr id="68" name="Text 28"/>
          <p:cNvSpPr/>
          <p:nvPr/>
        </p:nvSpPr>
        <p:spPr>
          <a:xfrm>
            <a:off x="9926219" y="6588729"/>
            <a:ext cx="3674418" cy="1346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60"/>
              </a:lnSpc>
              <a:buNone/>
            </a:pPr>
            <a:r>
              <a:rPr lang="en-US" sz="900" kern="0" spc="81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SECCIÓN 4: COADYUVANCIA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893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893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893" cy="7347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7498" y="291126"/>
            <a:ext cx="174949" cy="15239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878" y="2123717"/>
            <a:ext cx="5536042" cy="1404922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816" y="2354157"/>
            <a:ext cx="419878" cy="41987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5837" y="2123717"/>
            <a:ext cx="5536179" cy="140492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45776" y="2354157"/>
            <a:ext cx="419877" cy="41987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41998" y="2424137"/>
            <a:ext cx="227434" cy="27991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9878" y="3808557"/>
            <a:ext cx="5536042" cy="1404922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9816" y="4038998"/>
            <a:ext cx="419878" cy="419877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5422" y="4108977"/>
            <a:ext cx="288666" cy="27991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5837" y="3808557"/>
            <a:ext cx="5536179" cy="1404922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5776" y="4038998"/>
            <a:ext cx="419877" cy="419877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41998" y="4108977"/>
            <a:ext cx="227434" cy="27991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19878" y="5493398"/>
            <a:ext cx="11352138" cy="524847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722370" y="5659599"/>
            <a:ext cx="174949" cy="17139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438122"/>
            <a:ext cx="12191893" cy="419878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419878" y="209939"/>
            <a:ext cx="8587749" cy="3149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80"/>
              </a:lnSpc>
              <a:buNone/>
            </a:pPr>
            <a:r>
              <a:rPr lang="en-US" sz="2250" b="1" kern="0" spc="-49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Concepto de Dolor Total</a:t>
            </a:r>
            <a:endParaRPr lang="en-US" sz="2250" dirty="0"/>
          </a:p>
        </p:txBody>
      </p:sp>
      <p:sp>
        <p:nvSpPr>
          <p:cNvPr id="21" name="Text 1"/>
          <p:cNvSpPr/>
          <p:nvPr/>
        </p:nvSpPr>
        <p:spPr>
          <a:xfrm>
            <a:off x="9797416" y="279918"/>
            <a:ext cx="4298006" cy="1749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78"/>
              </a:lnSpc>
              <a:buNone/>
            </a:pPr>
            <a:r>
              <a:rPr lang="en-US" sz="1050" b="1" kern="0" spc="91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CICELY SAUNDERS (1980)</a:t>
            </a:r>
            <a:endParaRPr lang="en-US" sz="1050" dirty="0"/>
          </a:p>
        </p:txBody>
      </p:sp>
      <p:sp>
        <p:nvSpPr>
          <p:cNvPr id="22" name="Text 2"/>
          <p:cNvSpPr/>
          <p:nvPr/>
        </p:nvSpPr>
        <p:spPr>
          <a:xfrm>
            <a:off x="2177021" y="1154663"/>
            <a:ext cx="7837714" cy="6191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37"/>
              </a:lnSpc>
              <a:buNone/>
            </a:pPr>
            <a:r>
              <a:rPr lang="en-US" sz="1500" i="1" dirty="0">
                <a:solidFill>
                  <a:srgbClr val="47556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"El sufrimiento del paciente no es solo una experiencia física, sino una compleja interacción de dimensiones interconectadas que requieren un enfoque holístico."</a:t>
            </a:r>
            <a:endParaRPr lang="en-US" sz="1500" dirty="0"/>
          </a:p>
        </p:txBody>
      </p:sp>
      <p:sp>
        <p:nvSpPr>
          <p:cNvPr id="23" name="Text 3"/>
          <p:cNvSpPr/>
          <p:nvPr/>
        </p:nvSpPr>
        <p:spPr>
          <a:xfrm>
            <a:off x="1189653" y="2424137"/>
            <a:ext cx="4779258" cy="2799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04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Dimensión Física</a:t>
            </a:r>
            <a:endParaRPr lang="en-US" sz="1800" dirty="0"/>
          </a:p>
        </p:txBody>
      </p:sp>
      <p:sp>
        <p:nvSpPr>
          <p:cNvPr id="24" name="Text 4"/>
          <p:cNvSpPr/>
          <p:nvPr/>
        </p:nvSpPr>
        <p:spPr>
          <a:xfrm>
            <a:off x="629816" y="2879004"/>
            <a:ext cx="5116164" cy="41905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Sensaciones corporales desagradables (dolor somático/visceral) y síntomas asociados como disnea, náuseas y fatiga.</a:t>
            </a:r>
            <a:endParaRPr lang="en-US" sz="1200" dirty="0"/>
          </a:p>
        </p:txBody>
      </p:sp>
      <p:sp>
        <p:nvSpPr>
          <p:cNvPr id="25" name="Text 5"/>
          <p:cNvSpPr/>
          <p:nvPr/>
        </p:nvSpPr>
        <p:spPr>
          <a:xfrm>
            <a:off x="7005613" y="2424137"/>
            <a:ext cx="6272776" cy="2799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04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Dimensión Psicológica</a:t>
            </a:r>
            <a:endParaRPr lang="en-US" sz="1800" dirty="0"/>
          </a:p>
        </p:txBody>
      </p:sp>
      <p:sp>
        <p:nvSpPr>
          <p:cNvPr id="26" name="Text 6"/>
          <p:cNvSpPr/>
          <p:nvPr/>
        </p:nvSpPr>
        <p:spPr>
          <a:xfrm>
            <a:off x="6445776" y="2879004"/>
            <a:ext cx="5116300" cy="41905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Respuestas emocionales y cognitivas: ansiedad, depresión, miedo, ira y la percepción subjetiva del sufrimiento.</a:t>
            </a:r>
            <a:endParaRPr lang="en-US" sz="1200" dirty="0"/>
          </a:p>
        </p:txBody>
      </p:sp>
      <p:sp>
        <p:nvSpPr>
          <p:cNvPr id="27" name="Text 7"/>
          <p:cNvSpPr/>
          <p:nvPr/>
        </p:nvSpPr>
        <p:spPr>
          <a:xfrm>
            <a:off x="1189653" y="4108977"/>
            <a:ext cx="4779258" cy="2799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04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Dimensión Social</a:t>
            </a:r>
            <a:endParaRPr lang="en-US" sz="1800" dirty="0"/>
          </a:p>
        </p:txBody>
      </p:sp>
      <p:sp>
        <p:nvSpPr>
          <p:cNvPr id="28" name="Text 8"/>
          <p:cNvSpPr/>
          <p:nvPr/>
        </p:nvSpPr>
        <p:spPr>
          <a:xfrm>
            <a:off x="629816" y="4563845"/>
            <a:ext cx="5116164" cy="4190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Impacto en roles familiares, situación económica, aislamiento y la pérdida de independencia funcional.</a:t>
            </a:r>
            <a:endParaRPr lang="en-US" sz="1200" dirty="0"/>
          </a:p>
        </p:txBody>
      </p:sp>
      <p:sp>
        <p:nvSpPr>
          <p:cNvPr id="29" name="Text 9"/>
          <p:cNvSpPr/>
          <p:nvPr/>
        </p:nvSpPr>
        <p:spPr>
          <a:xfrm>
            <a:off x="7005613" y="4108977"/>
            <a:ext cx="5974072" cy="2799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04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Dimensión Espiritual</a:t>
            </a:r>
            <a:endParaRPr lang="en-US" sz="1800" dirty="0"/>
          </a:p>
        </p:txBody>
      </p:sp>
      <p:sp>
        <p:nvSpPr>
          <p:cNvPr id="30" name="Text 10"/>
          <p:cNvSpPr/>
          <p:nvPr/>
        </p:nvSpPr>
        <p:spPr>
          <a:xfrm>
            <a:off x="6445776" y="4563845"/>
            <a:ext cx="5116300" cy="4190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Búsqueda de sentido, propósito y trascendencia. Confrontación con la mortalidad y creencias personales.</a:t>
            </a:r>
            <a:endParaRPr lang="en-US" sz="1200" dirty="0"/>
          </a:p>
        </p:txBody>
      </p:sp>
      <p:sp>
        <p:nvSpPr>
          <p:cNvPr id="31" name="Text 11"/>
          <p:cNvSpPr/>
          <p:nvPr/>
        </p:nvSpPr>
        <p:spPr>
          <a:xfrm>
            <a:off x="2967299" y="5633357"/>
            <a:ext cx="18818352" cy="2449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9"/>
              </a:lnSpc>
              <a:buNone/>
            </a:pPr>
            <a:r>
              <a:rPr lang="en-US" sz="135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El abordaje del Dolor Total es la piedra angular de la atención paliativa integral.</a:t>
            </a:r>
            <a:endParaRPr lang="en-US" sz="1350" dirty="0"/>
          </a:p>
        </p:txBody>
      </p:sp>
      <p:sp>
        <p:nvSpPr>
          <p:cNvPr id="32" name="Text 12"/>
          <p:cNvSpPr/>
          <p:nvPr/>
        </p:nvSpPr>
        <p:spPr>
          <a:xfrm>
            <a:off x="419878" y="6560587"/>
            <a:ext cx="8479850" cy="1749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78"/>
              </a:lnSpc>
              <a:buNone/>
            </a:pPr>
            <a:r>
              <a:rPr lang="en-US" sz="10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 de los Cuidados Paliativos</a:t>
            </a:r>
            <a:endParaRPr lang="en-US" sz="1050" dirty="0"/>
          </a:p>
        </p:txBody>
      </p:sp>
      <p:sp>
        <p:nvSpPr>
          <p:cNvPr id="33" name="Text 13"/>
          <p:cNvSpPr/>
          <p:nvPr/>
        </p:nvSpPr>
        <p:spPr>
          <a:xfrm>
            <a:off x="10875402" y="6560587"/>
            <a:ext cx="2787896" cy="1749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78"/>
              </a:lnSpc>
              <a:buNone/>
            </a:pPr>
            <a:r>
              <a:rPr lang="en-US" sz="10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Página 4 de 52</a:t>
            </a:r>
            <a:endParaRPr lang="en-US" sz="10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53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53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953" cy="100911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009115"/>
            <a:ext cx="12191953" cy="547710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91" y="1327783"/>
            <a:ext cx="258918" cy="22862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7991" y="1327783"/>
            <a:ext cx="3594869" cy="98256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7325" y="1487117"/>
            <a:ext cx="239001" cy="18589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72194" y="1327783"/>
            <a:ext cx="3594870" cy="98256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31528" y="1487117"/>
            <a:ext cx="192528" cy="18589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17991" y="2469677"/>
            <a:ext cx="3594869" cy="849781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7325" y="2629010"/>
            <a:ext cx="192528" cy="18589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72194" y="2469677"/>
            <a:ext cx="3594870" cy="84978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31528" y="2629010"/>
            <a:ext cx="192528" cy="18589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4891" y="3585014"/>
            <a:ext cx="11342173" cy="2187626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98109" y="4439775"/>
            <a:ext cx="424890" cy="42489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81095" y="4545998"/>
            <a:ext cx="258918" cy="21244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139973" y="4116128"/>
            <a:ext cx="1912008" cy="144406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830420" y="4275462"/>
            <a:ext cx="531113" cy="531113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936643" y="4421518"/>
            <a:ext cx="318668" cy="239001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968954" y="4439775"/>
            <a:ext cx="424890" cy="42489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038663" y="4545998"/>
            <a:ext cx="285473" cy="21244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6486220"/>
            <a:ext cx="12191953" cy="37178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24891" y="6645554"/>
            <a:ext cx="53111" cy="53112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424891" y="265557"/>
            <a:ext cx="18891504" cy="26555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91"/>
              </a:lnSpc>
              <a:buNone/>
            </a:pPr>
            <a:r>
              <a:rPr lang="en-US" sz="2700" b="1" kern="0" spc="-77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Intervenciones No Farmacológicas</a:t>
            </a:r>
            <a:endParaRPr lang="en-US" sz="2700" dirty="0"/>
          </a:p>
        </p:txBody>
      </p:sp>
      <p:sp>
        <p:nvSpPr>
          <p:cNvPr id="26" name="Text 1"/>
          <p:cNvSpPr/>
          <p:nvPr/>
        </p:nvSpPr>
        <p:spPr>
          <a:xfrm>
            <a:off x="424891" y="557669"/>
            <a:ext cx="16234886" cy="185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4"/>
              </a:lnSpc>
              <a:buNone/>
            </a:pPr>
            <a:r>
              <a:rPr lang="en-US" sz="1350" i="1" dirty="0">
                <a:solidFill>
                  <a:srgbClr val="A7F3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Más allá de la farmacoterapia: Hacia el alivio integral</a:t>
            </a:r>
            <a:endParaRPr lang="en-US" sz="1350" dirty="0"/>
          </a:p>
        </p:txBody>
      </p:sp>
      <p:sp>
        <p:nvSpPr>
          <p:cNvPr id="27" name="Text 2"/>
          <p:cNvSpPr/>
          <p:nvPr/>
        </p:nvSpPr>
        <p:spPr>
          <a:xfrm>
            <a:off x="5929052" y="541590"/>
            <a:ext cx="5838011" cy="1726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836"/>
              </a:lnSpc>
              <a:buNone/>
            </a:pPr>
            <a:r>
              <a:rPr lang="en-US" sz="900" b="1" kern="0" spc="103" dirty="0">
                <a:solidFill>
                  <a:srgbClr val="6EE7B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SECCIÓN 5: ABORDAJE HOLÍSTICO</a:t>
            </a:r>
            <a:endParaRPr lang="en-US" sz="900" dirty="0"/>
          </a:p>
        </p:txBody>
      </p:sp>
      <p:sp>
        <p:nvSpPr>
          <p:cNvPr id="28" name="Text 3"/>
          <p:cNvSpPr/>
          <p:nvPr/>
        </p:nvSpPr>
        <p:spPr>
          <a:xfrm>
            <a:off x="763475" y="1327783"/>
            <a:ext cx="5903589" cy="22862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73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Visión Integral</a:t>
            </a:r>
            <a:endParaRPr lang="en-US" sz="1800" dirty="0"/>
          </a:p>
        </p:txBody>
      </p:sp>
      <p:sp>
        <p:nvSpPr>
          <p:cNvPr id="29" name="Text 4"/>
          <p:cNvSpPr/>
          <p:nvPr/>
        </p:nvSpPr>
        <p:spPr>
          <a:xfrm>
            <a:off x="424891" y="1662633"/>
            <a:ext cx="3674432" cy="13931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94"/>
              </a:lnSpc>
              <a:buNone/>
            </a:pPr>
            <a:r>
              <a:rPr lang="en-US" sz="1350" i="1" dirty="0">
                <a:solidFill>
                  <a:srgbClr val="47556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"La farmacoterapia, por potente que sea, no es la única herramienta. Las intervenciones no farmacológicas son el componente esencial que potencia el efecto clínico y abraza la dignidad humana."</a:t>
            </a:r>
            <a:endParaRPr lang="en-US" sz="1350" dirty="0"/>
          </a:p>
        </p:txBody>
      </p:sp>
      <p:sp>
        <p:nvSpPr>
          <p:cNvPr id="30" name="Text 5"/>
          <p:cNvSpPr/>
          <p:nvPr/>
        </p:nvSpPr>
        <p:spPr>
          <a:xfrm>
            <a:off x="4895993" y="1513673"/>
            <a:ext cx="4591682" cy="1327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45"/>
              </a:lnSpc>
              <a:buNone/>
            </a:pPr>
            <a:r>
              <a:rPr lang="en-US" sz="1050" b="1" kern="0" spc="60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SINERGIA TERAPÉUTICA</a:t>
            </a:r>
            <a:endParaRPr lang="en-US" sz="1050" dirty="0"/>
          </a:p>
        </p:txBody>
      </p:sp>
      <p:sp>
        <p:nvSpPr>
          <p:cNvPr id="31" name="Text 6"/>
          <p:cNvSpPr/>
          <p:nvPr/>
        </p:nvSpPr>
        <p:spPr>
          <a:xfrm>
            <a:off x="4577325" y="1752674"/>
            <a:ext cx="3276201" cy="3983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45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Actúan como coadyuvantes críticos, permitiendo optimizar dosis de opioides y reducir efectos adversos.</a:t>
            </a:r>
            <a:endParaRPr lang="en-US" sz="1050" dirty="0"/>
          </a:p>
        </p:txBody>
      </p:sp>
      <p:sp>
        <p:nvSpPr>
          <p:cNvPr id="32" name="Text 7"/>
          <p:cNvSpPr/>
          <p:nvPr/>
        </p:nvSpPr>
        <p:spPr>
          <a:xfrm>
            <a:off x="8603724" y="1513673"/>
            <a:ext cx="3214178" cy="1327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45"/>
              </a:lnSpc>
              <a:buNone/>
            </a:pPr>
            <a:r>
              <a:rPr lang="en-US" sz="1050" b="1" kern="0" spc="60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EMPODERAMIENTO</a:t>
            </a:r>
            <a:endParaRPr lang="en-US" sz="1050" dirty="0"/>
          </a:p>
        </p:txBody>
      </p:sp>
      <p:sp>
        <p:nvSpPr>
          <p:cNvPr id="33" name="Text 8"/>
          <p:cNvSpPr/>
          <p:nvPr/>
        </p:nvSpPr>
        <p:spPr>
          <a:xfrm>
            <a:off x="8331528" y="1752674"/>
            <a:ext cx="3276201" cy="3983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45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Fomentan la autoeficacia del paciente, devolviéndole el control sobre su propia experiencia de bienestar.</a:t>
            </a:r>
            <a:endParaRPr lang="en-US" sz="1050" dirty="0"/>
          </a:p>
        </p:txBody>
      </p:sp>
      <p:sp>
        <p:nvSpPr>
          <p:cNvPr id="34" name="Text 9"/>
          <p:cNvSpPr/>
          <p:nvPr/>
        </p:nvSpPr>
        <p:spPr>
          <a:xfrm>
            <a:off x="4849520" y="2655566"/>
            <a:ext cx="4362098" cy="1327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45"/>
              </a:lnSpc>
              <a:buNone/>
            </a:pPr>
            <a:r>
              <a:rPr lang="en-US" sz="1050" b="1" kern="0" spc="60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ABORDAJE MULTIMODAL</a:t>
            </a:r>
            <a:endParaRPr lang="en-US" sz="1050" dirty="0"/>
          </a:p>
        </p:txBody>
      </p:sp>
      <p:sp>
        <p:nvSpPr>
          <p:cNvPr id="35" name="Text 10"/>
          <p:cNvSpPr/>
          <p:nvPr/>
        </p:nvSpPr>
        <p:spPr>
          <a:xfrm>
            <a:off x="4577325" y="2894567"/>
            <a:ext cx="3276201" cy="26555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45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Atienden las dimensiones psicológica, social y espiritual que el fármaco no logra alcanzar.</a:t>
            </a:r>
            <a:endParaRPr lang="en-US" sz="1050" dirty="0"/>
          </a:p>
        </p:txBody>
      </p:sp>
      <p:sp>
        <p:nvSpPr>
          <p:cNvPr id="36" name="Text 11"/>
          <p:cNvSpPr/>
          <p:nvPr/>
        </p:nvSpPr>
        <p:spPr>
          <a:xfrm>
            <a:off x="8603724" y="2655566"/>
            <a:ext cx="3443762" cy="1327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45"/>
              </a:lnSpc>
              <a:buNone/>
            </a:pPr>
            <a:r>
              <a:rPr lang="en-US" sz="1050" b="1" kern="0" spc="60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CALIDAD DE VIDA</a:t>
            </a:r>
            <a:endParaRPr lang="en-US" sz="1050" dirty="0"/>
          </a:p>
        </p:txBody>
      </p:sp>
      <p:sp>
        <p:nvSpPr>
          <p:cNvPr id="37" name="Text 12"/>
          <p:cNvSpPr/>
          <p:nvPr/>
        </p:nvSpPr>
        <p:spPr>
          <a:xfrm>
            <a:off x="8331528" y="2894567"/>
            <a:ext cx="3276201" cy="26555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45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Reducen la angustia asociada al dolor y mejoran sustancialmente las estrategias de afrontamiento.</a:t>
            </a:r>
            <a:endParaRPr lang="en-US" sz="1050" dirty="0"/>
          </a:p>
        </p:txBody>
      </p:sp>
      <p:sp>
        <p:nvSpPr>
          <p:cNvPr id="38" name="Text 13"/>
          <p:cNvSpPr/>
          <p:nvPr/>
        </p:nvSpPr>
        <p:spPr>
          <a:xfrm>
            <a:off x="637336" y="3797460"/>
            <a:ext cx="10917282" cy="1062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836"/>
              </a:lnSpc>
              <a:buNone/>
            </a:pPr>
            <a:r>
              <a:rPr lang="en-US" sz="900" b="1" kern="0" spc="31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 MODELO DE INTEGRACIÓN EN SALUD PÚBLICA</a:t>
            </a:r>
            <a:endParaRPr lang="en-US" sz="900" dirty="0"/>
          </a:p>
        </p:txBody>
      </p:sp>
      <p:sp>
        <p:nvSpPr>
          <p:cNvPr id="39" name="Text 14"/>
          <p:cNvSpPr/>
          <p:nvPr/>
        </p:nvSpPr>
        <p:spPr>
          <a:xfrm>
            <a:off x="1160773" y="4970888"/>
            <a:ext cx="1699562" cy="26555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45"/>
              </a:lnSpc>
              <a:buNone/>
            </a:pPr>
            <a:r>
              <a:rPr lang="en-US" sz="1050" b="1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Gestión Biológica (Farmacología)</a:t>
            </a:r>
            <a:endParaRPr lang="en-US" sz="1050" dirty="0"/>
          </a:p>
        </p:txBody>
      </p:sp>
      <p:sp>
        <p:nvSpPr>
          <p:cNvPr id="40" name="Text 15"/>
          <p:cNvSpPr/>
          <p:nvPr/>
        </p:nvSpPr>
        <p:spPr>
          <a:xfrm>
            <a:off x="3907209" y="4718609"/>
            <a:ext cx="491967" cy="2390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82"/>
              </a:lnSpc>
              <a:buNone/>
            </a:pPr>
            <a:r>
              <a:rPr lang="en-US" sz="2250" dirty="0">
                <a:solidFill>
                  <a:srgbClr val="10B98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</a:t>
            </a:r>
            <a:endParaRPr lang="en-US" sz="2250" dirty="0"/>
          </a:p>
        </p:txBody>
      </p:sp>
      <p:sp>
        <p:nvSpPr>
          <p:cNvPr id="41" name="Text 16"/>
          <p:cNvSpPr/>
          <p:nvPr/>
        </p:nvSpPr>
        <p:spPr>
          <a:xfrm>
            <a:off x="5299307" y="4912798"/>
            <a:ext cx="1593340" cy="3186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55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Intervenciones No Farmacológicas</a:t>
            </a:r>
            <a:endParaRPr lang="en-US" sz="1200" dirty="0"/>
          </a:p>
        </p:txBody>
      </p:sp>
      <p:sp>
        <p:nvSpPr>
          <p:cNvPr id="42" name="Text 17"/>
          <p:cNvSpPr/>
          <p:nvPr/>
        </p:nvSpPr>
        <p:spPr>
          <a:xfrm>
            <a:off x="5457708" y="5258021"/>
            <a:ext cx="3115781" cy="1428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kern="0" spc="86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TERAPIAS DE SOPORTE</a:t>
            </a:r>
            <a:endParaRPr lang="en-US" sz="750" dirty="0"/>
          </a:p>
        </p:txBody>
      </p:sp>
      <p:sp>
        <p:nvSpPr>
          <p:cNvPr id="43" name="Text 18"/>
          <p:cNvSpPr/>
          <p:nvPr/>
        </p:nvSpPr>
        <p:spPr>
          <a:xfrm>
            <a:off x="8098854" y="4718609"/>
            <a:ext cx="491967" cy="2390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82"/>
              </a:lnSpc>
              <a:buNone/>
            </a:pPr>
            <a:r>
              <a:rPr lang="en-US" sz="2250" dirty="0">
                <a:solidFill>
                  <a:srgbClr val="10B98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=</a:t>
            </a:r>
            <a:endParaRPr lang="en-US" sz="2250" dirty="0"/>
          </a:p>
        </p:txBody>
      </p:sp>
      <p:sp>
        <p:nvSpPr>
          <p:cNvPr id="44" name="Text 19"/>
          <p:cNvSpPr/>
          <p:nvPr/>
        </p:nvSpPr>
        <p:spPr>
          <a:xfrm>
            <a:off x="9331618" y="4970888"/>
            <a:ext cx="1699562" cy="26555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45"/>
              </a:lnSpc>
              <a:buNone/>
            </a:pPr>
            <a:r>
              <a:rPr lang="en-US" sz="1050" b="1" dirty="0">
                <a:solidFill>
                  <a:srgbClr val="581C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Alivio del Sufrimiento (Dolor Total)</a:t>
            </a:r>
            <a:endParaRPr lang="en-US" sz="1050" dirty="0"/>
          </a:p>
        </p:txBody>
      </p:sp>
      <p:sp>
        <p:nvSpPr>
          <p:cNvPr id="45" name="Text 20"/>
          <p:cNvSpPr/>
          <p:nvPr/>
        </p:nvSpPr>
        <p:spPr>
          <a:xfrm>
            <a:off x="557669" y="6618999"/>
            <a:ext cx="7215519" cy="1062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836"/>
              </a:lnSpc>
              <a:buNone/>
            </a:pPr>
            <a:r>
              <a:rPr lang="en-US" sz="900" kern="0" spc="103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 Y NORMATIVIDAD</a:t>
            </a:r>
            <a:endParaRPr lang="en-US" sz="900" dirty="0"/>
          </a:p>
        </p:txBody>
      </p:sp>
      <p:sp>
        <p:nvSpPr>
          <p:cNvPr id="46" name="Text 21"/>
          <p:cNvSpPr/>
          <p:nvPr/>
        </p:nvSpPr>
        <p:spPr>
          <a:xfrm>
            <a:off x="7850103" y="6618999"/>
            <a:ext cx="13971869" cy="1062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836"/>
              </a:lnSpc>
              <a:buNone/>
            </a:pPr>
            <a:r>
              <a:rPr lang="en-US" sz="900" i="1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"Garantizar el alivio del sufrimiento es un derecho humano fundamental"</a:t>
            </a:r>
            <a:endParaRPr lang="en-US" sz="9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2192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8525" y="261937"/>
            <a:ext cx="523875" cy="6953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10925" y="414338"/>
            <a:ext cx="219075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1676400"/>
            <a:ext cx="3555950" cy="4114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2038350"/>
            <a:ext cx="380851" cy="4572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6626" y="2114550"/>
            <a:ext cx="171450" cy="3048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2819400"/>
            <a:ext cx="1524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3429000"/>
            <a:ext cx="1524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4038600"/>
            <a:ext cx="1524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4876800"/>
            <a:ext cx="2946350" cy="609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17950" y="1676400"/>
            <a:ext cx="3555950" cy="4114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22750" y="1981200"/>
            <a:ext cx="457200" cy="4572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22763" y="2057400"/>
            <a:ext cx="257175" cy="3048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22750" y="3390900"/>
            <a:ext cx="2946350" cy="11049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22750" y="5067300"/>
            <a:ext cx="2946350" cy="4191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78701" y="1676400"/>
            <a:ext cx="3556099" cy="41148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83501" y="2038350"/>
            <a:ext cx="389781" cy="4572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606879" y="2114550"/>
            <a:ext cx="142875" cy="3048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83501" y="2781300"/>
            <a:ext cx="936873" cy="3048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483501" y="3505200"/>
            <a:ext cx="936873" cy="3048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483501" y="4876800"/>
            <a:ext cx="2946499" cy="6096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6248400"/>
            <a:ext cx="12192000" cy="6096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09600" y="6457950"/>
            <a:ext cx="749498" cy="190500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609600" y="266700"/>
            <a:ext cx="905256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kern="0" spc="-54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INTERVENCIONES FÍSICAS</a:t>
            </a:r>
            <a:endParaRPr lang="en-US" sz="2700" dirty="0"/>
          </a:p>
        </p:txBody>
      </p:sp>
      <p:sp>
        <p:nvSpPr>
          <p:cNvPr id="28" name="Text 1"/>
          <p:cNvSpPr/>
          <p:nvPr/>
        </p:nvSpPr>
        <p:spPr>
          <a:xfrm>
            <a:off x="609600" y="685800"/>
            <a:ext cx="10287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A7F3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Fisioterapia, Movilización y Confort Corporal</a:t>
            </a:r>
            <a:endParaRPr lang="en-US" sz="1500" dirty="0"/>
          </a:p>
        </p:txBody>
      </p:sp>
      <p:sp>
        <p:nvSpPr>
          <p:cNvPr id="29" name="Text 2"/>
          <p:cNvSpPr/>
          <p:nvPr/>
        </p:nvSpPr>
        <p:spPr>
          <a:xfrm>
            <a:off x="1295251" y="1981200"/>
            <a:ext cx="2413099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Fisioterapia y Movilización</a:t>
            </a:r>
            <a:endParaRPr lang="en-US" sz="1800" dirty="0"/>
          </a:p>
        </p:txBody>
      </p:sp>
      <p:sp>
        <p:nvSpPr>
          <p:cNvPr id="30" name="Text 3"/>
          <p:cNvSpPr/>
          <p:nvPr/>
        </p:nvSpPr>
        <p:spPr>
          <a:xfrm>
            <a:off x="1028700" y="2781300"/>
            <a:ext cx="26796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Movilización:</a:t>
            </a: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Activa o pasiva para reducir rigidez.</a:t>
            </a:r>
            <a:endParaRPr lang="en-US" sz="1200" dirty="0"/>
          </a:p>
        </p:txBody>
      </p:sp>
      <p:sp>
        <p:nvSpPr>
          <p:cNvPr id="31" name="Text 4"/>
          <p:cNvSpPr/>
          <p:nvPr/>
        </p:nvSpPr>
        <p:spPr>
          <a:xfrm>
            <a:off x="1028700" y="3390900"/>
            <a:ext cx="26796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Estiramientos:</a:t>
            </a: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Adaptados a la capacidad funcional.</a:t>
            </a:r>
            <a:endParaRPr lang="en-US" sz="1200" dirty="0"/>
          </a:p>
        </p:txBody>
      </p:sp>
      <p:sp>
        <p:nvSpPr>
          <p:cNvPr id="32" name="Text 5"/>
          <p:cNvSpPr/>
          <p:nvPr/>
        </p:nvSpPr>
        <p:spPr>
          <a:xfrm>
            <a:off x="1028700" y="4000500"/>
            <a:ext cx="26796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Postura:</a:t>
            </a: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Reeducación para disminuir el dolor mecánico.</a:t>
            </a:r>
            <a:endParaRPr lang="en-US" sz="1200" dirty="0"/>
          </a:p>
        </p:txBody>
      </p:sp>
      <p:sp>
        <p:nvSpPr>
          <p:cNvPr id="33" name="Text 6"/>
          <p:cNvSpPr/>
          <p:nvPr/>
        </p:nvSpPr>
        <p:spPr>
          <a:xfrm>
            <a:off x="762000" y="4876800"/>
            <a:ext cx="294635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047857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"Busca restaurar movilidad y promover la circulación local."</a:t>
            </a:r>
            <a:endParaRPr lang="en-US" sz="1050" dirty="0"/>
          </a:p>
        </p:txBody>
      </p:sp>
      <p:sp>
        <p:nvSpPr>
          <p:cNvPr id="34" name="Text 7"/>
          <p:cNvSpPr/>
          <p:nvPr/>
        </p:nvSpPr>
        <p:spPr>
          <a:xfrm>
            <a:off x="5232350" y="2066925"/>
            <a:ext cx="301752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Masoterapia</a:t>
            </a:r>
            <a:endParaRPr lang="en-US" sz="1800" dirty="0"/>
          </a:p>
        </p:txBody>
      </p:sp>
      <p:sp>
        <p:nvSpPr>
          <p:cNvPr id="35" name="Text 8"/>
          <p:cNvSpPr/>
          <p:nvPr/>
        </p:nvSpPr>
        <p:spPr>
          <a:xfrm>
            <a:off x="4622750" y="2667000"/>
            <a:ext cx="2946350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Aplicación de masajes suaves para modular la percepción del dolor.</a:t>
            </a:r>
            <a:endParaRPr lang="en-US" sz="1200" dirty="0"/>
          </a:p>
        </p:txBody>
      </p:sp>
      <p:sp>
        <p:nvSpPr>
          <p:cNvPr id="36" name="Text 9"/>
          <p:cNvSpPr/>
          <p:nvPr/>
        </p:nvSpPr>
        <p:spPr>
          <a:xfrm>
            <a:off x="4737050" y="3505200"/>
            <a:ext cx="271775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kern="0" spc="42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BENEFICIOS CLAVE</a:t>
            </a:r>
            <a:endParaRPr lang="en-US" sz="1050" dirty="0"/>
          </a:p>
        </p:txBody>
      </p:sp>
      <p:sp>
        <p:nvSpPr>
          <p:cNvPr id="37" name="Text 10"/>
          <p:cNvSpPr/>
          <p:nvPr/>
        </p:nvSpPr>
        <p:spPr>
          <a:xfrm>
            <a:off x="4737050" y="3733800"/>
            <a:ext cx="57607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Liberación de endorfinas naturales</a:t>
            </a:r>
            <a:endParaRPr lang="en-US" sz="1050" dirty="0"/>
          </a:p>
        </p:txBody>
      </p:sp>
      <p:sp>
        <p:nvSpPr>
          <p:cNvPr id="38" name="Text 11"/>
          <p:cNvSpPr/>
          <p:nvPr/>
        </p:nvSpPr>
        <p:spPr>
          <a:xfrm>
            <a:off x="4737050" y="3962400"/>
            <a:ext cx="49606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Reducción de tensión muscular</a:t>
            </a:r>
            <a:endParaRPr lang="en-US" sz="1050" dirty="0"/>
          </a:p>
        </p:txBody>
      </p:sp>
      <p:sp>
        <p:nvSpPr>
          <p:cNvPr id="39" name="Text 12"/>
          <p:cNvSpPr/>
          <p:nvPr/>
        </p:nvSpPr>
        <p:spPr>
          <a:xfrm>
            <a:off x="4737050" y="4191000"/>
            <a:ext cx="44805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Disminución de la ansiedad</a:t>
            </a:r>
            <a:endParaRPr lang="en-US" sz="1050" dirty="0"/>
          </a:p>
        </p:txBody>
      </p:sp>
      <p:sp>
        <p:nvSpPr>
          <p:cNvPr id="40" name="Text 13"/>
          <p:cNvSpPr/>
          <p:nvPr/>
        </p:nvSpPr>
        <p:spPr>
          <a:xfrm>
            <a:off x="4622750" y="5067300"/>
            <a:ext cx="816102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047857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"Contribuye a la relajación profunda del paciente."</a:t>
            </a:r>
            <a:endParaRPr lang="en-US" sz="1050" dirty="0"/>
          </a:p>
        </p:txBody>
      </p:sp>
      <p:sp>
        <p:nvSpPr>
          <p:cNvPr id="41" name="Text 14"/>
          <p:cNvSpPr/>
          <p:nvPr/>
        </p:nvSpPr>
        <p:spPr>
          <a:xfrm>
            <a:off x="9025682" y="1981200"/>
            <a:ext cx="2404318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Aplicación de Frío y Calor</a:t>
            </a:r>
            <a:endParaRPr lang="en-US" sz="1800" dirty="0"/>
          </a:p>
        </p:txBody>
      </p:sp>
      <p:sp>
        <p:nvSpPr>
          <p:cNvPr id="42" name="Text 15"/>
          <p:cNvSpPr/>
          <p:nvPr/>
        </p:nvSpPr>
        <p:spPr>
          <a:xfrm>
            <a:off x="8483501" y="2781300"/>
            <a:ext cx="784473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1E40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FRÍO</a:t>
            </a:r>
            <a:endParaRPr lang="en-US" sz="900" dirty="0"/>
          </a:p>
        </p:txBody>
      </p:sp>
      <p:sp>
        <p:nvSpPr>
          <p:cNvPr id="43" name="Text 16"/>
          <p:cNvSpPr/>
          <p:nvPr/>
        </p:nvSpPr>
        <p:spPr>
          <a:xfrm>
            <a:off x="9572774" y="2781300"/>
            <a:ext cx="19202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Fases agudas</a:t>
            </a:r>
            <a:endParaRPr lang="en-US" sz="1050" dirty="0"/>
          </a:p>
        </p:txBody>
      </p:sp>
      <p:sp>
        <p:nvSpPr>
          <p:cNvPr id="44" name="Text 17"/>
          <p:cNvSpPr/>
          <p:nvPr/>
        </p:nvSpPr>
        <p:spPr>
          <a:xfrm>
            <a:off x="9572774" y="2971800"/>
            <a:ext cx="1857226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Vasoconstricción, reduce inflamación y edema.</a:t>
            </a:r>
            <a:endParaRPr lang="en-US" sz="1050" dirty="0"/>
          </a:p>
        </p:txBody>
      </p:sp>
      <p:sp>
        <p:nvSpPr>
          <p:cNvPr id="45" name="Text 18"/>
          <p:cNvSpPr/>
          <p:nvPr/>
        </p:nvSpPr>
        <p:spPr>
          <a:xfrm>
            <a:off x="8483501" y="3505200"/>
            <a:ext cx="784473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9A341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CALOR</a:t>
            </a:r>
            <a:endParaRPr lang="en-US" sz="900" dirty="0"/>
          </a:p>
        </p:txBody>
      </p:sp>
      <p:sp>
        <p:nvSpPr>
          <p:cNvPr id="46" name="Text 19"/>
          <p:cNvSpPr/>
          <p:nvPr/>
        </p:nvSpPr>
        <p:spPr>
          <a:xfrm>
            <a:off x="9572774" y="3505200"/>
            <a:ext cx="20802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crónico</a:t>
            </a:r>
            <a:endParaRPr lang="en-US" sz="1050" dirty="0"/>
          </a:p>
        </p:txBody>
      </p:sp>
      <p:sp>
        <p:nvSpPr>
          <p:cNvPr id="47" name="Text 20"/>
          <p:cNvSpPr/>
          <p:nvPr/>
        </p:nvSpPr>
        <p:spPr>
          <a:xfrm>
            <a:off x="9572774" y="3695700"/>
            <a:ext cx="1857226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Vasodilatación, alivia espasmos y rigidez.</a:t>
            </a:r>
            <a:endParaRPr lang="en-US" sz="1050" dirty="0"/>
          </a:p>
        </p:txBody>
      </p:sp>
      <p:sp>
        <p:nvSpPr>
          <p:cNvPr id="48" name="Text 21"/>
          <p:cNvSpPr/>
          <p:nvPr/>
        </p:nvSpPr>
        <p:spPr>
          <a:xfrm>
            <a:off x="8483501" y="4876800"/>
            <a:ext cx="2946499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047857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"Técnicas sencillas pero altamente efectivas en el hogar."</a:t>
            </a:r>
            <a:endParaRPr lang="en-US" sz="1050" dirty="0"/>
          </a:p>
        </p:txBody>
      </p:sp>
      <p:sp>
        <p:nvSpPr>
          <p:cNvPr id="49" name="Text 22"/>
          <p:cNvSpPr/>
          <p:nvPr/>
        </p:nvSpPr>
        <p:spPr>
          <a:xfrm>
            <a:off x="685800" y="6457950"/>
            <a:ext cx="94701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</a:t>
            </a:r>
            <a:endParaRPr lang="en-US" sz="900" dirty="0"/>
          </a:p>
        </p:txBody>
      </p:sp>
      <p:sp>
        <p:nvSpPr>
          <p:cNvPr id="50" name="Text 23"/>
          <p:cNvSpPr/>
          <p:nvPr/>
        </p:nvSpPr>
        <p:spPr>
          <a:xfrm>
            <a:off x="1435298" y="6457950"/>
            <a:ext cx="40005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Integral del Dolor</a:t>
            </a:r>
            <a:endParaRPr lang="en-US" sz="1050" dirty="0"/>
          </a:p>
        </p:txBody>
      </p:sp>
      <p:sp>
        <p:nvSpPr>
          <p:cNvPr id="51" name="Text 24"/>
          <p:cNvSpPr/>
          <p:nvPr/>
        </p:nvSpPr>
        <p:spPr>
          <a:xfrm>
            <a:off x="8189863" y="6457950"/>
            <a:ext cx="100812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94A3B8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"El cuidado paliativo va más allá de la supresión de síntomas."</a:t>
            </a:r>
            <a:endParaRPr lang="en-US" sz="105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2643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3449" y="414130"/>
            <a:ext cx="215347" cy="29817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1319" y="397565"/>
            <a:ext cx="16565" cy="331304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126435"/>
            <a:ext cx="12192000" cy="531251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1304" y="1457739"/>
            <a:ext cx="4649261" cy="312124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0087" y="1677228"/>
            <a:ext cx="190500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0087" y="2020956"/>
            <a:ext cx="4251696" cy="111336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0087" y="3266842"/>
            <a:ext cx="4251696" cy="1113364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1304" y="4777771"/>
            <a:ext cx="4649261" cy="1329876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0087" y="5282751"/>
            <a:ext cx="256761" cy="298174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45609" y="1457739"/>
            <a:ext cx="3241218" cy="1192696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79186" y="1623391"/>
            <a:ext cx="173935" cy="26504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19348" y="1457739"/>
            <a:ext cx="3241217" cy="1192696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123936" y="1623391"/>
            <a:ext cx="231914" cy="26504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45609" y="2849217"/>
            <a:ext cx="6614957" cy="325843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10653" y="3134967"/>
            <a:ext cx="140804" cy="1905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510653" y="3578087"/>
            <a:ext cx="149087" cy="152322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510653" y="4041913"/>
            <a:ext cx="149087" cy="152322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652479" y="3578087"/>
            <a:ext cx="149087" cy="152322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652479" y="4041913"/>
            <a:ext cx="149087" cy="152322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510653" y="4605130"/>
            <a:ext cx="6084870" cy="496957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510653" y="4853608"/>
            <a:ext cx="1490869" cy="198783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305631" y="4803913"/>
            <a:ext cx="289892" cy="298174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6438952"/>
            <a:ext cx="12192000" cy="419048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397565" y="265043"/>
            <a:ext cx="24133302" cy="33130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609"/>
              </a:lnSpc>
              <a:buNone/>
            </a:pPr>
            <a:r>
              <a:rPr lang="en-US" sz="2700" b="1" kern="0" spc="-62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Estimulación Nerviosa Eléctrica Transcutánea (TENS)</a:t>
            </a:r>
            <a:endParaRPr lang="en-US" sz="2700" dirty="0"/>
          </a:p>
        </p:txBody>
      </p:sp>
      <p:sp>
        <p:nvSpPr>
          <p:cNvPr id="29" name="Text 1"/>
          <p:cNvSpPr/>
          <p:nvPr/>
        </p:nvSpPr>
        <p:spPr>
          <a:xfrm>
            <a:off x="397565" y="629478"/>
            <a:ext cx="13013055" cy="231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26"/>
              </a:lnSpc>
              <a:buNone/>
            </a:pPr>
            <a:r>
              <a:rPr lang="en-US" sz="1350" i="1" dirty="0">
                <a:solidFill>
                  <a:srgbClr val="D1FAE5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Intervenciones No Farmacológicas en el Alivio del Dolor</a:t>
            </a:r>
            <a:endParaRPr lang="en-US" sz="1350" dirty="0"/>
          </a:p>
        </p:txBody>
      </p:sp>
      <p:sp>
        <p:nvSpPr>
          <p:cNvPr id="30" name="Text 2"/>
          <p:cNvSpPr/>
          <p:nvPr/>
        </p:nvSpPr>
        <p:spPr>
          <a:xfrm>
            <a:off x="10870406" y="430696"/>
            <a:ext cx="924028" cy="2650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43"/>
              </a:lnSpc>
              <a:buNone/>
            </a:pPr>
            <a:r>
              <a:rPr lang="en-US" sz="900" b="1" kern="0" spc="83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FISIOTERAPIA
AVANZADA</a:t>
            </a:r>
            <a:endParaRPr lang="en-US" sz="900" dirty="0"/>
          </a:p>
        </p:txBody>
      </p:sp>
      <p:sp>
        <p:nvSpPr>
          <p:cNvPr id="31" name="Text 3"/>
          <p:cNvSpPr/>
          <p:nvPr/>
        </p:nvSpPr>
        <p:spPr>
          <a:xfrm>
            <a:off x="819978" y="1656522"/>
            <a:ext cx="7098030" cy="231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26"/>
              </a:lnSpc>
              <a:buNone/>
            </a:pPr>
            <a:r>
              <a:rPr lang="en-US" sz="15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Fundamento Neurofisiológico</a:t>
            </a:r>
            <a:endParaRPr lang="en-US" sz="1500" dirty="0"/>
          </a:p>
        </p:txBody>
      </p:sp>
      <p:sp>
        <p:nvSpPr>
          <p:cNvPr id="32" name="Text 4"/>
          <p:cNvSpPr/>
          <p:nvPr/>
        </p:nvSpPr>
        <p:spPr>
          <a:xfrm>
            <a:off x="662609" y="2153478"/>
            <a:ext cx="6808851" cy="1656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04"/>
              </a:lnSpc>
              <a:buNone/>
            </a:pPr>
            <a:r>
              <a:rPr lang="en-US" sz="1050" b="1" kern="0" spc="48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TEORÍA DE LA COMPUERTA (GATE CONTROL)</a:t>
            </a:r>
            <a:endParaRPr lang="en-US" sz="1050" dirty="0"/>
          </a:p>
        </p:txBody>
      </p:sp>
      <p:sp>
        <p:nvSpPr>
          <p:cNvPr id="33" name="Text 5"/>
          <p:cNvSpPr/>
          <p:nvPr/>
        </p:nvSpPr>
        <p:spPr>
          <a:xfrm>
            <a:off x="662609" y="2352261"/>
            <a:ext cx="3986652" cy="649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Estimulación selectiva de </a:t>
            </a:r>
            <a:r>
              <a:rPr lang="en-US" sz="1050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fibras nerviosas gruesas (A-beta)</a:t>
            </a: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que inhiben la transmisión de señales dolorosas en el asta posterior de la médula espinal.</a:t>
            </a:r>
            <a:endParaRPr lang="en-US" sz="1050" dirty="0"/>
          </a:p>
        </p:txBody>
      </p:sp>
      <p:sp>
        <p:nvSpPr>
          <p:cNvPr id="34" name="Text 6"/>
          <p:cNvSpPr/>
          <p:nvPr/>
        </p:nvSpPr>
        <p:spPr>
          <a:xfrm>
            <a:off x="662609" y="3399364"/>
            <a:ext cx="3986652" cy="1656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04"/>
              </a:lnSpc>
              <a:buNone/>
            </a:pPr>
            <a:r>
              <a:rPr lang="en-US" sz="1050" b="1" kern="0" spc="48" dirty="0">
                <a:solidFill>
                  <a:srgbClr val="1E3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MODULACIÓN BIOQUÍMICA</a:t>
            </a:r>
            <a:endParaRPr lang="en-US" sz="1050" dirty="0"/>
          </a:p>
        </p:txBody>
      </p:sp>
      <p:sp>
        <p:nvSpPr>
          <p:cNvPr id="35" name="Text 7"/>
          <p:cNvSpPr/>
          <p:nvPr/>
        </p:nvSpPr>
        <p:spPr>
          <a:xfrm>
            <a:off x="662609" y="3598146"/>
            <a:ext cx="3986652" cy="649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Promueve la liberación endógena de </a:t>
            </a:r>
            <a:r>
              <a:rPr lang="en-US" sz="1050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endorfinas y encefalinas</a:t>
            </a: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actuando como un sistema analgésico natural del organismo.</a:t>
            </a:r>
            <a:endParaRPr lang="en-US" sz="1050" dirty="0"/>
          </a:p>
        </p:txBody>
      </p:sp>
      <p:sp>
        <p:nvSpPr>
          <p:cNvPr id="36" name="Text 8"/>
          <p:cNvSpPr/>
          <p:nvPr/>
        </p:nvSpPr>
        <p:spPr>
          <a:xfrm>
            <a:off x="919370" y="4976554"/>
            <a:ext cx="3862413" cy="9323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i="1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"Opción no invasiva y con mínimos efectos secundarios, vital para el manejo del dolor crónico y la reducción de polifarmacia."</a:t>
            </a:r>
            <a:r>
              <a:rPr lang="en-US" sz="1050" b="1" i="1" dirty="0">
                <a:solidFill>
                  <a:srgbClr val="6EE7B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— Johnson, 2007</a:t>
            </a:r>
            <a:endParaRPr lang="en-US" sz="1050" dirty="0"/>
          </a:p>
        </p:txBody>
      </p:sp>
      <p:sp>
        <p:nvSpPr>
          <p:cNvPr id="37" name="Text 9"/>
          <p:cNvSpPr/>
          <p:nvPr/>
        </p:nvSpPr>
        <p:spPr>
          <a:xfrm>
            <a:off x="5946038" y="1987826"/>
            <a:ext cx="1840230" cy="1656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04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Colocación</a:t>
            </a:r>
            <a:endParaRPr lang="en-US" sz="1050" dirty="0"/>
          </a:p>
        </p:txBody>
      </p:sp>
      <p:sp>
        <p:nvSpPr>
          <p:cNvPr id="38" name="Text 10"/>
          <p:cNvSpPr/>
          <p:nvPr/>
        </p:nvSpPr>
        <p:spPr>
          <a:xfrm>
            <a:off x="5411261" y="2219739"/>
            <a:ext cx="2909913" cy="2650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43"/>
              </a:lnSpc>
              <a:buNone/>
            </a:pPr>
            <a:r>
              <a:rPr lang="en-US" sz="90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Electrodos sobre la piel en el área del dolor o siguiendo dermatomas específicos.</a:t>
            </a:r>
            <a:endParaRPr lang="en-US" sz="900" dirty="0"/>
          </a:p>
        </p:txBody>
      </p:sp>
      <p:sp>
        <p:nvSpPr>
          <p:cNvPr id="39" name="Text 11"/>
          <p:cNvSpPr/>
          <p:nvPr/>
        </p:nvSpPr>
        <p:spPr>
          <a:xfrm>
            <a:off x="9319777" y="1987826"/>
            <a:ext cx="1840230" cy="1656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04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Parámetros</a:t>
            </a:r>
            <a:endParaRPr lang="en-US" sz="1050" dirty="0"/>
          </a:p>
        </p:txBody>
      </p:sp>
      <p:sp>
        <p:nvSpPr>
          <p:cNvPr id="40" name="Text 12"/>
          <p:cNvSpPr/>
          <p:nvPr/>
        </p:nvSpPr>
        <p:spPr>
          <a:xfrm>
            <a:off x="8785000" y="2219739"/>
            <a:ext cx="2909914" cy="2650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43"/>
              </a:lnSpc>
              <a:buNone/>
            </a:pPr>
            <a:r>
              <a:rPr lang="en-US" sz="90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Ajuste de frecuencia (Hz) e intensidad (mA) según el umbral de confort del paciente.</a:t>
            </a:r>
            <a:endParaRPr lang="en-US" sz="900" dirty="0"/>
          </a:p>
        </p:txBody>
      </p:sp>
      <p:sp>
        <p:nvSpPr>
          <p:cNvPr id="41" name="Text 13"/>
          <p:cNvSpPr/>
          <p:nvPr/>
        </p:nvSpPr>
        <p:spPr>
          <a:xfrm>
            <a:off x="5750848" y="3114261"/>
            <a:ext cx="10778490" cy="231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26"/>
              </a:lnSpc>
              <a:buNone/>
            </a:pPr>
            <a:r>
              <a:rPr lang="en-US" sz="15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Aplicación Clínica en Cuidados Paliativos</a:t>
            </a:r>
            <a:endParaRPr lang="en-US" sz="1500" dirty="0"/>
          </a:p>
        </p:txBody>
      </p:sp>
      <p:sp>
        <p:nvSpPr>
          <p:cNvPr id="42" name="Text 14"/>
          <p:cNvSpPr/>
          <p:nvPr/>
        </p:nvSpPr>
        <p:spPr>
          <a:xfrm>
            <a:off x="5759130" y="3544956"/>
            <a:ext cx="2694566" cy="33130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04"/>
              </a:lnSpc>
              <a:buNone/>
            </a:pPr>
            <a:r>
              <a:rPr lang="en-US" sz="1050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Musculoesquelético:</a:t>
            </a: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Rigidez y espasmos secundarios.</a:t>
            </a:r>
            <a:endParaRPr lang="en-US" sz="1050" dirty="0"/>
          </a:p>
        </p:txBody>
      </p:sp>
      <p:sp>
        <p:nvSpPr>
          <p:cNvPr id="43" name="Text 15"/>
          <p:cNvSpPr/>
          <p:nvPr/>
        </p:nvSpPr>
        <p:spPr>
          <a:xfrm>
            <a:off x="5759130" y="4008782"/>
            <a:ext cx="2694566" cy="33130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04"/>
              </a:lnSpc>
              <a:buNone/>
            </a:pPr>
            <a:r>
              <a:rPr lang="en-US" sz="1050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Neuropático:</a:t>
            </a: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Modulación de parestesias y disestesias.</a:t>
            </a:r>
            <a:endParaRPr lang="en-US" sz="1050" dirty="0"/>
          </a:p>
        </p:txBody>
      </p:sp>
      <p:sp>
        <p:nvSpPr>
          <p:cNvPr id="44" name="Text 16"/>
          <p:cNvSpPr/>
          <p:nvPr/>
        </p:nvSpPr>
        <p:spPr>
          <a:xfrm>
            <a:off x="8900957" y="3544956"/>
            <a:ext cx="2694566" cy="33130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04"/>
              </a:lnSpc>
              <a:buNone/>
            </a:pPr>
            <a:r>
              <a:rPr lang="en-US" sz="1050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Óseo:</a:t>
            </a: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Alivio complementario en metástasis localizadas.</a:t>
            </a:r>
            <a:endParaRPr lang="en-US" sz="1050" dirty="0"/>
          </a:p>
        </p:txBody>
      </p:sp>
      <p:sp>
        <p:nvSpPr>
          <p:cNvPr id="45" name="Text 17"/>
          <p:cNvSpPr/>
          <p:nvPr/>
        </p:nvSpPr>
        <p:spPr>
          <a:xfrm>
            <a:off x="8900957" y="4008782"/>
            <a:ext cx="2694566" cy="33130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04"/>
              </a:lnSpc>
              <a:buNone/>
            </a:pPr>
            <a:r>
              <a:rPr lang="en-US" sz="1050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Seguridad:</a:t>
            </a:r>
            <a:r>
              <a:rPr lang="en-US" sz="10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Bajo riesgo de interacciones farmacológicas.</a:t>
            </a:r>
            <a:endParaRPr lang="en-US" sz="1050" dirty="0"/>
          </a:p>
        </p:txBody>
      </p:sp>
      <p:sp>
        <p:nvSpPr>
          <p:cNvPr id="46" name="Text 18"/>
          <p:cNvSpPr/>
          <p:nvPr/>
        </p:nvSpPr>
        <p:spPr>
          <a:xfrm>
            <a:off x="5610044" y="4853608"/>
            <a:ext cx="2670962" cy="1987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43"/>
              </a:lnSpc>
              <a:buNone/>
            </a:pPr>
            <a:r>
              <a:rPr lang="en-US" sz="900" b="1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EVIDENCIA CIENTÍFICA</a:t>
            </a:r>
            <a:endParaRPr lang="en-US" sz="900" dirty="0"/>
          </a:p>
        </p:txBody>
      </p:sp>
      <p:sp>
        <p:nvSpPr>
          <p:cNvPr id="47" name="Text 19"/>
          <p:cNvSpPr/>
          <p:nvPr/>
        </p:nvSpPr>
        <p:spPr>
          <a:xfrm>
            <a:off x="7100913" y="4886739"/>
            <a:ext cx="8517636" cy="1325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43"/>
              </a:lnSpc>
              <a:buNone/>
            </a:pPr>
            <a:r>
              <a:rPr lang="en-US" sz="9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Grado de recomendación sólido en guías internacionales</a:t>
            </a:r>
            <a:endParaRPr lang="en-US" sz="900" dirty="0"/>
          </a:p>
        </p:txBody>
      </p:sp>
      <p:sp>
        <p:nvSpPr>
          <p:cNvPr id="48" name="Text 20"/>
          <p:cNvSpPr/>
          <p:nvPr/>
        </p:nvSpPr>
        <p:spPr>
          <a:xfrm>
            <a:off x="397565" y="6582215"/>
            <a:ext cx="7834122" cy="1325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43"/>
              </a:lnSpc>
              <a:buNone/>
            </a:pPr>
            <a:r>
              <a:rPr lang="en-US" sz="900" kern="0" spc="83" dirty="0">
                <a:solidFill>
                  <a:srgbClr val="9CA3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MANEJO DEL DOLOR EN CUIDADOS PALIATIVOS</a:t>
            </a:r>
            <a:endParaRPr lang="en-US" sz="900" dirty="0"/>
          </a:p>
        </p:txBody>
      </p:sp>
      <p:sp>
        <p:nvSpPr>
          <p:cNvPr id="49" name="Text 21"/>
          <p:cNvSpPr/>
          <p:nvPr/>
        </p:nvSpPr>
        <p:spPr>
          <a:xfrm>
            <a:off x="8940687" y="6582215"/>
            <a:ext cx="1629918" cy="1325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43"/>
              </a:lnSpc>
              <a:buNone/>
            </a:pPr>
            <a:r>
              <a:rPr lang="en-US" sz="900" b="1" kern="0" spc="83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PÁGINA 42</a:t>
            </a:r>
            <a:endParaRPr lang="en-US" sz="900" dirty="0"/>
          </a:p>
        </p:txBody>
      </p:sp>
      <p:sp>
        <p:nvSpPr>
          <p:cNvPr id="50" name="Text 22"/>
          <p:cNvSpPr/>
          <p:nvPr/>
        </p:nvSpPr>
        <p:spPr>
          <a:xfrm>
            <a:off x="9921529" y="6582215"/>
            <a:ext cx="3785616" cy="1325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43"/>
              </a:lnSpc>
              <a:buNone/>
            </a:pPr>
            <a:r>
              <a:rPr lang="en-US" sz="900" kern="0" spc="83" dirty="0">
                <a:solidFill>
                  <a:srgbClr val="9CA3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SALUD PÚBLICA &amp; BIOÉTICA</a:t>
            </a:r>
            <a:endParaRPr lang="en-US" sz="9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85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85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985" cy="118511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33858" y="412967"/>
            <a:ext cx="339850" cy="34856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185118"/>
            <a:ext cx="12191985" cy="5254604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8277" y="1603395"/>
            <a:ext cx="11355431" cy="618974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8277" y="2570933"/>
            <a:ext cx="3645627" cy="1620687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7415" y="2780072"/>
            <a:ext cx="348564" cy="34856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2771" y="2832356"/>
            <a:ext cx="217853" cy="24399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73043" y="2570933"/>
            <a:ext cx="3645764" cy="162068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82181" y="2780072"/>
            <a:ext cx="348564" cy="348564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69322" y="2832356"/>
            <a:ext cx="174282" cy="24399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27945" y="2570933"/>
            <a:ext cx="3645627" cy="1620687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37083" y="2780072"/>
            <a:ext cx="348564" cy="348564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15510" y="2832356"/>
            <a:ext cx="191710" cy="24399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18277" y="4400759"/>
            <a:ext cx="3645627" cy="1620687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7415" y="4609897"/>
            <a:ext cx="348564" cy="348564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14557" y="4662182"/>
            <a:ext cx="174282" cy="24399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273043" y="4400759"/>
            <a:ext cx="3645764" cy="1620687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482181" y="4609897"/>
            <a:ext cx="348564" cy="348564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569322" y="4662182"/>
            <a:ext cx="174282" cy="24399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127945" y="4400759"/>
            <a:ext cx="3645627" cy="1620687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6439723"/>
            <a:ext cx="12191985" cy="418277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418277" y="278851"/>
            <a:ext cx="14842427" cy="34856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45"/>
              </a:lnSpc>
              <a:buNone/>
            </a:pPr>
            <a:r>
              <a:rPr lang="en-US" sz="2700" b="1" kern="0" spc="-59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Intervenciones Psico-conductuales</a:t>
            </a:r>
            <a:endParaRPr lang="en-US" sz="2700" dirty="0"/>
          </a:p>
        </p:txBody>
      </p:sp>
      <p:sp>
        <p:nvSpPr>
          <p:cNvPr id="26" name="Text 1"/>
          <p:cNvSpPr/>
          <p:nvPr/>
        </p:nvSpPr>
        <p:spPr>
          <a:xfrm>
            <a:off x="418277" y="662272"/>
            <a:ext cx="8920448" cy="2439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1"/>
              </a:lnSpc>
              <a:buNone/>
            </a:pPr>
            <a:r>
              <a:rPr lang="en-US" sz="1350" i="1" kern="0" spc="30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5: Estrategias No Farmacológicas</a:t>
            </a:r>
            <a:endParaRPr lang="en-US" sz="1350" dirty="0"/>
          </a:p>
        </p:txBody>
      </p:sp>
      <p:sp>
        <p:nvSpPr>
          <p:cNvPr id="27" name="Text 2"/>
          <p:cNvSpPr/>
          <p:nvPr/>
        </p:nvSpPr>
        <p:spPr>
          <a:xfrm>
            <a:off x="627415" y="1603395"/>
            <a:ext cx="11146293" cy="6189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38"/>
              </a:lnSpc>
              <a:buNone/>
            </a:pPr>
            <a:r>
              <a:rPr lang="en-US" sz="15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Técnicas enfocadas en la conexión </a:t>
            </a:r>
            <a:r>
              <a:rPr lang="en-US" sz="1500" b="1" i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mente-cuerpo</a:t>
            </a:r>
            <a:r>
              <a:rPr lang="en-US" sz="15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para modificar la percepción del dolor, reducir la angustia y potenciar las estrategias de afrontamiento del paciente.</a:t>
            </a:r>
            <a:endParaRPr lang="en-US" sz="1500" dirty="0"/>
          </a:p>
        </p:txBody>
      </p:sp>
      <p:sp>
        <p:nvSpPr>
          <p:cNvPr id="28" name="Text 3"/>
          <p:cNvSpPr/>
          <p:nvPr/>
        </p:nvSpPr>
        <p:spPr>
          <a:xfrm>
            <a:off x="1080549" y="2832356"/>
            <a:ext cx="5172361" cy="2439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1"/>
              </a:lnSpc>
              <a:buNone/>
            </a:pPr>
            <a:r>
              <a:rPr lang="en-US" sz="135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Terapia Cognitiva (TCC)</a:t>
            </a:r>
            <a:endParaRPr lang="en-US" sz="1350" dirty="0"/>
          </a:p>
        </p:txBody>
      </p:sp>
      <p:sp>
        <p:nvSpPr>
          <p:cNvPr id="29" name="Text 4"/>
          <p:cNvSpPr/>
          <p:nvPr/>
        </p:nvSpPr>
        <p:spPr>
          <a:xfrm>
            <a:off x="627415" y="3233205"/>
            <a:ext cx="3227350" cy="6494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Reestructuración de cogniciones negativas y desarrollo de habilidades de autoeficacia en el manejo del dolor.</a:t>
            </a:r>
            <a:endParaRPr lang="en-US" sz="1050" dirty="0"/>
          </a:p>
        </p:txBody>
      </p:sp>
      <p:sp>
        <p:nvSpPr>
          <p:cNvPr id="30" name="Text 5"/>
          <p:cNvSpPr/>
          <p:nvPr/>
        </p:nvSpPr>
        <p:spPr>
          <a:xfrm>
            <a:off x="4935314" y="2832356"/>
            <a:ext cx="4947476" cy="2439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1"/>
              </a:lnSpc>
              <a:buNone/>
            </a:pPr>
            <a:r>
              <a:rPr lang="en-US" sz="135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Técnicas de Relajación</a:t>
            </a:r>
            <a:endParaRPr lang="en-US" sz="1350" dirty="0"/>
          </a:p>
        </p:txBody>
      </p:sp>
      <p:sp>
        <p:nvSpPr>
          <p:cNvPr id="31" name="Text 6"/>
          <p:cNvSpPr/>
          <p:nvPr/>
        </p:nvSpPr>
        <p:spPr>
          <a:xfrm>
            <a:off x="4482181" y="3233205"/>
            <a:ext cx="3227486" cy="6494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Respiración diafragmática, relajación muscular progresiva y visualización para reducir la activación simpática.</a:t>
            </a:r>
            <a:endParaRPr lang="en-US" sz="1050" dirty="0"/>
          </a:p>
        </p:txBody>
      </p:sp>
      <p:sp>
        <p:nvSpPr>
          <p:cNvPr id="32" name="Text 7"/>
          <p:cNvSpPr/>
          <p:nvPr/>
        </p:nvSpPr>
        <p:spPr>
          <a:xfrm>
            <a:off x="8790216" y="2832356"/>
            <a:ext cx="2473738" cy="2439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1"/>
              </a:lnSpc>
              <a:buNone/>
            </a:pPr>
            <a:r>
              <a:rPr lang="en-US" sz="135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Mindfulness</a:t>
            </a:r>
            <a:endParaRPr lang="en-US" sz="1350" dirty="0"/>
          </a:p>
        </p:txBody>
      </p:sp>
      <p:sp>
        <p:nvSpPr>
          <p:cNvPr id="33" name="Text 8"/>
          <p:cNvSpPr/>
          <p:nvPr/>
        </p:nvSpPr>
        <p:spPr>
          <a:xfrm>
            <a:off x="8337083" y="3233205"/>
            <a:ext cx="3227350" cy="6494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Entrenamiento en atención plena no enjuiciadora para disociarse de la experiencia aversiva del dolor.</a:t>
            </a:r>
            <a:endParaRPr lang="en-US" sz="1050" dirty="0"/>
          </a:p>
        </p:txBody>
      </p:sp>
      <p:sp>
        <p:nvSpPr>
          <p:cNvPr id="34" name="Text 9"/>
          <p:cNvSpPr/>
          <p:nvPr/>
        </p:nvSpPr>
        <p:spPr>
          <a:xfrm>
            <a:off x="1080549" y="4662182"/>
            <a:ext cx="2923508" cy="2439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1"/>
              </a:lnSpc>
              <a:buNone/>
            </a:pPr>
            <a:r>
              <a:rPr lang="en-US" sz="135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Musicoterapia</a:t>
            </a:r>
            <a:endParaRPr lang="en-US" sz="1350" dirty="0"/>
          </a:p>
        </p:txBody>
      </p:sp>
      <p:sp>
        <p:nvSpPr>
          <p:cNvPr id="35" name="Text 10"/>
          <p:cNvSpPr/>
          <p:nvPr/>
        </p:nvSpPr>
        <p:spPr>
          <a:xfrm>
            <a:off x="627415" y="5063030"/>
            <a:ext cx="3227350" cy="6494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Uso de la música para distracción, mejora del estado de ánimo y facilitación de la relajación profunda.</a:t>
            </a:r>
            <a:endParaRPr lang="en-US" sz="1050" dirty="0"/>
          </a:p>
        </p:txBody>
      </p:sp>
      <p:sp>
        <p:nvSpPr>
          <p:cNvPr id="36" name="Text 11"/>
          <p:cNvSpPr/>
          <p:nvPr/>
        </p:nvSpPr>
        <p:spPr>
          <a:xfrm>
            <a:off x="4935314" y="4662182"/>
            <a:ext cx="3598164" cy="2439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1"/>
              </a:lnSpc>
              <a:buNone/>
            </a:pPr>
            <a:r>
              <a:rPr lang="en-US" sz="135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Hipnosis Clínica</a:t>
            </a:r>
            <a:endParaRPr lang="en-US" sz="1350" dirty="0"/>
          </a:p>
        </p:txBody>
      </p:sp>
      <p:sp>
        <p:nvSpPr>
          <p:cNvPr id="37" name="Text 12"/>
          <p:cNvSpPr/>
          <p:nvPr/>
        </p:nvSpPr>
        <p:spPr>
          <a:xfrm>
            <a:off x="4482181" y="5063030"/>
            <a:ext cx="3227486" cy="6494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Estado de atención focalizada y sugestión terapéutica para alterar la percepción sensorial del dolor.</a:t>
            </a:r>
            <a:endParaRPr lang="en-US" sz="1050" dirty="0"/>
          </a:p>
        </p:txBody>
      </p:sp>
      <p:sp>
        <p:nvSpPr>
          <p:cNvPr id="38" name="Text 13"/>
          <p:cNvSpPr/>
          <p:nvPr/>
        </p:nvSpPr>
        <p:spPr>
          <a:xfrm>
            <a:off x="7551912" y="4949611"/>
            <a:ext cx="4797555" cy="209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47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Impacto Multidimensional</a:t>
            </a:r>
            <a:endParaRPr lang="en-US" sz="1200" dirty="0"/>
          </a:p>
        </p:txBody>
      </p:sp>
      <p:sp>
        <p:nvSpPr>
          <p:cNvPr id="39" name="Text 14"/>
          <p:cNvSpPr/>
          <p:nvPr/>
        </p:nvSpPr>
        <p:spPr>
          <a:xfrm>
            <a:off x="8337083" y="5193606"/>
            <a:ext cx="3227350" cy="27885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98"/>
              </a:lnSpc>
              <a:buNone/>
            </a:pPr>
            <a:r>
              <a:rPr lang="en-US" sz="900" i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"Abordar la mente es esencial para mitigar el Dolor Total en el final de la vida."</a:t>
            </a:r>
            <a:endParaRPr lang="en-US" sz="900" dirty="0"/>
          </a:p>
        </p:txBody>
      </p:sp>
      <p:sp>
        <p:nvSpPr>
          <p:cNvPr id="40" name="Text 15"/>
          <p:cNvSpPr/>
          <p:nvPr/>
        </p:nvSpPr>
        <p:spPr>
          <a:xfrm>
            <a:off x="418277" y="6561720"/>
            <a:ext cx="2915183" cy="1742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72"/>
              </a:lnSpc>
              <a:buNone/>
            </a:pPr>
            <a:r>
              <a:rPr lang="en-US" sz="1050" b="1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UNISABANA 2025</a:t>
            </a:r>
            <a:endParaRPr lang="en-US" sz="1050" dirty="0"/>
          </a:p>
        </p:txBody>
      </p:sp>
      <p:sp>
        <p:nvSpPr>
          <p:cNvPr id="41" name="Text 16"/>
          <p:cNvSpPr/>
          <p:nvPr/>
        </p:nvSpPr>
        <p:spPr>
          <a:xfrm>
            <a:off x="1673108" y="6561720"/>
            <a:ext cx="174911" cy="1742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72"/>
              </a:lnSpc>
              <a:buNone/>
            </a:pPr>
            <a:r>
              <a:rPr lang="en-US" sz="105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|</a:t>
            </a:r>
            <a:endParaRPr lang="en-US" sz="1050" dirty="0"/>
          </a:p>
        </p:txBody>
      </p:sp>
      <p:sp>
        <p:nvSpPr>
          <p:cNvPr id="42" name="Text 17"/>
          <p:cNvSpPr/>
          <p:nvPr/>
        </p:nvSpPr>
        <p:spPr>
          <a:xfrm>
            <a:off x="1786391" y="6561720"/>
            <a:ext cx="4372775" cy="1742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72"/>
              </a:lnSpc>
              <a:buNone/>
            </a:pPr>
            <a:r>
              <a:rPr lang="en-US" sz="105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Integral del Dolor</a:t>
            </a:r>
            <a:endParaRPr lang="en-US" sz="1050" dirty="0"/>
          </a:p>
        </p:txBody>
      </p:sp>
      <p:sp>
        <p:nvSpPr>
          <p:cNvPr id="43" name="Text 18"/>
          <p:cNvSpPr/>
          <p:nvPr/>
        </p:nvSpPr>
        <p:spPr>
          <a:xfrm>
            <a:off x="9569039" y="6561720"/>
            <a:ext cx="5597152" cy="1742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72"/>
              </a:lnSpc>
              <a:buNone/>
            </a:pPr>
            <a:r>
              <a:rPr lang="en-US" sz="1050" i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Intervenciones No Farmacológicas</a:t>
            </a:r>
            <a:endParaRPr lang="en-US" sz="105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65412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37470" y="406330"/>
            <a:ext cx="455706" cy="46025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588" y="1606410"/>
            <a:ext cx="6693647" cy="835889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588" y="2741122"/>
            <a:ext cx="3665491" cy="209491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647" y="2980181"/>
            <a:ext cx="283882" cy="26894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3138" y="2741122"/>
            <a:ext cx="3665608" cy="2094917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02197" y="2980181"/>
            <a:ext cx="283882" cy="268941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67804" y="2741122"/>
            <a:ext cx="3665491" cy="209491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06863" y="2980181"/>
            <a:ext cx="179294" cy="268941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8588" y="5134862"/>
            <a:ext cx="11474823" cy="86367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7882" y="5314156"/>
            <a:ext cx="470647" cy="505082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7412" y="5433686"/>
            <a:ext cx="231588" cy="239059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439647"/>
            <a:ext cx="12192000" cy="418353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298824" y="298824"/>
            <a:ext cx="22559391" cy="29882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53"/>
              </a:lnSpc>
              <a:buNone/>
            </a:pPr>
            <a:r>
              <a:rPr lang="en-US" sz="2700" b="1" kern="0" spc="-69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Terapia Cognitivo-Conductual (TCC) en Dolor</a:t>
            </a:r>
            <a:endParaRPr lang="en-US" sz="2700" dirty="0"/>
          </a:p>
        </p:txBody>
      </p:sp>
      <p:sp>
        <p:nvSpPr>
          <p:cNvPr id="18" name="Text 1"/>
          <p:cNvSpPr/>
          <p:nvPr/>
        </p:nvSpPr>
        <p:spPr>
          <a:xfrm>
            <a:off x="298824" y="657412"/>
            <a:ext cx="12241530" cy="20917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47"/>
              </a:lnSpc>
              <a:buNone/>
            </a:pPr>
            <a:r>
              <a:rPr lang="en-US" sz="1500" i="1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Abordaje Psico-emocional del "Dolor Total"</a:t>
            </a:r>
            <a:endParaRPr lang="en-US" sz="1500" dirty="0"/>
          </a:p>
        </p:txBody>
      </p:sp>
      <p:sp>
        <p:nvSpPr>
          <p:cNvPr id="19" name="Text 2"/>
          <p:cNvSpPr/>
          <p:nvPr/>
        </p:nvSpPr>
        <p:spPr>
          <a:xfrm>
            <a:off x="537882" y="1606410"/>
            <a:ext cx="6465047" cy="8358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94"/>
              </a:lnSpc>
              <a:buNone/>
            </a:pPr>
            <a:r>
              <a:rPr lang="en-US" sz="1350" i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"Ayuda a los pacientes a identificar y modificar pensamientos y comportamientos disfuncionales relacionados con el dolor, enfocándose en la reestructuración cognitiva y la autoeficacia." (Morley et al., 1999)</a:t>
            </a:r>
            <a:endParaRPr lang="en-US" sz="1350" dirty="0"/>
          </a:p>
        </p:txBody>
      </p:sp>
      <p:sp>
        <p:nvSpPr>
          <p:cNvPr id="20" name="Text 3"/>
          <p:cNvSpPr/>
          <p:nvPr/>
        </p:nvSpPr>
        <p:spPr>
          <a:xfrm>
            <a:off x="597647" y="3403086"/>
            <a:ext cx="757809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Reestructuración Cognitiva</a:t>
            </a:r>
            <a:endParaRPr lang="en-US" sz="1500" dirty="0"/>
          </a:p>
        </p:txBody>
      </p:sp>
      <p:sp>
        <p:nvSpPr>
          <p:cNvPr id="21" name="Text 4"/>
          <p:cNvSpPr/>
          <p:nvPr/>
        </p:nvSpPr>
        <p:spPr>
          <a:xfrm>
            <a:off x="597647" y="3730859"/>
            <a:ext cx="3187373" cy="8661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Identificación de </a:t>
            </a:r>
            <a:r>
              <a:rPr lang="en-US" sz="1050" b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pensamientos automáticos</a:t>
            </a: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negativos y catastrofismo. Sustitución por cogniciones más adaptativas sobre la enfermedad y el síntoma.</a:t>
            </a:r>
            <a:endParaRPr lang="en-US" sz="1050" dirty="0"/>
          </a:p>
        </p:txBody>
      </p:sp>
      <p:sp>
        <p:nvSpPr>
          <p:cNvPr id="22" name="Text 5"/>
          <p:cNvSpPr/>
          <p:nvPr/>
        </p:nvSpPr>
        <p:spPr>
          <a:xfrm>
            <a:off x="4502197" y="3403086"/>
            <a:ext cx="816102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Habilidades de Afrontamiento</a:t>
            </a:r>
            <a:endParaRPr lang="en-US" sz="1500" dirty="0"/>
          </a:p>
        </p:txBody>
      </p:sp>
      <p:sp>
        <p:nvSpPr>
          <p:cNvPr id="23" name="Text 6"/>
          <p:cNvSpPr/>
          <p:nvPr/>
        </p:nvSpPr>
        <p:spPr>
          <a:xfrm>
            <a:off x="4502197" y="3730859"/>
            <a:ext cx="3187490" cy="8661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Entrenamiento en técnicas de </a:t>
            </a:r>
            <a:r>
              <a:rPr lang="en-US" sz="1050" b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resolución de problemas</a:t>
            </a: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distracción cognitiva y manejo de crisis de dolor para reducir la sensación de descontrol.</a:t>
            </a:r>
            <a:endParaRPr lang="en-US" sz="1050" dirty="0"/>
          </a:p>
        </p:txBody>
      </p:sp>
      <p:sp>
        <p:nvSpPr>
          <p:cNvPr id="24" name="Text 7"/>
          <p:cNvSpPr/>
          <p:nvPr/>
        </p:nvSpPr>
        <p:spPr>
          <a:xfrm>
            <a:off x="8406863" y="3403086"/>
            <a:ext cx="699516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Modificación de Conducta</a:t>
            </a:r>
            <a:endParaRPr lang="en-US" sz="1500" dirty="0"/>
          </a:p>
        </p:txBody>
      </p:sp>
      <p:sp>
        <p:nvSpPr>
          <p:cNvPr id="25" name="Text 8"/>
          <p:cNvSpPr/>
          <p:nvPr/>
        </p:nvSpPr>
        <p:spPr>
          <a:xfrm>
            <a:off x="8406863" y="3730859"/>
            <a:ext cx="3187373" cy="8661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Eliminación de </a:t>
            </a:r>
            <a:r>
              <a:rPr lang="en-US" sz="1050" b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comportamientos de dolor</a:t>
            </a: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(quejas excesivas, aislamiento) y promoción de actividades gratificantes y niveles de actividad graduados.</a:t>
            </a:r>
            <a:endParaRPr lang="en-US" sz="1050" dirty="0"/>
          </a:p>
        </p:txBody>
      </p:sp>
      <p:sp>
        <p:nvSpPr>
          <p:cNvPr id="26" name="Text 9"/>
          <p:cNvSpPr/>
          <p:nvPr/>
        </p:nvSpPr>
        <p:spPr>
          <a:xfrm>
            <a:off x="1187824" y="5347774"/>
            <a:ext cx="7881471" cy="20917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47"/>
              </a:lnSpc>
              <a:buNone/>
            </a:pPr>
            <a:r>
              <a:rPr lang="en-US" sz="135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Objetivo Terapéutico Principal</a:t>
            </a:r>
            <a:endParaRPr lang="en-US" sz="1350" dirty="0"/>
          </a:p>
        </p:txBody>
      </p:sp>
      <p:sp>
        <p:nvSpPr>
          <p:cNvPr id="27" name="Text 10"/>
          <p:cNvSpPr/>
          <p:nvPr/>
        </p:nvSpPr>
        <p:spPr>
          <a:xfrm>
            <a:off x="1187824" y="5556950"/>
            <a:ext cx="25182576" cy="22867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Transformar al paciente de un receptor pasivo de fármacos a un gestor activo de su bienestar y autoeficacia.</a:t>
            </a:r>
            <a:endParaRPr lang="en-US" sz="1200" dirty="0"/>
          </a:p>
        </p:txBody>
      </p:sp>
      <p:sp>
        <p:nvSpPr>
          <p:cNvPr id="28" name="Text 11"/>
          <p:cNvSpPr/>
          <p:nvPr/>
        </p:nvSpPr>
        <p:spPr>
          <a:xfrm>
            <a:off x="358588" y="6589059"/>
            <a:ext cx="1515618" cy="1195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41"/>
              </a:lnSpc>
              <a:buNone/>
            </a:pPr>
            <a:r>
              <a:rPr lang="en-US" sz="900" b="1" kern="0" spc="92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</a:t>
            </a:r>
            <a:endParaRPr lang="en-US" sz="900" dirty="0"/>
          </a:p>
        </p:txBody>
      </p:sp>
      <p:sp>
        <p:nvSpPr>
          <p:cNvPr id="29" name="Text 12"/>
          <p:cNvSpPr/>
          <p:nvPr/>
        </p:nvSpPr>
        <p:spPr>
          <a:xfrm>
            <a:off x="1100044" y="6574118"/>
            <a:ext cx="7344918" cy="1494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6"/>
              </a:lnSpc>
              <a:buNone/>
            </a:pPr>
            <a:r>
              <a:rPr lang="en-US" sz="10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| Fundamentos de Cuidados Paliativos</a:t>
            </a:r>
            <a:endParaRPr lang="en-US" sz="1050" dirty="0"/>
          </a:p>
        </p:txBody>
      </p:sp>
      <p:sp>
        <p:nvSpPr>
          <p:cNvPr id="30" name="Text 13"/>
          <p:cNvSpPr/>
          <p:nvPr/>
        </p:nvSpPr>
        <p:spPr>
          <a:xfrm>
            <a:off x="9644529" y="6574118"/>
            <a:ext cx="6528816" cy="1494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76"/>
              </a:lnSpc>
              <a:buNone/>
            </a:pPr>
            <a:r>
              <a:rPr lang="en-US" sz="10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Intervenciones No Farmacológicas</a:t>
            </a:r>
            <a:endParaRPr lang="en-US" sz="105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914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20450" y="228600"/>
            <a:ext cx="514350" cy="457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14400"/>
            <a:ext cx="12192000" cy="5334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1547813"/>
            <a:ext cx="11277600" cy="990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2843213"/>
            <a:ext cx="5486400" cy="12334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3071813"/>
            <a:ext cx="609600" cy="6096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8200" y="3224213"/>
            <a:ext cx="304800" cy="304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8400" y="2843213"/>
            <a:ext cx="5486400" cy="123348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3071813"/>
            <a:ext cx="609600" cy="609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29400" y="3224213"/>
            <a:ext cx="304800" cy="3048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7200" y="4381500"/>
            <a:ext cx="5486400" cy="123348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5800" y="4610100"/>
            <a:ext cx="609600" cy="609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8200" y="4762500"/>
            <a:ext cx="304800" cy="3048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8400" y="4381500"/>
            <a:ext cx="5486400" cy="123348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4610100"/>
            <a:ext cx="609600" cy="6096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29400" y="4762500"/>
            <a:ext cx="304800" cy="3048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248400"/>
            <a:ext cx="12192000" cy="6096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7200" y="6496050"/>
            <a:ext cx="114300" cy="11430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457200" y="171450"/>
            <a:ext cx="1481328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kern="0" spc="-54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Técnicas de Relajación y Mindfulness</a:t>
            </a:r>
            <a:endParaRPr lang="en-US" sz="2700" dirty="0"/>
          </a:p>
        </p:txBody>
      </p:sp>
      <p:sp>
        <p:nvSpPr>
          <p:cNvPr id="23" name="Text 1"/>
          <p:cNvSpPr/>
          <p:nvPr/>
        </p:nvSpPr>
        <p:spPr>
          <a:xfrm>
            <a:off x="457200" y="552450"/>
            <a:ext cx="69875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kern="0" spc="84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INTERVENCIONES NO FARMACOLÓGICAS • MÓDULO 1</a:t>
            </a:r>
            <a:endParaRPr lang="en-US" sz="1050" dirty="0"/>
          </a:p>
        </p:txBody>
      </p:sp>
      <p:sp>
        <p:nvSpPr>
          <p:cNvPr id="24" name="Text 2"/>
          <p:cNvSpPr/>
          <p:nvPr/>
        </p:nvSpPr>
        <p:spPr>
          <a:xfrm>
            <a:off x="685800" y="1776413"/>
            <a:ext cx="108204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i="1" dirty="0">
                <a:solidFill>
                  <a:srgbClr val="064E3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"Estas técnicas reducen la activación del sistema nervioso simpático, disminuyendo la tensión muscular, la ansiedad y la percepción del dolor."</a:t>
            </a:r>
            <a:endParaRPr lang="en-US" sz="1500" dirty="0"/>
          </a:p>
        </p:txBody>
      </p:sp>
      <p:sp>
        <p:nvSpPr>
          <p:cNvPr id="25" name="Text 3"/>
          <p:cNvSpPr/>
          <p:nvPr/>
        </p:nvSpPr>
        <p:spPr>
          <a:xfrm>
            <a:off x="1485900" y="3071813"/>
            <a:ext cx="5715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Respiración Diafragmática</a:t>
            </a:r>
            <a:endParaRPr lang="en-US" sz="1500" dirty="0"/>
          </a:p>
        </p:txBody>
      </p:sp>
      <p:sp>
        <p:nvSpPr>
          <p:cNvPr id="26" name="Text 4"/>
          <p:cNvSpPr/>
          <p:nvPr/>
        </p:nvSpPr>
        <p:spPr>
          <a:xfrm>
            <a:off x="1485900" y="3414713"/>
            <a:ext cx="4229100" cy="433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Control consciente del ritmo respiratorio para inducir un estado de calma profunda y mejorar la oxigenación tisular.</a:t>
            </a:r>
            <a:endParaRPr lang="en-US" sz="1050" dirty="0"/>
          </a:p>
        </p:txBody>
      </p:sp>
      <p:sp>
        <p:nvSpPr>
          <p:cNvPr id="27" name="Text 5"/>
          <p:cNvSpPr/>
          <p:nvPr/>
        </p:nvSpPr>
        <p:spPr>
          <a:xfrm>
            <a:off x="7277100" y="3071813"/>
            <a:ext cx="6858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Relajación Muscular Progresiva</a:t>
            </a:r>
            <a:endParaRPr lang="en-US" sz="1500" dirty="0"/>
          </a:p>
        </p:txBody>
      </p:sp>
      <p:sp>
        <p:nvSpPr>
          <p:cNvPr id="28" name="Text 6"/>
          <p:cNvSpPr/>
          <p:nvPr/>
        </p:nvSpPr>
        <p:spPr>
          <a:xfrm>
            <a:off x="7277100" y="3414713"/>
            <a:ext cx="4229100" cy="433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Ciclos de tensión y distensión de grupos musculares específicos para identificar y liberar la rigidez física asociada al dolor.</a:t>
            </a:r>
            <a:endParaRPr lang="en-US" sz="1050" dirty="0"/>
          </a:p>
        </p:txBody>
      </p:sp>
      <p:sp>
        <p:nvSpPr>
          <p:cNvPr id="29" name="Text 7"/>
          <p:cNvSpPr/>
          <p:nvPr/>
        </p:nvSpPr>
        <p:spPr>
          <a:xfrm>
            <a:off x="1485900" y="4610100"/>
            <a:ext cx="4572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Visualización Guiada</a:t>
            </a:r>
            <a:endParaRPr lang="en-US" sz="1500" dirty="0"/>
          </a:p>
        </p:txBody>
      </p:sp>
      <p:sp>
        <p:nvSpPr>
          <p:cNvPr id="30" name="Text 8"/>
          <p:cNvSpPr/>
          <p:nvPr/>
        </p:nvSpPr>
        <p:spPr>
          <a:xfrm>
            <a:off x="1485900" y="4953000"/>
            <a:ext cx="4229100" cy="433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Uso de imágenes mentales positivas para distraer la atención del estímulo doloroso y promover el bienestar emocional.</a:t>
            </a:r>
            <a:endParaRPr lang="en-US" sz="1050" dirty="0"/>
          </a:p>
        </p:txBody>
      </p:sp>
      <p:sp>
        <p:nvSpPr>
          <p:cNvPr id="31" name="Text 9"/>
          <p:cNvSpPr/>
          <p:nvPr/>
        </p:nvSpPr>
        <p:spPr>
          <a:xfrm>
            <a:off x="7277100" y="4610100"/>
            <a:ext cx="64008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Mindfulness (Atención Plena)</a:t>
            </a:r>
            <a:endParaRPr lang="en-US" sz="1500" dirty="0"/>
          </a:p>
        </p:txBody>
      </p:sp>
      <p:sp>
        <p:nvSpPr>
          <p:cNvPr id="32" name="Text 10"/>
          <p:cNvSpPr/>
          <p:nvPr/>
        </p:nvSpPr>
        <p:spPr>
          <a:xfrm>
            <a:off x="7277100" y="4953000"/>
            <a:ext cx="4229100" cy="433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Atención al momento presente de manera no enjuiciadora, permitiendo disociarse de la experiencia negativa del dolor.</a:t>
            </a:r>
            <a:endParaRPr lang="en-US" sz="1050" dirty="0"/>
          </a:p>
        </p:txBody>
      </p:sp>
      <p:sp>
        <p:nvSpPr>
          <p:cNvPr id="33" name="Text 11"/>
          <p:cNvSpPr/>
          <p:nvPr/>
        </p:nvSpPr>
        <p:spPr>
          <a:xfrm>
            <a:off x="647700" y="6477000"/>
            <a:ext cx="65836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kern="0" spc="-36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INTEGRAL DEL DOLOR EN CUIDADOS PALIATIVOS</a:t>
            </a:r>
            <a:endParaRPr lang="en-US" sz="900" dirty="0"/>
          </a:p>
        </p:txBody>
      </p:sp>
      <p:sp>
        <p:nvSpPr>
          <p:cNvPr id="34" name="Text 12"/>
          <p:cNvSpPr/>
          <p:nvPr/>
        </p:nvSpPr>
        <p:spPr>
          <a:xfrm>
            <a:off x="9801225" y="6477000"/>
            <a:ext cx="51206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© 2026 • Maestría en Salud Pública</a:t>
            </a:r>
            <a:endParaRPr lang="en-US" sz="9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897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897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897" cy="1170512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210" y="675295"/>
            <a:ext cx="2210186" cy="18007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210" y="1470643"/>
            <a:ext cx="11231476" cy="61902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210" y="2329769"/>
            <a:ext cx="5465672" cy="2817482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0315" y="2569874"/>
            <a:ext cx="420184" cy="420184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2851" y="2659914"/>
            <a:ext cx="255112" cy="24010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0315" y="3215157"/>
            <a:ext cx="135059" cy="150066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0315" y="3755393"/>
            <a:ext cx="135059" cy="15006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0315" y="4085537"/>
            <a:ext cx="135059" cy="150066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6014" y="2329769"/>
            <a:ext cx="5465673" cy="2817482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86119" y="2569874"/>
            <a:ext cx="420184" cy="42018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3662" y="2659914"/>
            <a:ext cx="225098" cy="24010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86119" y="3215157"/>
            <a:ext cx="135059" cy="150066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86119" y="3755393"/>
            <a:ext cx="135059" cy="150066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86119" y="4295629"/>
            <a:ext cx="135059" cy="150066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0210" y="5387357"/>
            <a:ext cx="11231476" cy="750329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6842" y="5686316"/>
            <a:ext cx="187582" cy="15241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80951" y="5686316"/>
            <a:ext cx="135059" cy="15241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09116" y="5567436"/>
            <a:ext cx="3181392" cy="39017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83615" y="5686316"/>
            <a:ext cx="135059" cy="15241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112010" y="5686316"/>
            <a:ext cx="172576" cy="15241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437816"/>
            <a:ext cx="12191897" cy="420184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480210" y="300131"/>
            <a:ext cx="11231476" cy="3001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63"/>
              </a:lnSpc>
              <a:buNone/>
            </a:pPr>
            <a:r>
              <a:rPr lang="en-US" sz="2700" b="1" kern="0" spc="-69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Medicina Integrativa</a:t>
            </a:r>
            <a:endParaRPr lang="en-US" sz="2700" dirty="0"/>
          </a:p>
        </p:txBody>
      </p:sp>
      <p:sp>
        <p:nvSpPr>
          <p:cNvPr id="27" name="Text 1"/>
          <p:cNvSpPr/>
          <p:nvPr/>
        </p:nvSpPr>
        <p:spPr>
          <a:xfrm>
            <a:off x="570249" y="675295"/>
            <a:ext cx="3746585" cy="1800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45"/>
              </a:lnSpc>
              <a:buNone/>
            </a:pPr>
            <a:r>
              <a:rPr lang="en-US" sz="900" b="1" kern="0" spc="9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TERAPIAS COMPLEMENTARIAS</a:t>
            </a:r>
            <a:endParaRPr lang="en-US" sz="900" dirty="0"/>
          </a:p>
        </p:txBody>
      </p:sp>
      <p:sp>
        <p:nvSpPr>
          <p:cNvPr id="28" name="Text 2"/>
          <p:cNvSpPr/>
          <p:nvPr/>
        </p:nvSpPr>
        <p:spPr>
          <a:xfrm>
            <a:off x="2810448" y="660289"/>
            <a:ext cx="11752898" cy="2100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4"/>
              </a:lnSpc>
              <a:buNone/>
            </a:pPr>
            <a:r>
              <a:rPr lang="en-US" sz="1350" i="1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Acupuntura y Aromaterapia en el Final de Vida</a:t>
            </a:r>
            <a:endParaRPr lang="en-US" sz="1350" dirty="0"/>
          </a:p>
        </p:txBody>
      </p:sp>
      <p:sp>
        <p:nvSpPr>
          <p:cNvPr id="29" name="Text 3"/>
          <p:cNvSpPr/>
          <p:nvPr/>
        </p:nvSpPr>
        <p:spPr>
          <a:xfrm>
            <a:off x="660289" y="1470643"/>
            <a:ext cx="11002876" cy="6190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37"/>
              </a:lnSpc>
              <a:buNone/>
            </a:pPr>
            <a:r>
              <a:rPr lang="en-US" sz="1500" dirty="0">
                <a:solidFill>
                  <a:srgbClr val="334155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La medicina integrativa combina tratamientos convencionales con terapias complementarias de </a:t>
            </a:r>
            <a:r>
              <a:rPr lang="en-US" sz="1500" b="1" dirty="0">
                <a:solidFill>
                  <a:srgbClr val="065F46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seguridad y eficacia demostrada</a:t>
            </a:r>
            <a:r>
              <a:rPr lang="en-US" sz="1500" dirty="0">
                <a:solidFill>
                  <a:srgbClr val="334155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, centrando el enfoque en el bienestar global del paciente.</a:t>
            </a:r>
            <a:endParaRPr lang="en-US" sz="1500" dirty="0"/>
          </a:p>
        </p:txBody>
      </p:sp>
      <p:sp>
        <p:nvSpPr>
          <p:cNvPr id="30" name="Text 4"/>
          <p:cNvSpPr/>
          <p:nvPr/>
        </p:nvSpPr>
        <p:spPr>
          <a:xfrm>
            <a:off x="1260551" y="2659914"/>
            <a:ext cx="3482344" cy="2401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1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Acupuntura</a:t>
            </a:r>
            <a:endParaRPr lang="en-US" sz="1800" dirty="0"/>
          </a:p>
        </p:txBody>
      </p:sp>
      <p:sp>
        <p:nvSpPr>
          <p:cNvPr id="31" name="Text 5"/>
          <p:cNvSpPr/>
          <p:nvPr/>
        </p:nvSpPr>
        <p:spPr>
          <a:xfrm>
            <a:off x="945414" y="3170137"/>
            <a:ext cx="4760364" cy="4201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4"/>
              </a:lnSpc>
              <a:buNone/>
            </a:pPr>
            <a:r>
              <a:rPr lang="en-US" sz="1350" dirty="0">
                <a:solidFill>
                  <a:srgbClr val="47556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Modulación de neurotransmisores y liberación de </a:t>
            </a:r>
            <a:r>
              <a:rPr lang="en-US" sz="1350" b="1" dirty="0">
                <a:solidFill>
                  <a:srgbClr val="047857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endorfinas</a:t>
            </a:r>
            <a:r>
              <a:rPr lang="en-US" sz="1350" dirty="0">
                <a:solidFill>
                  <a:srgbClr val="47556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.</a:t>
            </a:r>
            <a:endParaRPr lang="en-US" sz="1350" dirty="0"/>
          </a:p>
        </p:txBody>
      </p:sp>
      <p:sp>
        <p:nvSpPr>
          <p:cNvPr id="32" name="Text 6"/>
          <p:cNvSpPr/>
          <p:nvPr/>
        </p:nvSpPr>
        <p:spPr>
          <a:xfrm>
            <a:off x="945414" y="3710373"/>
            <a:ext cx="14364653" cy="2100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4"/>
              </a:lnSpc>
              <a:buNone/>
            </a:pPr>
            <a:r>
              <a:rPr lang="en-US" sz="1350" dirty="0">
                <a:solidFill>
                  <a:srgbClr val="47556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Evidencia en el control del </a:t>
            </a:r>
            <a:r>
              <a:rPr lang="en-US" sz="1350" b="1" dirty="0">
                <a:solidFill>
                  <a:srgbClr val="47556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dolor crónico</a:t>
            </a:r>
            <a:r>
              <a:rPr lang="en-US" sz="1350" dirty="0">
                <a:solidFill>
                  <a:srgbClr val="47556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y oncológico.</a:t>
            </a:r>
            <a:endParaRPr lang="en-US" sz="1350" dirty="0"/>
          </a:p>
        </p:txBody>
      </p:sp>
      <p:sp>
        <p:nvSpPr>
          <p:cNvPr id="33" name="Text 7"/>
          <p:cNvSpPr/>
          <p:nvPr/>
        </p:nvSpPr>
        <p:spPr>
          <a:xfrm>
            <a:off x="945414" y="4040518"/>
            <a:ext cx="4760364" cy="4201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4"/>
              </a:lnSpc>
              <a:buNone/>
            </a:pPr>
            <a:r>
              <a:rPr lang="en-US" sz="1350" dirty="0">
                <a:solidFill>
                  <a:srgbClr val="47556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Eficacia clínica en la reducción de </a:t>
            </a:r>
            <a:r>
              <a:rPr lang="en-US" sz="1350" b="1" dirty="0">
                <a:solidFill>
                  <a:srgbClr val="47556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náuseas</a:t>
            </a:r>
            <a:r>
              <a:rPr lang="en-US" sz="1350" dirty="0">
                <a:solidFill>
                  <a:srgbClr val="47556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asociadas a fármacos.</a:t>
            </a:r>
            <a:endParaRPr lang="en-US" sz="1350" dirty="0"/>
          </a:p>
        </p:txBody>
      </p:sp>
      <p:sp>
        <p:nvSpPr>
          <p:cNvPr id="34" name="Text 8"/>
          <p:cNvSpPr/>
          <p:nvPr/>
        </p:nvSpPr>
        <p:spPr>
          <a:xfrm>
            <a:off x="7026355" y="2659914"/>
            <a:ext cx="4178813" cy="2401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1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Aromaterapia</a:t>
            </a:r>
            <a:endParaRPr lang="en-US" sz="1800" dirty="0"/>
          </a:p>
        </p:txBody>
      </p:sp>
      <p:sp>
        <p:nvSpPr>
          <p:cNvPr id="35" name="Text 9"/>
          <p:cNvSpPr/>
          <p:nvPr/>
        </p:nvSpPr>
        <p:spPr>
          <a:xfrm>
            <a:off x="6711217" y="3170137"/>
            <a:ext cx="4760364" cy="4201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4"/>
              </a:lnSpc>
              <a:buNone/>
            </a:pPr>
            <a:r>
              <a:rPr lang="en-US" sz="1350" dirty="0">
                <a:solidFill>
                  <a:srgbClr val="47556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Uso terapéutico de aceites esenciales por </a:t>
            </a:r>
            <a:r>
              <a:rPr lang="en-US" sz="1350" b="1" dirty="0">
                <a:solidFill>
                  <a:srgbClr val="7E22C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inhalación o vía tópica</a:t>
            </a:r>
            <a:r>
              <a:rPr lang="en-US" sz="1350" dirty="0">
                <a:solidFill>
                  <a:srgbClr val="47556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.</a:t>
            </a:r>
            <a:endParaRPr lang="en-US" sz="1350" dirty="0"/>
          </a:p>
        </p:txBody>
      </p:sp>
      <p:sp>
        <p:nvSpPr>
          <p:cNvPr id="36" name="Text 10"/>
          <p:cNvSpPr/>
          <p:nvPr/>
        </p:nvSpPr>
        <p:spPr>
          <a:xfrm>
            <a:off x="6711217" y="3710373"/>
            <a:ext cx="4760364" cy="4201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4"/>
              </a:lnSpc>
              <a:buNone/>
            </a:pPr>
            <a:r>
              <a:rPr lang="en-US" sz="1350" dirty="0">
                <a:solidFill>
                  <a:srgbClr val="47556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Impacto positivo en el </a:t>
            </a:r>
            <a:r>
              <a:rPr lang="en-US" sz="1350" b="1" dirty="0">
                <a:solidFill>
                  <a:srgbClr val="47556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estado de ánimo</a:t>
            </a:r>
            <a:r>
              <a:rPr lang="en-US" sz="1350" dirty="0">
                <a:solidFill>
                  <a:srgbClr val="47556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y reducción de la ansiedad.</a:t>
            </a:r>
            <a:endParaRPr lang="en-US" sz="1350" dirty="0"/>
          </a:p>
        </p:txBody>
      </p:sp>
      <p:sp>
        <p:nvSpPr>
          <p:cNvPr id="37" name="Text 11"/>
          <p:cNvSpPr/>
          <p:nvPr/>
        </p:nvSpPr>
        <p:spPr>
          <a:xfrm>
            <a:off x="6711217" y="4250609"/>
            <a:ext cx="4760364" cy="4201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4"/>
              </a:lnSpc>
              <a:buNone/>
            </a:pPr>
            <a:r>
              <a:rPr lang="en-US" sz="1350" dirty="0">
                <a:solidFill>
                  <a:srgbClr val="47556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Requiere aceites de grado terapéutico y precaución en pacientes sensibles.</a:t>
            </a:r>
            <a:endParaRPr lang="en-US" sz="1350" dirty="0"/>
          </a:p>
        </p:txBody>
      </p:sp>
      <p:sp>
        <p:nvSpPr>
          <p:cNvPr id="38" name="Text 12"/>
          <p:cNvSpPr/>
          <p:nvPr/>
        </p:nvSpPr>
        <p:spPr>
          <a:xfrm>
            <a:off x="1184463" y="5687488"/>
            <a:ext cx="4265861" cy="1500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82"/>
              </a:lnSpc>
              <a:buNone/>
            </a:pPr>
            <a:r>
              <a:rPr lang="en-US" sz="1050" b="1" kern="0" spc="107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MEDICINA CONVENCIONAL</a:t>
            </a:r>
            <a:endParaRPr lang="en-US" sz="1050" dirty="0"/>
          </a:p>
        </p:txBody>
      </p:sp>
      <p:sp>
        <p:nvSpPr>
          <p:cNvPr id="39" name="Text 13"/>
          <p:cNvSpPr/>
          <p:nvPr/>
        </p:nvSpPr>
        <p:spPr>
          <a:xfrm>
            <a:off x="4649221" y="5567436"/>
            <a:ext cx="6545047" cy="39017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4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Cuidado Centrado en el Paciente</a:t>
            </a:r>
            <a:endParaRPr lang="en-US" sz="1350" dirty="0"/>
          </a:p>
        </p:txBody>
      </p:sp>
      <p:sp>
        <p:nvSpPr>
          <p:cNvPr id="40" name="Text 14"/>
          <p:cNvSpPr/>
          <p:nvPr/>
        </p:nvSpPr>
        <p:spPr>
          <a:xfrm>
            <a:off x="8711780" y="5687488"/>
            <a:ext cx="4672134" cy="1500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82"/>
              </a:lnSpc>
              <a:buNone/>
            </a:pPr>
            <a:r>
              <a:rPr lang="en-US" sz="1050" b="1" kern="0" spc="107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MEDICINA COMPLEMENTARIA</a:t>
            </a:r>
            <a:endParaRPr lang="en-US" sz="1050" dirty="0"/>
          </a:p>
        </p:txBody>
      </p:sp>
      <p:sp>
        <p:nvSpPr>
          <p:cNvPr id="41" name="Text 15"/>
          <p:cNvSpPr/>
          <p:nvPr/>
        </p:nvSpPr>
        <p:spPr>
          <a:xfrm>
            <a:off x="480210" y="6572876"/>
            <a:ext cx="10563085" cy="1500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82"/>
              </a:lnSpc>
              <a:buNone/>
            </a:pPr>
            <a:r>
              <a:rPr lang="en-US" sz="1050" i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"Sanar a veces, aliviar a menudo, consolar siempre."</a:t>
            </a:r>
            <a:endParaRPr lang="en-US" sz="1050" dirty="0"/>
          </a:p>
        </p:txBody>
      </p:sp>
      <p:sp>
        <p:nvSpPr>
          <p:cNvPr id="42" name="Text 16"/>
          <p:cNvSpPr/>
          <p:nvPr/>
        </p:nvSpPr>
        <p:spPr>
          <a:xfrm>
            <a:off x="8522791" y="6572876"/>
            <a:ext cx="9547404" cy="1500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82"/>
              </a:lnSpc>
              <a:buNone/>
            </a:pPr>
            <a:r>
              <a:rPr lang="en-US" sz="105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Módulo: Manejo del Dolor en Cuidados Paliativos</a:t>
            </a:r>
            <a:endParaRPr lang="en-US" sz="105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9906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10950" y="323850"/>
            <a:ext cx="323850" cy="342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90600"/>
            <a:ext cx="12192000" cy="5486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371600"/>
            <a:ext cx="11430000" cy="123348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619250"/>
            <a:ext cx="638175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2833688"/>
            <a:ext cx="2743200" cy="1524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24013" y="3024188"/>
            <a:ext cx="257175" cy="304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76600" y="2833688"/>
            <a:ext cx="2743200" cy="1524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3900" y="3024188"/>
            <a:ext cx="228600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72200" y="2833688"/>
            <a:ext cx="2743200" cy="15240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00925" y="3024188"/>
            <a:ext cx="285750" cy="304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67800" y="2833688"/>
            <a:ext cx="2743200" cy="15240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10813" y="3024188"/>
            <a:ext cx="257175" cy="3048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4586288"/>
            <a:ext cx="11430000" cy="1333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9600" y="4833938"/>
            <a:ext cx="1143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09600" y="5195888"/>
            <a:ext cx="104775" cy="1143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09600" y="5576888"/>
            <a:ext cx="104775" cy="1143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48400" y="5195888"/>
            <a:ext cx="104775" cy="1143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48400" y="5424488"/>
            <a:ext cx="104775" cy="1143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457200" y="228600"/>
            <a:ext cx="12001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kern="0" spc="-4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Casos Clínicos: Aplicación Práctica</a:t>
            </a:r>
            <a:endParaRPr lang="en-US" sz="2250" dirty="0"/>
          </a:p>
        </p:txBody>
      </p:sp>
      <p:sp>
        <p:nvSpPr>
          <p:cNvPr id="25" name="Text 1"/>
          <p:cNvSpPr/>
          <p:nvPr/>
        </p:nvSpPr>
        <p:spPr>
          <a:xfrm>
            <a:off x="457200" y="571500"/>
            <a:ext cx="84810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A7F3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Integración del "Dolor Total" en el Escenario Clínico</a:t>
            </a:r>
            <a:endParaRPr lang="en-US" sz="1050" dirty="0"/>
          </a:p>
        </p:txBody>
      </p:sp>
      <p:sp>
        <p:nvSpPr>
          <p:cNvPr id="26" name="Text 2"/>
          <p:cNvSpPr/>
          <p:nvPr/>
        </p:nvSpPr>
        <p:spPr>
          <a:xfrm>
            <a:off x="685800" y="1619250"/>
            <a:ext cx="87004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CASO #1</a:t>
            </a:r>
            <a:endParaRPr lang="en-US" sz="900" dirty="0"/>
          </a:p>
        </p:txBody>
      </p:sp>
      <p:sp>
        <p:nvSpPr>
          <p:cNvPr id="27" name="Text 3"/>
          <p:cNvSpPr/>
          <p:nvPr/>
        </p:nvSpPr>
        <p:spPr>
          <a:xfrm>
            <a:off x="1362075" y="1600200"/>
            <a:ext cx="82296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i="1" dirty="0">
                <a:solidFill>
                  <a:srgbClr val="1E293B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Paciente con Cáncer Óseo Metastásico</a:t>
            </a:r>
            <a:endParaRPr lang="en-US" sz="1500" dirty="0"/>
          </a:p>
        </p:txBody>
      </p:sp>
      <p:sp>
        <p:nvSpPr>
          <p:cNvPr id="28" name="Text 4"/>
          <p:cNvSpPr/>
          <p:nvPr/>
        </p:nvSpPr>
        <p:spPr>
          <a:xfrm>
            <a:off x="609600" y="1943100"/>
            <a:ext cx="10972800" cy="433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Hombre de 55 años con dolor agudo y constante en cadera (EVA 8/10), limitación severa de movilidad. Refiere insomnio, ansiedad por la progresión de la enfermedad y sentimientos de culpa por no poder proveer económicamente a su familia.</a:t>
            </a:r>
            <a:endParaRPr lang="en-US" sz="1050" dirty="0"/>
          </a:p>
        </p:txBody>
      </p:sp>
      <p:sp>
        <p:nvSpPr>
          <p:cNvPr id="29" name="Text 5"/>
          <p:cNvSpPr/>
          <p:nvPr/>
        </p:nvSpPr>
        <p:spPr>
          <a:xfrm>
            <a:off x="1272540" y="3443288"/>
            <a:ext cx="9601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Física</a:t>
            </a:r>
            <a:endParaRPr lang="en-US" sz="1050" dirty="0"/>
          </a:p>
        </p:txBody>
      </p:sp>
      <p:sp>
        <p:nvSpPr>
          <p:cNvPr id="30" name="Text 6"/>
          <p:cNvSpPr/>
          <p:nvPr/>
        </p:nvSpPr>
        <p:spPr>
          <a:xfrm>
            <a:off x="571500" y="3709988"/>
            <a:ext cx="2362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somático nociceptivo. Manejo: Escalera OMS (Opioides Potentes + Coadyuvantes).</a:t>
            </a:r>
            <a:endParaRPr lang="en-US" sz="900" dirty="0"/>
          </a:p>
        </p:txBody>
      </p:sp>
      <p:sp>
        <p:nvSpPr>
          <p:cNvPr id="31" name="Text 7"/>
          <p:cNvSpPr/>
          <p:nvPr/>
        </p:nvSpPr>
        <p:spPr>
          <a:xfrm>
            <a:off x="3768090" y="3443288"/>
            <a:ext cx="17602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1E3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Psicológica</a:t>
            </a:r>
            <a:endParaRPr lang="en-US" sz="1050" dirty="0"/>
          </a:p>
        </p:txBody>
      </p:sp>
      <p:sp>
        <p:nvSpPr>
          <p:cNvPr id="32" name="Text 8"/>
          <p:cNvSpPr/>
          <p:nvPr/>
        </p:nvSpPr>
        <p:spPr>
          <a:xfrm>
            <a:off x="3467100" y="3709988"/>
            <a:ext cx="23622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Ansiedad e insomnio. Intervención: TCC, técnicas de relajación y acompañamiento.</a:t>
            </a:r>
            <a:endParaRPr lang="en-US" sz="900" dirty="0"/>
          </a:p>
        </p:txBody>
      </p:sp>
      <p:sp>
        <p:nvSpPr>
          <p:cNvPr id="33" name="Text 9"/>
          <p:cNvSpPr/>
          <p:nvPr/>
        </p:nvSpPr>
        <p:spPr>
          <a:xfrm>
            <a:off x="7063740" y="3443288"/>
            <a:ext cx="9601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7835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</a:t>
            </a:r>
            <a:endParaRPr lang="en-US" sz="1050" dirty="0"/>
          </a:p>
        </p:txBody>
      </p:sp>
      <p:sp>
        <p:nvSpPr>
          <p:cNvPr id="34" name="Text 10"/>
          <p:cNvSpPr/>
          <p:nvPr/>
        </p:nvSpPr>
        <p:spPr>
          <a:xfrm>
            <a:off x="6362700" y="3709988"/>
            <a:ext cx="23622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Pérdida de rol de proveedor. Apoyo de Trabajo Social y red familiar.</a:t>
            </a:r>
            <a:endParaRPr lang="en-US" sz="900" dirty="0"/>
          </a:p>
        </p:txBody>
      </p:sp>
      <p:sp>
        <p:nvSpPr>
          <p:cNvPr id="35" name="Text 11"/>
          <p:cNvSpPr/>
          <p:nvPr/>
        </p:nvSpPr>
        <p:spPr>
          <a:xfrm>
            <a:off x="9639300" y="3443288"/>
            <a:ext cx="16002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581C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Espiritual</a:t>
            </a:r>
            <a:endParaRPr lang="en-US" sz="1050" dirty="0"/>
          </a:p>
        </p:txBody>
      </p:sp>
      <p:sp>
        <p:nvSpPr>
          <p:cNvPr id="36" name="Text 12"/>
          <p:cNvSpPr/>
          <p:nvPr/>
        </p:nvSpPr>
        <p:spPr>
          <a:xfrm>
            <a:off x="9258300" y="3709988"/>
            <a:ext cx="2362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Cuestionamiento existencial. Acompañamiento en la búsqueda de sentido.</a:t>
            </a:r>
            <a:endParaRPr lang="en-US" sz="900" dirty="0"/>
          </a:p>
        </p:txBody>
      </p:sp>
      <p:sp>
        <p:nvSpPr>
          <p:cNvPr id="37" name="Text 13"/>
          <p:cNvSpPr/>
          <p:nvPr/>
        </p:nvSpPr>
        <p:spPr>
          <a:xfrm>
            <a:off x="800100" y="4814888"/>
            <a:ext cx="36804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kern="0" spc="42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PLAN DE MANEJO INTEGRAL</a:t>
            </a:r>
            <a:endParaRPr lang="en-US" sz="1050" dirty="0"/>
          </a:p>
        </p:txBody>
      </p:sp>
      <p:sp>
        <p:nvSpPr>
          <p:cNvPr id="38" name="Text 14"/>
          <p:cNvSpPr/>
          <p:nvPr/>
        </p:nvSpPr>
        <p:spPr>
          <a:xfrm>
            <a:off x="790575" y="5157788"/>
            <a:ext cx="5153025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Farmacológico:</a:t>
            </a: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Inicio de Morfina (liberación inmediata para rescates) + AINEs (primer escalón basal).</a:t>
            </a:r>
            <a:endParaRPr lang="en-US" sz="900" dirty="0"/>
          </a:p>
        </p:txBody>
      </p:sp>
      <p:sp>
        <p:nvSpPr>
          <p:cNvPr id="39" name="Text 15"/>
          <p:cNvSpPr/>
          <p:nvPr/>
        </p:nvSpPr>
        <p:spPr>
          <a:xfrm>
            <a:off x="790575" y="5538788"/>
            <a:ext cx="111099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Coadyuvante:</a:t>
            </a: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Considerar Pregabalina si hay componente neuropático por compresión.</a:t>
            </a:r>
            <a:endParaRPr lang="en-US" sz="900" dirty="0"/>
          </a:p>
        </p:txBody>
      </p:sp>
      <p:sp>
        <p:nvSpPr>
          <p:cNvPr id="40" name="Text 16"/>
          <p:cNvSpPr/>
          <p:nvPr/>
        </p:nvSpPr>
        <p:spPr>
          <a:xfrm>
            <a:off x="6429375" y="5157788"/>
            <a:ext cx="113842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Farmacológico:</a:t>
            </a: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Fisioterapia suave para movilidad y Mindfulness para la ansiedad.</a:t>
            </a:r>
            <a:endParaRPr lang="en-US" sz="900" dirty="0"/>
          </a:p>
        </p:txBody>
      </p:sp>
      <p:sp>
        <p:nvSpPr>
          <p:cNvPr id="41" name="Text 17"/>
          <p:cNvSpPr/>
          <p:nvPr/>
        </p:nvSpPr>
        <p:spPr>
          <a:xfrm>
            <a:off x="6429375" y="5386388"/>
            <a:ext cx="91440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Seguimiento:</a:t>
            </a: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Revaloración en 24-48h usando Escala Numérica (EN).</a:t>
            </a:r>
            <a:endParaRPr lang="en-US" sz="900" dirty="0"/>
          </a:p>
        </p:txBody>
      </p:sp>
      <p:sp>
        <p:nvSpPr>
          <p:cNvPr id="42" name="Text 18"/>
          <p:cNvSpPr/>
          <p:nvPr/>
        </p:nvSpPr>
        <p:spPr>
          <a:xfrm>
            <a:off x="457200" y="6596063"/>
            <a:ext cx="445770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kern="0" spc="6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DEL DOLOR EN CUIDADOS PALIATIVOS</a:t>
            </a:r>
            <a:endParaRPr lang="en-US" sz="750" dirty="0"/>
          </a:p>
        </p:txBody>
      </p:sp>
      <p:sp>
        <p:nvSpPr>
          <p:cNvPr id="43" name="Text 19"/>
          <p:cNvSpPr/>
          <p:nvPr/>
        </p:nvSpPr>
        <p:spPr>
          <a:xfrm>
            <a:off x="9572625" y="6596063"/>
            <a:ext cx="377190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kern="0" spc="60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CASOS CLÍNICOS DE APLICACIÓN REAL</a:t>
            </a:r>
            <a:endParaRPr lang="en-US" sz="75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09591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07394" y="362271"/>
            <a:ext cx="573641" cy="45712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095910"/>
            <a:ext cx="12192000" cy="5351123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472" y="1462997"/>
            <a:ext cx="188360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472" y="1815101"/>
            <a:ext cx="2774023" cy="119611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53483" y="1815101"/>
            <a:ext cx="2774023" cy="119611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4495" y="1815101"/>
            <a:ext cx="2774023" cy="119611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75506" y="1815101"/>
            <a:ext cx="2774022" cy="119611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2472" y="3285189"/>
            <a:ext cx="5616539" cy="2100182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7955" y="3524785"/>
            <a:ext cx="214045" cy="17137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7955" y="3901638"/>
            <a:ext cx="154112" cy="15237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7955" y="4191000"/>
            <a:ext cx="154112" cy="15237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7955" y="4480362"/>
            <a:ext cx="154112" cy="30822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2989" y="3285189"/>
            <a:ext cx="5616539" cy="2100182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38472" y="3524785"/>
            <a:ext cx="171236" cy="17137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38472" y="3901638"/>
            <a:ext cx="171236" cy="152373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38472" y="4191000"/>
            <a:ext cx="188359" cy="3082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38472" y="4636214"/>
            <a:ext cx="171236" cy="152373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42472" y="5659349"/>
            <a:ext cx="11507056" cy="445213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6447034"/>
            <a:ext cx="12192000" cy="410966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092629" y="6618270"/>
            <a:ext cx="68495" cy="68494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410966" y="273978"/>
            <a:ext cx="7311374" cy="1369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79"/>
              </a:lnSpc>
              <a:buNone/>
            </a:pPr>
            <a:r>
              <a:rPr lang="en-US" sz="900" b="1" kern="0" spc="80" dirty="0">
                <a:solidFill>
                  <a:srgbClr val="6EE7B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MARCO BIOÉTICO Y LEGAL</a:t>
            </a:r>
            <a:endParaRPr lang="en-US" sz="900" dirty="0"/>
          </a:p>
        </p:txBody>
      </p:sp>
      <p:sp>
        <p:nvSpPr>
          <p:cNvPr id="26" name="Text 1"/>
          <p:cNvSpPr/>
          <p:nvPr/>
        </p:nvSpPr>
        <p:spPr>
          <a:xfrm>
            <a:off x="410966" y="479461"/>
            <a:ext cx="20599717" cy="342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697"/>
              </a:lnSpc>
              <a:buNone/>
            </a:pPr>
            <a:r>
              <a:rPr lang="en-US" sz="2700" b="1" kern="0" spc="-6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Consideraciones Éticas en el Manejo del Dolor</a:t>
            </a:r>
            <a:endParaRPr lang="en-US" sz="2700" dirty="0"/>
          </a:p>
        </p:txBody>
      </p:sp>
      <p:sp>
        <p:nvSpPr>
          <p:cNvPr id="27" name="Text 2"/>
          <p:cNvSpPr/>
          <p:nvPr/>
        </p:nvSpPr>
        <p:spPr>
          <a:xfrm>
            <a:off x="599326" y="1438382"/>
            <a:ext cx="11507056" cy="2397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88"/>
              </a:lnSpc>
              <a:buNone/>
            </a:pPr>
            <a:r>
              <a:rPr lang="en-US" sz="15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Los Cuatro Pilares Bioéticos</a:t>
            </a:r>
            <a:endParaRPr lang="en-US" sz="1500" dirty="0"/>
          </a:p>
        </p:txBody>
      </p:sp>
      <p:sp>
        <p:nvSpPr>
          <p:cNvPr id="28" name="Text 3"/>
          <p:cNvSpPr/>
          <p:nvPr/>
        </p:nvSpPr>
        <p:spPr>
          <a:xfrm>
            <a:off x="513708" y="1986337"/>
            <a:ext cx="2431551" cy="2284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Autonomía</a:t>
            </a:r>
            <a:endParaRPr lang="en-US" sz="1200" dirty="0"/>
          </a:p>
        </p:txBody>
      </p:sp>
      <p:sp>
        <p:nvSpPr>
          <p:cNvPr id="29" name="Text 4"/>
          <p:cNvSpPr/>
          <p:nvPr/>
        </p:nvSpPr>
        <p:spPr>
          <a:xfrm>
            <a:off x="513708" y="2283324"/>
            <a:ext cx="2431551" cy="55665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00" i="1" dirty="0">
                <a:solidFill>
                  <a:srgbClr val="4B5563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Respeto a las decisiones y valores del paciente sobre su tratamiento y final de vida.</a:t>
            </a:r>
            <a:endParaRPr lang="en-US" sz="900" dirty="0"/>
          </a:p>
        </p:txBody>
      </p:sp>
      <p:sp>
        <p:nvSpPr>
          <p:cNvPr id="30" name="Text 5"/>
          <p:cNvSpPr/>
          <p:nvPr/>
        </p:nvSpPr>
        <p:spPr>
          <a:xfrm>
            <a:off x="3424719" y="1986337"/>
            <a:ext cx="2441448" cy="2284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Beneficencia</a:t>
            </a:r>
            <a:endParaRPr lang="en-US" sz="1200" dirty="0"/>
          </a:p>
        </p:txBody>
      </p:sp>
      <p:sp>
        <p:nvSpPr>
          <p:cNvPr id="31" name="Text 6"/>
          <p:cNvSpPr/>
          <p:nvPr/>
        </p:nvSpPr>
        <p:spPr>
          <a:xfrm>
            <a:off x="3424719" y="2283324"/>
            <a:ext cx="2431551" cy="371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00" i="1" dirty="0">
                <a:solidFill>
                  <a:srgbClr val="4B5563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Obligación moral de aliviar el dolor y promover el bienestar integral del enfermo.</a:t>
            </a:r>
            <a:endParaRPr lang="en-US" sz="900" dirty="0"/>
          </a:p>
        </p:txBody>
      </p:sp>
      <p:sp>
        <p:nvSpPr>
          <p:cNvPr id="32" name="Text 7"/>
          <p:cNvSpPr/>
          <p:nvPr/>
        </p:nvSpPr>
        <p:spPr>
          <a:xfrm>
            <a:off x="6335731" y="1986337"/>
            <a:ext cx="3051810" cy="2284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Maleficencia</a:t>
            </a:r>
            <a:endParaRPr lang="en-US" sz="1200" dirty="0"/>
          </a:p>
        </p:txBody>
      </p:sp>
      <p:sp>
        <p:nvSpPr>
          <p:cNvPr id="33" name="Text 8"/>
          <p:cNvSpPr/>
          <p:nvPr/>
        </p:nvSpPr>
        <p:spPr>
          <a:xfrm>
            <a:off x="6335731" y="2283324"/>
            <a:ext cx="2431550" cy="371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00" i="1" dirty="0">
                <a:solidFill>
                  <a:srgbClr val="4B5563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Evitar daños innecesarios, efectos adversos evitables y la obstinación terapéutica.</a:t>
            </a:r>
            <a:endParaRPr lang="en-US" sz="900" dirty="0"/>
          </a:p>
        </p:txBody>
      </p:sp>
      <p:sp>
        <p:nvSpPr>
          <p:cNvPr id="34" name="Text 9"/>
          <p:cNvSpPr/>
          <p:nvPr/>
        </p:nvSpPr>
        <p:spPr>
          <a:xfrm>
            <a:off x="9246742" y="1986337"/>
            <a:ext cx="2431551" cy="2284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Justicia</a:t>
            </a:r>
            <a:endParaRPr lang="en-US" sz="1200" dirty="0"/>
          </a:p>
        </p:txBody>
      </p:sp>
      <p:sp>
        <p:nvSpPr>
          <p:cNvPr id="35" name="Text 10"/>
          <p:cNvSpPr/>
          <p:nvPr/>
        </p:nvSpPr>
        <p:spPr>
          <a:xfrm>
            <a:off x="9246742" y="2283324"/>
            <a:ext cx="2431551" cy="55665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00" i="1" dirty="0">
                <a:solidFill>
                  <a:srgbClr val="4B5563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Garantizar acceso equitativo a medicamentos esenciales y cuidados paliativos de calidad.</a:t>
            </a:r>
            <a:endParaRPr lang="en-US" sz="900" dirty="0"/>
          </a:p>
        </p:txBody>
      </p:sp>
      <p:sp>
        <p:nvSpPr>
          <p:cNvPr id="36" name="Text 11"/>
          <p:cNvSpPr/>
          <p:nvPr/>
        </p:nvSpPr>
        <p:spPr>
          <a:xfrm>
            <a:off x="830494" y="3490672"/>
            <a:ext cx="6408801" cy="2397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88"/>
              </a:lnSpc>
              <a:buNone/>
            </a:pPr>
            <a:r>
              <a:rPr lang="en-US" sz="135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Proporcionalidad Terapéutica</a:t>
            </a:r>
            <a:endParaRPr lang="en-US" sz="1350" dirty="0"/>
          </a:p>
        </p:txBody>
      </p:sp>
      <p:sp>
        <p:nvSpPr>
          <p:cNvPr id="37" name="Text 12"/>
          <p:cNvSpPr/>
          <p:nvPr/>
        </p:nvSpPr>
        <p:spPr>
          <a:xfrm>
            <a:off x="804809" y="3867391"/>
            <a:ext cx="14241780" cy="1866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48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Balance entre la carga del tratamiento y el beneficio esperado para el paciente.</a:t>
            </a:r>
            <a:endParaRPr lang="en-US" sz="1050" dirty="0"/>
          </a:p>
        </p:txBody>
      </p:sp>
      <p:sp>
        <p:nvSpPr>
          <p:cNvPr id="38" name="Text 13"/>
          <p:cNvSpPr/>
          <p:nvPr/>
        </p:nvSpPr>
        <p:spPr>
          <a:xfrm>
            <a:off x="804809" y="4156753"/>
            <a:ext cx="10325291" cy="1866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48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Prevención de la </a:t>
            </a:r>
            <a:r>
              <a:rPr lang="en-US" sz="1050" b="1" dirty="0">
                <a:solidFill>
                  <a:srgbClr val="064E3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distanasia</a:t>
            </a: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(encarnizamiento terapéutico).</a:t>
            </a:r>
            <a:endParaRPr lang="en-US" sz="1050" dirty="0"/>
          </a:p>
        </p:txBody>
      </p:sp>
      <p:sp>
        <p:nvSpPr>
          <p:cNvPr id="39" name="Text 14"/>
          <p:cNvSpPr/>
          <p:nvPr/>
        </p:nvSpPr>
        <p:spPr>
          <a:xfrm>
            <a:off x="804809" y="4446115"/>
            <a:ext cx="4948719" cy="342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48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El principio del </a:t>
            </a:r>
            <a:r>
              <a:rPr lang="en-US" sz="1050" b="1" dirty="0">
                <a:solidFill>
                  <a:srgbClr val="064E3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Doble Efecto</a:t>
            </a: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: legitimidad de dosis necesarias para el alivio aun con riesgo de acortar la vida.</a:t>
            </a:r>
            <a:endParaRPr lang="en-US" sz="1050" dirty="0"/>
          </a:p>
        </p:txBody>
      </p:sp>
      <p:sp>
        <p:nvSpPr>
          <p:cNvPr id="40" name="Text 15"/>
          <p:cNvSpPr/>
          <p:nvPr/>
        </p:nvSpPr>
        <p:spPr>
          <a:xfrm>
            <a:off x="6678202" y="3490672"/>
            <a:ext cx="6637687" cy="2397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88"/>
              </a:lnSpc>
              <a:buNone/>
            </a:pPr>
            <a:r>
              <a:rPr lang="en-US" sz="1350" b="1" dirty="0">
                <a:solidFill>
                  <a:srgbClr val="581C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Derechos y Toma de Decisiones</a:t>
            </a:r>
            <a:endParaRPr lang="en-US" sz="1350" dirty="0"/>
          </a:p>
        </p:txBody>
      </p:sp>
      <p:sp>
        <p:nvSpPr>
          <p:cNvPr id="41" name="Text 16"/>
          <p:cNvSpPr/>
          <p:nvPr/>
        </p:nvSpPr>
        <p:spPr>
          <a:xfrm>
            <a:off x="6712450" y="3867391"/>
            <a:ext cx="13292328" cy="1866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48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El alivio del dolor como un </a:t>
            </a:r>
            <a:r>
              <a:rPr lang="en-US" sz="1050" b="1" dirty="0">
                <a:solidFill>
                  <a:srgbClr val="581C87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Derecho Humano Fundamental</a:t>
            </a: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(OMS / Ley 1733).</a:t>
            </a:r>
            <a:endParaRPr lang="en-US" sz="1050" dirty="0"/>
          </a:p>
        </p:txBody>
      </p:sp>
      <p:sp>
        <p:nvSpPr>
          <p:cNvPr id="42" name="Text 17"/>
          <p:cNvSpPr/>
          <p:nvPr/>
        </p:nvSpPr>
        <p:spPr>
          <a:xfrm>
            <a:off x="6729573" y="4156753"/>
            <a:ext cx="4914472" cy="342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48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Toma de decisiones compartida: Paciente, Familia y Equipo Interdisciplinario.</a:t>
            </a:r>
            <a:endParaRPr lang="en-US" sz="1050" dirty="0"/>
          </a:p>
        </p:txBody>
      </p:sp>
      <p:sp>
        <p:nvSpPr>
          <p:cNvPr id="43" name="Text 18"/>
          <p:cNvSpPr/>
          <p:nvPr/>
        </p:nvSpPr>
        <p:spPr>
          <a:xfrm>
            <a:off x="6712450" y="4601966"/>
            <a:ext cx="11927491" cy="1866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48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Documento de Voluntad Anticipada y el respeto a la </a:t>
            </a:r>
            <a:r>
              <a:rPr lang="en-US" sz="1050" b="1" dirty="0">
                <a:solidFill>
                  <a:srgbClr val="581C87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Dignidad Humana</a:t>
            </a: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.</a:t>
            </a:r>
            <a:endParaRPr lang="en-US" sz="1050" dirty="0"/>
          </a:p>
        </p:txBody>
      </p:sp>
      <p:sp>
        <p:nvSpPr>
          <p:cNvPr id="44" name="Text 19"/>
          <p:cNvSpPr/>
          <p:nvPr/>
        </p:nvSpPr>
        <p:spPr>
          <a:xfrm>
            <a:off x="547955" y="5659349"/>
            <a:ext cx="25984255" cy="445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48"/>
              </a:lnSpc>
              <a:buNone/>
            </a:pPr>
            <a:r>
              <a:rPr lang="en-US" sz="1050" i="1" dirty="0">
                <a:solidFill>
                  <a:srgbClr val="4B5563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"Garantizar el alivio del sufrimiento es un indicador clave de una sociedad compasiva y justa, que reconoce la dignidad humana hasta el último aliento."</a:t>
            </a:r>
            <a:endParaRPr lang="en-US" sz="1050" dirty="0"/>
          </a:p>
        </p:txBody>
      </p:sp>
      <p:sp>
        <p:nvSpPr>
          <p:cNvPr id="45" name="Text 20"/>
          <p:cNvSpPr/>
          <p:nvPr/>
        </p:nvSpPr>
        <p:spPr>
          <a:xfrm>
            <a:off x="410966" y="6584023"/>
            <a:ext cx="5594985" cy="1369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79"/>
              </a:lnSpc>
              <a:buNone/>
            </a:pPr>
            <a:r>
              <a:rPr lang="en-US" sz="900" b="1" kern="0" spc="80" dirty="0">
                <a:solidFill>
                  <a:srgbClr val="9CA3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 Y NORMATIVIDAD</a:t>
            </a:r>
            <a:endParaRPr lang="en-US" sz="900" dirty="0"/>
          </a:p>
        </p:txBody>
      </p:sp>
      <p:sp>
        <p:nvSpPr>
          <p:cNvPr id="46" name="Text 21"/>
          <p:cNvSpPr/>
          <p:nvPr/>
        </p:nvSpPr>
        <p:spPr>
          <a:xfrm>
            <a:off x="9229618" y="6584023"/>
            <a:ext cx="6866572" cy="1369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79"/>
              </a:lnSpc>
              <a:buNone/>
            </a:pPr>
            <a:r>
              <a:rPr lang="en-US" sz="9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Consideraciones Éticas en Cuidados Paliativos</a:t>
            </a:r>
            <a:endParaRPr lang="en-US" sz="9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21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21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921" cy="106200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90362" y="244656"/>
            <a:ext cx="512248" cy="571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311" y="1428989"/>
            <a:ext cx="5484322" cy="1415729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2803" y="1612481"/>
            <a:ext cx="237010" cy="214074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8288" y="1428989"/>
            <a:ext cx="5484322" cy="141572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1780" y="1612481"/>
            <a:ext cx="237010" cy="21407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9311" y="3089373"/>
            <a:ext cx="5484322" cy="141572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2803" y="3272865"/>
            <a:ext cx="214074" cy="214074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8288" y="3089373"/>
            <a:ext cx="5484322" cy="141572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1780" y="3272865"/>
            <a:ext cx="191137" cy="214074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9311" y="4810921"/>
            <a:ext cx="11213299" cy="150759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685499"/>
            <a:ext cx="12191921" cy="172501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489311" y="297457"/>
            <a:ext cx="17429607" cy="3058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8"/>
              </a:lnSpc>
              <a:buNone/>
            </a:pPr>
            <a:r>
              <a:rPr lang="en-US" sz="2700" b="1" kern="0" spc="-67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Conclusiones y Reflexiones Finales</a:t>
            </a:r>
            <a:endParaRPr lang="en-US" sz="2700" dirty="0"/>
          </a:p>
        </p:txBody>
      </p:sp>
      <p:sp>
        <p:nvSpPr>
          <p:cNvPr id="17" name="Text 1"/>
          <p:cNvSpPr/>
          <p:nvPr/>
        </p:nvSpPr>
        <p:spPr>
          <a:xfrm>
            <a:off x="489311" y="664440"/>
            <a:ext cx="8771780" cy="1529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4"/>
              </a:lnSpc>
              <a:buNone/>
            </a:pPr>
            <a:r>
              <a:rPr lang="en-US" sz="1050" kern="0" spc="105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CIERRE DEL MÓDULO: MANEJO INTEGRAL DEL DOLOR</a:t>
            </a:r>
            <a:endParaRPr lang="en-US" sz="1050" dirty="0"/>
          </a:p>
        </p:txBody>
      </p:sp>
      <p:sp>
        <p:nvSpPr>
          <p:cNvPr id="18" name="Text 2"/>
          <p:cNvSpPr/>
          <p:nvPr/>
        </p:nvSpPr>
        <p:spPr>
          <a:xfrm>
            <a:off x="1001559" y="1612481"/>
            <a:ext cx="4556766" cy="2140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6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Imperativo Ético</a:t>
            </a:r>
            <a:endParaRPr lang="en-US" sz="1500" dirty="0"/>
          </a:p>
        </p:txBody>
      </p:sp>
      <p:sp>
        <p:nvSpPr>
          <p:cNvPr id="19" name="Text 3"/>
          <p:cNvSpPr/>
          <p:nvPr/>
        </p:nvSpPr>
        <p:spPr>
          <a:xfrm>
            <a:off x="672803" y="1918300"/>
            <a:ext cx="5117338" cy="74292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 alivio del dolor es un </a:t>
            </a:r>
            <a:r>
              <a:rPr lang="en-US" sz="12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derecho humano fundamental</a:t>
            </a: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Nuestra responsabilidad profesional trasciende la técnica; es un compromiso con la dignidad humana hasta el final.</a:t>
            </a:r>
            <a:endParaRPr lang="en-US" sz="1200" dirty="0"/>
          </a:p>
        </p:txBody>
      </p:sp>
      <p:sp>
        <p:nvSpPr>
          <p:cNvPr id="20" name="Text 4"/>
          <p:cNvSpPr/>
          <p:nvPr/>
        </p:nvSpPr>
        <p:spPr>
          <a:xfrm>
            <a:off x="6730536" y="1612481"/>
            <a:ext cx="7404745" cy="2140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6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Abordaje del "Dolor Total"</a:t>
            </a:r>
            <a:endParaRPr lang="en-US" sz="1500" dirty="0"/>
          </a:p>
        </p:txBody>
      </p:sp>
      <p:sp>
        <p:nvSpPr>
          <p:cNvPr id="21" name="Text 5"/>
          <p:cNvSpPr/>
          <p:nvPr/>
        </p:nvSpPr>
        <p:spPr>
          <a:xfrm>
            <a:off x="6401780" y="1918300"/>
            <a:ext cx="5117338" cy="74292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efectividad clínica depende de la integración de las dimensiones </a:t>
            </a:r>
            <a:r>
              <a:rPr lang="en-US" sz="12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física, psicológica, social y espiritual</a:t>
            </a: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No tratamos síntomas, cuidamos personas.</a:t>
            </a:r>
            <a:endParaRPr lang="en-US" sz="1200" dirty="0"/>
          </a:p>
        </p:txBody>
      </p:sp>
      <p:sp>
        <p:nvSpPr>
          <p:cNvPr id="22" name="Text 6"/>
          <p:cNvSpPr/>
          <p:nvPr/>
        </p:nvSpPr>
        <p:spPr>
          <a:xfrm>
            <a:off x="978622" y="3272865"/>
            <a:ext cx="5695958" cy="2140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6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Sinergia Terapéutica</a:t>
            </a:r>
            <a:endParaRPr lang="en-US" sz="1500" dirty="0"/>
          </a:p>
        </p:txBody>
      </p:sp>
      <p:sp>
        <p:nvSpPr>
          <p:cNvPr id="23" name="Text 7"/>
          <p:cNvSpPr/>
          <p:nvPr/>
        </p:nvSpPr>
        <p:spPr>
          <a:xfrm>
            <a:off x="672803" y="3578684"/>
            <a:ext cx="5117338" cy="4952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excelencia reside en la combinación racional de la </a:t>
            </a:r>
            <a:r>
              <a:rPr lang="en-US" sz="12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escalera analgésica de la OMS</a:t>
            </a: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 intervenciones no farmacológicas y medicina integrativa.</a:t>
            </a:r>
            <a:endParaRPr lang="en-US" sz="1200" dirty="0"/>
          </a:p>
        </p:txBody>
      </p:sp>
      <p:sp>
        <p:nvSpPr>
          <p:cNvPr id="24" name="Text 8"/>
          <p:cNvSpPr/>
          <p:nvPr/>
        </p:nvSpPr>
        <p:spPr>
          <a:xfrm>
            <a:off x="6684663" y="3272865"/>
            <a:ext cx="6835149" cy="2140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6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Impacto en Salud Pública</a:t>
            </a:r>
            <a:endParaRPr lang="en-US" sz="1500" dirty="0"/>
          </a:p>
        </p:txBody>
      </p:sp>
      <p:sp>
        <p:nvSpPr>
          <p:cNvPr id="25" name="Text 9"/>
          <p:cNvSpPr/>
          <p:nvPr/>
        </p:nvSpPr>
        <p:spPr>
          <a:xfrm>
            <a:off x="6401780" y="3578684"/>
            <a:ext cx="5117338" cy="74292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Garantizar el alivio del sufrimiento es un indicador clave de una </a:t>
            </a:r>
            <a:r>
              <a:rPr lang="en-US" sz="12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sociedad compasiva y justa</a:t>
            </a:r>
            <a:r>
              <a:rPr lang="en-US" sz="12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Es una medida tangible de la calidad de nuestro sistema de salud.</a:t>
            </a:r>
            <a:endParaRPr lang="en-US" sz="1200" dirty="0"/>
          </a:p>
        </p:txBody>
      </p:sp>
      <p:sp>
        <p:nvSpPr>
          <p:cNvPr id="26" name="Text 10"/>
          <p:cNvSpPr/>
          <p:nvPr/>
        </p:nvSpPr>
        <p:spPr>
          <a:xfrm>
            <a:off x="733967" y="5055577"/>
            <a:ext cx="10723987" cy="7430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925"/>
              </a:lnSpc>
              <a:buNone/>
            </a:pPr>
            <a:r>
              <a:rPr lang="en-US" sz="1800" i="1" dirty="0">
                <a:solidFill>
                  <a:srgbClr val="334155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"Curar a veces, aliviar a menudo, consolar siempre. El éxito en cuidados paliativos no se mide por la curación, sino por la paz y la dignidad restauradas en el proceso de morir."</a:t>
            </a:r>
            <a:endParaRPr lang="en-US" sz="1800" dirty="0"/>
          </a:p>
        </p:txBody>
      </p:sp>
      <p:sp>
        <p:nvSpPr>
          <p:cNvPr id="27" name="Text 11"/>
          <p:cNvSpPr/>
          <p:nvPr/>
        </p:nvSpPr>
        <p:spPr>
          <a:xfrm>
            <a:off x="733967" y="5920950"/>
            <a:ext cx="10723987" cy="1529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4"/>
              </a:lnSpc>
              <a:buNone/>
            </a:pPr>
            <a:r>
              <a:rPr lang="en-US" sz="1050" b="1" i="1" kern="0" spc="105" dirty="0">
                <a:solidFill>
                  <a:srgbClr val="04785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— REFLEXIÓN DE CIERRE</a:t>
            </a:r>
            <a:endParaRPr lang="en-US" sz="1050" dirty="0"/>
          </a:p>
        </p:txBody>
      </p:sp>
      <p:sp>
        <p:nvSpPr>
          <p:cNvPr id="28" name="Text 12"/>
          <p:cNvSpPr/>
          <p:nvPr/>
        </p:nvSpPr>
        <p:spPr>
          <a:xfrm>
            <a:off x="489311" y="6710586"/>
            <a:ext cx="8316087" cy="1223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63"/>
              </a:lnSpc>
              <a:buNone/>
            </a:pPr>
            <a:r>
              <a:rPr lang="en-US" sz="900" b="1" kern="0" spc="-45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 DE LOS CUIDADOS PALIATIVOS</a:t>
            </a:r>
            <a:endParaRPr lang="en-US" sz="900" dirty="0"/>
          </a:p>
        </p:txBody>
      </p:sp>
      <p:sp>
        <p:nvSpPr>
          <p:cNvPr id="29" name="Text 13"/>
          <p:cNvSpPr/>
          <p:nvPr/>
        </p:nvSpPr>
        <p:spPr>
          <a:xfrm>
            <a:off x="8761606" y="6710586"/>
            <a:ext cx="6151626" cy="1223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63"/>
              </a:lnSpc>
              <a:buNone/>
            </a:pPr>
            <a:r>
              <a:rPr lang="en-US" sz="900" b="1" kern="0" spc="90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COMPROMISO CON LA EXCELENCIA CLÍNICA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4859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943100"/>
            <a:ext cx="2319784" cy="164068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2171700"/>
            <a:ext cx="381000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0575" y="2286000"/>
            <a:ext cx="17145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05584" y="1943100"/>
            <a:ext cx="2319784" cy="164068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34184" y="2171700"/>
            <a:ext cx="381000" cy="381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29434" y="2286000"/>
            <a:ext cx="1905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53968" y="1943100"/>
            <a:ext cx="2319784" cy="1640681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82568" y="2171700"/>
            <a:ext cx="381000" cy="381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06393" y="2286000"/>
            <a:ext cx="13335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7200" y="3812381"/>
            <a:ext cx="7416701" cy="16383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22325" y="4536281"/>
            <a:ext cx="228600" cy="3048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33464" y="4688681"/>
            <a:ext cx="9525" cy="3048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982664" y="4536281"/>
            <a:ext cx="257175" cy="3048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79515" y="4688681"/>
            <a:ext cx="9525" cy="3048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916067" y="4688681"/>
            <a:ext cx="9525" cy="3048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22430" y="4536281"/>
            <a:ext cx="171450" cy="3048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78701" y="1943100"/>
            <a:ext cx="3556099" cy="40005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483501" y="2247900"/>
            <a:ext cx="200025" cy="3048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483501" y="5124450"/>
            <a:ext cx="2946499" cy="51435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49000" y="6591300"/>
            <a:ext cx="76200" cy="762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277600" y="6591300"/>
            <a:ext cx="76200" cy="762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506200" y="6591300"/>
            <a:ext cx="76200" cy="762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1734800" y="6591300"/>
            <a:ext cx="76200" cy="76200"/>
          </a:xfrm>
          <a:prstGeom prst="rect">
            <a:avLst/>
          </a:prstGeom>
        </p:spPr>
      </p:pic>
      <p:sp>
        <p:nvSpPr>
          <p:cNvPr id="29" name="Text 0"/>
          <p:cNvSpPr/>
          <p:nvPr/>
        </p:nvSpPr>
        <p:spPr>
          <a:xfrm>
            <a:off x="381000" y="381000"/>
            <a:ext cx="39471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kern="0" spc="252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TOTAL: DIMENSIÓN 1</a:t>
            </a:r>
            <a:endParaRPr lang="en-US" sz="1050" dirty="0"/>
          </a:p>
        </p:txBody>
      </p:sp>
      <p:sp>
        <p:nvSpPr>
          <p:cNvPr id="30" name="Text 1"/>
          <p:cNvSpPr/>
          <p:nvPr/>
        </p:nvSpPr>
        <p:spPr>
          <a:xfrm>
            <a:off x="381000" y="647700"/>
            <a:ext cx="877824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kern="0" spc="-72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Dimensión Física</a:t>
            </a:r>
            <a:endParaRPr lang="en-US" sz="3600" dirty="0"/>
          </a:p>
        </p:txBody>
      </p:sp>
      <p:sp>
        <p:nvSpPr>
          <p:cNvPr id="31" name="Text 2"/>
          <p:cNvSpPr/>
          <p:nvPr/>
        </p:nvSpPr>
        <p:spPr>
          <a:xfrm>
            <a:off x="3375660" y="838200"/>
            <a:ext cx="843534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350" i="1" dirty="0">
                <a:solidFill>
                  <a:srgbClr val="A7F3D0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"El cuerpo como receptor del sufrimiento"</a:t>
            </a:r>
            <a:endParaRPr lang="en-US" sz="1350" dirty="0"/>
          </a:p>
        </p:txBody>
      </p:sp>
      <p:sp>
        <p:nvSpPr>
          <p:cNvPr id="32" name="Text 3"/>
          <p:cNvSpPr/>
          <p:nvPr/>
        </p:nvSpPr>
        <p:spPr>
          <a:xfrm>
            <a:off x="1219200" y="2228850"/>
            <a:ext cx="18288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Somático</a:t>
            </a:r>
            <a:endParaRPr lang="en-US" sz="1500" dirty="0"/>
          </a:p>
        </p:txBody>
      </p:sp>
      <p:sp>
        <p:nvSpPr>
          <p:cNvPr id="33" name="Text 4"/>
          <p:cNvSpPr/>
          <p:nvPr/>
        </p:nvSpPr>
        <p:spPr>
          <a:xfrm>
            <a:off x="685800" y="2705100"/>
            <a:ext cx="1862584" cy="6500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Localizado en piel, músculos o huesos. Descrito como punzante o sordo.</a:t>
            </a:r>
            <a:endParaRPr lang="en-US" sz="1050" dirty="0"/>
          </a:p>
        </p:txBody>
      </p:sp>
      <p:sp>
        <p:nvSpPr>
          <p:cNvPr id="34" name="Text 5"/>
          <p:cNvSpPr/>
          <p:nvPr/>
        </p:nvSpPr>
        <p:spPr>
          <a:xfrm>
            <a:off x="3767584" y="2228850"/>
            <a:ext cx="18288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Visceral</a:t>
            </a:r>
            <a:endParaRPr lang="en-US" sz="1500" dirty="0"/>
          </a:p>
        </p:txBody>
      </p:sp>
      <p:sp>
        <p:nvSpPr>
          <p:cNvPr id="35" name="Text 6"/>
          <p:cNvSpPr/>
          <p:nvPr/>
        </p:nvSpPr>
        <p:spPr>
          <a:xfrm>
            <a:off x="3234184" y="2705100"/>
            <a:ext cx="1862584" cy="6500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Origen en órganos internos. Difuso, opresivo, a menudo asociado a náuseas.</a:t>
            </a:r>
            <a:endParaRPr lang="en-US" sz="1050" dirty="0"/>
          </a:p>
        </p:txBody>
      </p:sp>
      <p:sp>
        <p:nvSpPr>
          <p:cNvPr id="36" name="Text 7"/>
          <p:cNvSpPr/>
          <p:nvPr/>
        </p:nvSpPr>
        <p:spPr>
          <a:xfrm>
            <a:off x="6315968" y="2228850"/>
            <a:ext cx="25146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Neuropático</a:t>
            </a:r>
            <a:endParaRPr lang="en-US" sz="1500" dirty="0"/>
          </a:p>
        </p:txBody>
      </p:sp>
      <p:sp>
        <p:nvSpPr>
          <p:cNvPr id="37" name="Text 8"/>
          <p:cNvSpPr/>
          <p:nvPr/>
        </p:nvSpPr>
        <p:spPr>
          <a:xfrm>
            <a:off x="5782568" y="2705100"/>
            <a:ext cx="1862584" cy="6500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Lesión del sistema nervioso. Sensación de quemazón o descarga eléctrica.</a:t>
            </a:r>
            <a:endParaRPr lang="en-US" sz="1050" dirty="0"/>
          </a:p>
        </p:txBody>
      </p:sp>
      <p:sp>
        <p:nvSpPr>
          <p:cNvPr id="38" name="Text 9"/>
          <p:cNvSpPr/>
          <p:nvPr/>
        </p:nvSpPr>
        <p:spPr>
          <a:xfrm>
            <a:off x="762000" y="4117181"/>
            <a:ext cx="680710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kern="0" spc="84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SÍNTOMAS FÍSICOS CO-EXISTENTES</a:t>
            </a:r>
            <a:endParaRPr lang="en-US" sz="1050" dirty="0"/>
          </a:p>
        </p:txBody>
      </p:sp>
      <p:sp>
        <p:nvSpPr>
          <p:cNvPr id="39" name="Text 10"/>
          <p:cNvSpPr/>
          <p:nvPr/>
        </p:nvSpPr>
        <p:spPr>
          <a:xfrm>
            <a:off x="1084213" y="4917281"/>
            <a:ext cx="1097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Disnea</a:t>
            </a:r>
            <a:endParaRPr lang="en-US" sz="1200" dirty="0"/>
          </a:p>
        </p:txBody>
      </p:sp>
      <p:sp>
        <p:nvSpPr>
          <p:cNvPr id="40" name="Text 11"/>
          <p:cNvSpPr/>
          <p:nvPr/>
        </p:nvSpPr>
        <p:spPr>
          <a:xfrm>
            <a:off x="2887414" y="4917281"/>
            <a:ext cx="1097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Fatiga</a:t>
            </a:r>
            <a:endParaRPr lang="en-US" sz="1200" dirty="0"/>
          </a:p>
        </p:txBody>
      </p:sp>
      <p:sp>
        <p:nvSpPr>
          <p:cNvPr id="41" name="Text 12"/>
          <p:cNvSpPr/>
          <p:nvPr/>
        </p:nvSpPr>
        <p:spPr>
          <a:xfrm>
            <a:off x="4633466" y="4764881"/>
            <a:ext cx="12801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Náuseas</a:t>
            </a:r>
            <a:endParaRPr lang="en-US" sz="1200" dirty="0"/>
          </a:p>
        </p:txBody>
      </p:sp>
      <p:sp>
        <p:nvSpPr>
          <p:cNvPr id="42" name="Text 13"/>
          <p:cNvSpPr/>
          <p:nvPr/>
        </p:nvSpPr>
        <p:spPr>
          <a:xfrm>
            <a:off x="6570018" y="4917281"/>
            <a:ext cx="14630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Insomnio</a:t>
            </a:r>
            <a:endParaRPr lang="en-US" sz="1200" dirty="0"/>
          </a:p>
        </p:txBody>
      </p:sp>
      <p:sp>
        <p:nvSpPr>
          <p:cNvPr id="43" name="Text 14"/>
          <p:cNvSpPr/>
          <p:nvPr/>
        </p:nvSpPr>
        <p:spPr>
          <a:xfrm>
            <a:off x="8797826" y="2266950"/>
            <a:ext cx="3429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Ejemplo Clínico</a:t>
            </a:r>
            <a:endParaRPr lang="en-US" sz="1500" dirty="0"/>
          </a:p>
        </p:txBody>
      </p:sp>
      <p:sp>
        <p:nvSpPr>
          <p:cNvPr id="44" name="Text 15"/>
          <p:cNvSpPr/>
          <p:nvPr/>
        </p:nvSpPr>
        <p:spPr>
          <a:xfrm>
            <a:off x="8483501" y="3103959"/>
            <a:ext cx="2946499" cy="13930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94"/>
              </a:lnSpc>
              <a:buNone/>
            </a:pPr>
            <a:r>
              <a:rPr lang="en-US" sz="1350" i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"Paciente con cáncer óseo metastásico experimenta un </a:t>
            </a:r>
            <a:r>
              <a:rPr lang="en-US" sz="1350" b="1" i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agudo y constante</a:t>
            </a:r>
            <a:r>
              <a:rPr lang="en-US" sz="1350" i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en la cadera, que limita severamente su movilidad y autonomía física."</a:t>
            </a:r>
            <a:endParaRPr lang="en-US" sz="1350" dirty="0"/>
          </a:p>
        </p:txBody>
      </p:sp>
      <p:sp>
        <p:nvSpPr>
          <p:cNvPr id="45" name="Text 16"/>
          <p:cNvSpPr/>
          <p:nvPr/>
        </p:nvSpPr>
        <p:spPr>
          <a:xfrm>
            <a:off x="8483501" y="5353050"/>
            <a:ext cx="2946499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Referencia: Saunders (1980). La base biológica es el punto de partida para el manejo analgésico.</a:t>
            </a:r>
            <a:endParaRPr lang="en-US" sz="900" dirty="0"/>
          </a:p>
        </p:txBody>
      </p:sp>
      <p:sp>
        <p:nvSpPr>
          <p:cNvPr id="46" name="Text 17"/>
          <p:cNvSpPr/>
          <p:nvPr/>
        </p:nvSpPr>
        <p:spPr>
          <a:xfrm>
            <a:off x="381000" y="6553200"/>
            <a:ext cx="37947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72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 DE CP</a:t>
            </a:r>
            <a:endParaRPr lang="en-US" sz="9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9906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7807" y="342900"/>
            <a:ext cx="200025" cy="3048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02132" y="381000"/>
            <a:ext cx="632668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990600"/>
            <a:ext cx="12192000" cy="5410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1447800"/>
            <a:ext cx="171450" cy="2667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" y="1943100"/>
            <a:ext cx="5410200" cy="47684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" y="2572345"/>
            <a:ext cx="5410200" cy="47684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" y="3201591"/>
            <a:ext cx="5410200" cy="47684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200" y="3830836"/>
            <a:ext cx="5410200" cy="47684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200" y="4460081"/>
            <a:ext cx="5410200" cy="47684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4600" y="1943100"/>
            <a:ext cx="5410200" cy="29557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2391073"/>
            <a:ext cx="5410200" cy="47684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3020318"/>
            <a:ext cx="5410200" cy="47684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4600" y="3649563"/>
            <a:ext cx="5410200" cy="29557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4600" y="4097536"/>
            <a:ext cx="5410200" cy="47684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68000" y="6172200"/>
            <a:ext cx="304800" cy="762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49000" y="6172200"/>
            <a:ext cx="304800" cy="762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30000" y="6172200"/>
            <a:ext cx="304800" cy="762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902130" y="6553200"/>
            <a:ext cx="9525" cy="152400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457200" y="228600"/>
            <a:ext cx="11430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b="1" kern="0" spc="-4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Referencias Bibliográficas (1/3)</a:t>
            </a:r>
            <a:endParaRPr lang="en-US" sz="2250" dirty="0"/>
          </a:p>
        </p:txBody>
      </p:sp>
      <p:sp>
        <p:nvSpPr>
          <p:cNvPr id="25" name="Text 1"/>
          <p:cNvSpPr/>
          <p:nvPr/>
        </p:nvSpPr>
        <p:spPr>
          <a:xfrm>
            <a:off x="457200" y="571500"/>
            <a:ext cx="57607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Fuentes Fundamentales y Normatividad</a:t>
            </a:r>
            <a:endParaRPr lang="en-US" sz="1050" dirty="0"/>
          </a:p>
        </p:txBody>
      </p:sp>
      <p:sp>
        <p:nvSpPr>
          <p:cNvPr id="26" name="Text 2"/>
          <p:cNvSpPr/>
          <p:nvPr/>
        </p:nvSpPr>
        <p:spPr>
          <a:xfrm>
            <a:off x="11178332" y="381000"/>
            <a:ext cx="72884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PARTE I</a:t>
            </a:r>
            <a:endParaRPr lang="en-US" sz="900" dirty="0"/>
          </a:p>
        </p:txBody>
      </p:sp>
      <p:sp>
        <p:nvSpPr>
          <p:cNvPr id="27" name="Text 3"/>
          <p:cNvSpPr/>
          <p:nvPr/>
        </p:nvSpPr>
        <p:spPr>
          <a:xfrm>
            <a:off x="742950" y="1447800"/>
            <a:ext cx="72009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kern="0" spc="54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FUENTES DE CONSULTA Y BASES LEGALES</a:t>
            </a:r>
            <a:endParaRPr lang="en-US" sz="1350" dirty="0"/>
          </a:p>
        </p:txBody>
      </p:sp>
      <p:sp>
        <p:nvSpPr>
          <p:cNvPr id="28" name="Text 4"/>
          <p:cNvSpPr/>
          <p:nvPr/>
        </p:nvSpPr>
        <p:spPr>
          <a:xfrm>
            <a:off x="457200" y="1943100"/>
            <a:ext cx="5410200" cy="3625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02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Organización Mundial de la Salud. (2002). </a:t>
            </a:r>
            <a:r>
              <a:rPr lang="en-US" sz="1020" i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Programas nacionales de control del cáncer: políticas y directrices de gestión</a:t>
            </a:r>
            <a:r>
              <a:rPr lang="en-US" sz="102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OMS.</a:t>
            </a:r>
            <a:endParaRPr lang="en-US" sz="1020" dirty="0"/>
          </a:p>
        </p:txBody>
      </p:sp>
      <p:sp>
        <p:nvSpPr>
          <p:cNvPr id="29" name="Text 5"/>
          <p:cNvSpPr/>
          <p:nvPr/>
        </p:nvSpPr>
        <p:spPr>
          <a:xfrm>
            <a:off x="457200" y="2572345"/>
            <a:ext cx="5410200" cy="3625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02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Organización Mundial de la Salud. (2014). </a:t>
            </a:r>
            <a:r>
              <a:rPr lang="en-US" sz="1020" i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Fortalecimiento de los cuidados paliativos como parte del tratamiento integral a lo largo de la vida</a:t>
            </a:r>
            <a:r>
              <a:rPr lang="en-US" sz="102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020" dirty="0"/>
          </a:p>
        </p:txBody>
      </p:sp>
      <p:sp>
        <p:nvSpPr>
          <p:cNvPr id="30" name="Text 6"/>
          <p:cNvSpPr/>
          <p:nvPr/>
        </p:nvSpPr>
        <p:spPr>
          <a:xfrm>
            <a:off x="457200" y="3201591"/>
            <a:ext cx="5410200" cy="3625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020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Congreso de Colombia. (2014).</a:t>
            </a:r>
            <a:r>
              <a:rPr lang="en-US" sz="102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Ley 1733 de 2014: Servicios de cuidados paliativos para el manejo integral de pacientes. Diario Oficial 49268.</a:t>
            </a:r>
            <a:endParaRPr lang="en-US" sz="1020" dirty="0"/>
          </a:p>
        </p:txBody>
      </p:sp>
      <p:sp>
        <p:nvSpPr>
          <p:cNvPr id="31" name="Text 7"/>
          <p:cNvSpPr/>
          <p:nvPr/>
        </p:nvSpPr>
        <p:spPr>
          <a:xfrm>
            <a:off x="457200" y="3830836"/>
            <a:ext cx="5410200" cy="3625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02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Centeno, C. (1997). Historia y Desarrollo de los Cuidados Paliativos. En M. Gómez Sancho (Ed.), </a:t>
            </a:r>
            <a:r>
              <a:rPr lang="en-US" sz="1020" i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Cuidados Paliativos e Intervención Psicosocial</a:t>
            </a:r>
            <a:r>
              <a:rPr lang="en-US" sz="102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ICEPS.</a:t>
            </a:r>
            <a:endParaRPr lang="en-US" sz="1020" dirty="0"/>
          </a:p>
        </p:txBody>
      </p:sp>
      <p:sp>
        <p:nvSpPr>
          <p:cNvPr id="32" name="Text 8"/>
          <p:cNvSpPr/>
          <p:nvPr/>
        </p:nvSpPr>
        <p:spPr>
          <a:xfrm>
            <a:off x="457200" y="4460081"/>
            <a:ext cx="5410200" cy="3625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020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Saunders, C. (1980).</a:t>
            </a:r>
            <a:r>
              <a:rPr lang="en-US" sz="102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La filosofía del cuidado terminal. En C. M. Saunders (Ed.), </a:t>
            </a:r>
            <a:r>
              <a:rPr lang="en-US" sz="1020" i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Cuidados de la enfermedad maligna terminal</a:t>
            </a:r>
            <a:r>
              <a:rPr lang="en-US" sz="102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(pp. 259-272). Salvat.</a:t>
            </a:r>
            <a:endParaRPr lang="en-US" sz="1020" dirty="0"/>
          </a:p>
        </p:txBody>
      </p:sp>
      <p:sp>
        <p:nvSpPr>
          <p:cNvPr id="33" name="Text 9"/>
          <p:cNvSpPr/>
          <p:nvPr/>
        </p:nvSpPr>
        <p:spPr>
          <a:xfrm>
            <a:off x="6324600" y="1943100"/>
            <a:ext cx="8808720" cy="1812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02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Kübler-Ross, E. (1969). </a:t>
            </a:r>
            <a:r>
              <a:rPr lang="en-US" sz="1020" i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 death and dying</a:t>
            </a:r>
            <a:r>
              <a:rPr lang="en-US" sz="102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MacMillan.</a:t>
            </a:r>
            <a:endParaRPr lang="en-US" sz="1020" dirty="0"/>
          </a:p>
        </p:txBody>
      </p:sp>
      <p:sp>
        <p:nvSpPr>
          <p:cNvPr id="34" name="Text 10"/>
          <p:cNvSpPr/>
          <p:nvPr/>
        </p:nvSpPr>
        <p:spPr>
          <a:xfrm>
            <a:off x="6324600" y="2391073"/>
            <a:ext cx="5410200" cy="3625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02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Montes de Oca Lomeli, G. A. (2006). Historia de los cuidados paliativos. </a:t>
            </a:r>
            <a:r>
              <a:rPr lang="en-US" sz="1020" i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Revista Digital Universitaria</a:t>
            </a:r>
            <a:r>
              <a:rPr lang="en-US" sz="102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7(4), 2-9.</a:t>
            </a:r>
            <a:endParaRPr lang="en-US" sz="1020" dirty="0"/>
          </a:p>
        </p:txBody>
      </p:sp>
      <p:sp>
        <p:nvSpPr>
          <p:cNvPr id="35" name="Text 11"/>
          <p:cNvSpPr/>
          <p:nvPr/>
        </p:nvSpPr>
        <p:spPr>
          <a:xfrm>
            <a:off x="6324600" y="3020318"/>
            <a:ext cx="5410200" cy="3625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020" b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Instituto Nacional de Cancerología ESE. (2017).</a:t>
            </a:r>
            <a:r>
              <a:rPr lang="en-US" sz="102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020" i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Modelo de soporte integral y cuidado paliativo al enfermo crónico</a:t>
            </a:r>
            <a:r>
              <a:rPr lang="en-US" sz="102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INC.</a:t>
            </a:r>
            <a:endParaRPr lang="en-US" sz="1020" dirty="0"/>
          </a:p>
        </p:txBody>
      </p:sp>
      <p:sp>
        <p:nvSpPr>
          <p:cNvPr id="36" name="Text 12"/>
          <p:cNvSpPr/>
          <p:nvPr/>
        </p:nvSpPr>
        <p:spPr>
          <a:xfrm>
            <a:off x="6324600" y="3649563"/>
            <a:ext cx="12850368" cy="1812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02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Herranz, G. (1997). </a:t>
            </a:r>
            <a:r>
              <a:rPr lang="en-US" sz="1020" i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ética de los cuidados paliativos</a:t>
            </a:r>
            <a:r>
              <a:rPr lang="en-US" sz="102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Universidad de Navarra.</a:t>
            </a:r>
            <a:endParaRPr lang="en-US" sz="1020" dirty="0"/>
          </a:p>
        </p:txBody>
      </p:sp>
      <p:sp>
        <p:nvSpPr>
          <p:cNvPr id="37" name="Text 13"/>
          <p:cNvSpPr/>
          <p:nvPr/>
        </p:nvSpPr>
        <p:spPr>
          <a:xfrm>
            <a:off x="6324600" y="4097536"/>
            <a:ext cx="5410200" cy="3625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02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Molina Cardona, E. M., et al. (2018). Las necesidades de la formación interdisciplinar en cuidados paliativos. </a:t>
            </a:r>
            <a:r>
              <a:rPr lang="en-US" sz="1020" i="1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Revista de Desarrollo Profesoral</a:t>
            </a:r>
            <a:r>
              <a:rPr lang="en-US" sz="102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6(1).</a:t>
            </a:r>
            <a:endParaRPr lang="en-US" sz="1020" dirty="0"/>
          </a:p>
        </p:txBody>
      </p:sp>
      <p:sp>
        <p:nvSpPr>
          <p:cNvPr id="38" name="Text 14"/>
          <p:cNvSpPr/>
          <p:nvPr/>
        </p:nvSpPr>
        <p:spPr>
          <a:xfrm>
            <a:off x="457200" y="6553200"/>
            <a:ext cx="53492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kern="0" spc="72" dirty="0">
                <a:solidFill>
                  <a:srgbClr val="9CA3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MANEJO DEL DOLOR EN CUIDADOS PALIATIVOS</a:t>
            </a:r>
            <a:endParaRPr lang="en-US" sz="900" dirty="0"/>
          </a:p>
        </p:txBody>
      </p:sp>
      <p:sp>
        <p:nvSpPr>
          <p:cNvPr id="39" name="Text 15"/>
          <p:cNvSpPr/>
          <p:nvPr/>
        </p:nvSpPr>
        <p:spPr>
          <a:xfrm>
            <a:off x="7724626" y="6553200"/>
            <a:ext cx="31546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72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DOCUMENTACIÓN ACADÉMICA</a:t>
            </a:r>
            <a:endParaRPr lang="en-US" sz="900" dirty="0"/>
          </a:p>
        </p:txBody>
      </p:sp>
      <p:sp>
        <p:nvSpPr>
          <p:cNvPr id="40" name="Text 16"/>
          <p:cNvSpPr/>
          <p:nvPr/>
        </p:nvSpPr>
        <p:spPr>
          <a:xfrm>
            <a:off x="10064055" y="6553200"/>
            <a:ext cx="31089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kern="0" spc="72" dirty="0">
                <a:solidFill>
                  <a:srgbClr val="9CA3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REFERENCIA APA 7MA ED.</a:t>
            </a:r>
            <a:endParaRPr lang="en-US" sz="9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27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27" cy="841472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87645" y="266466"/>
            <a:ext cx="1079890" cy="3085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5939" y="354558"/>
            <a:ext cx="119209" cy="13224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841472"/>
            <a:ext cx="12191927" cy="575006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5681" y="1178061"/>
            <a:ext cx="7180565" cy="61708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05681" y="1963436"/>
            <a:ext cx="7180565" cy="61708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05681" y="2748810"/>
            <a:ext cx="7180565" cy="61708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05681" y="3534184"/>
            <a:ext cx="7180565" cy="61708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05681" y="4319558"/>
            <a:ext cx="7180565" cy="61708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05681" y="5104933"/>
            <a:ext cx="7180565" cy="61708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91056" y="6002503"/>
            <a:ext cx="5609816" cy="252442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15448" y="6070873"/>
            <a:ext cx="119209" cy="115702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91534"/>
            <a:ext cx="12191927" cy="266466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6589" y="6696718"/>
            <a:ext cx="56098" cy="56098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224393" y="224393"/>
            <a:ext cx="12110085" cy="25244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8"/>
              </a:lnSpc>
              <a:buNone/>
            </a:pPr>
            <a:r>
              <a:rPr lang="en-US" sz="2250" b="1" kern="0" spc="6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REFERENCIAS BIBLIOGRÁFICAS</a:t>
            </a:r>
            <a:endParaRPr lang="en-US" sz="2250" dirty="0"/>
          </a:p>
        </p:txBody>
      </p:sp>
      <p:sp>
        <p:nvSpPr>
          <p:cNvPr id="18" name="Text 1"/>
          <p:cNvSpPr/>
          <p:nvPr/>
        </p:nvSpPr>
        <p:spPr>
          <a:xfrm>
            <a:off x="224393" y="476834"/>
            <a:ext cx="10723137" cy="1402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04"/>
              </a:lnSpc>
              <a:buNone/>
            </a:pPr>
            <a:r>
              <a:rPr lang="en-US" sz="1050" i="1" dirty="0">
                <a:solidFill>
                  <a:srgbClr val="A7F3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Sección 2 de 3: Ética, Historia y Guías Clínicas</a:t>
            </a:r>
            <a:endParaRPr lang="en-US" sz="1050" dirty="0"/>
          </a:p>
        </p:txBody>
      </p:sp>
      <p:sp>
        <p:nvSpPr>
          <p:cNvPr id="19" name="Text 2"/>
          <p:cNvSpPr/>
          <p:nvPr/>
        </p:nvSpPr>
        <p:spPr>
          <a:xfrm>
            <a:off x="11259295" y="322564"/>
            <a:ext cx="2701481" cy="1963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46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51 / 52</a:t>
            </a:r>
            <a:endParaRPr lang="en-US" sz="1350" dirty="0"/>
          </a:p>
        </p:txBody>
      </p:sp>
      <p:sp>
        <p:nvSpPr>
          <p:cNvPr id="20" name="Text 3"/>
          <p:cNvSpPr/>
          <p:nvPr/>
        </p:nvSpPr>
        <p:spPr>
          <a:xfrm>
            <a:off x="2961479" y="1290258"/>
            <a:ext cx="6612571" cy="3926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46"/>
              </a:lnSpc>
              <a:buNone/>
            </a:pPr>
            <a:r>
              <a:rPr lang="en-US" sz="1172" b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Herranz, G. (1997).</a:t>
            </a:r>
            <a:r>
              <a:rPr lang="en-US" sz="1172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172" i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La ética de los cuidados paliativos</a:t>
            </a:r>
            <a:r>
              <a:rPr lang="en-US" sz="1172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. Universidad de Navarra. Recuperado de: https://www.unav.edu/web/unidad-de-humanidades-y-etica-medica/</a:t>
            </a:r>
            <a:endParaRPr lang="en-US" sz="1172" dirty="0"/>
          </a:p>
        </p:txBody>
      </p:sp>
      <p:sp>
        <p:nvSpPr>
          <p:cNvPr id="21" name="Text 4"/>
          <p:cNvSpPr/>
          <p:nvPr/>
        </p:nvSpPr>
        <p:spPr>
          <a:xfrm>
            <a:off x="2926418" y="2075632"/>
            <a:ext cx="6647633" cy="3926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46"/>
              </a:lnSpc>
              <a:buNone/>
            </a:pPr>
            <a:r>
              <a:rPr lang="en-US" sz="1172" b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Montes de Oca Lomeli, G. A. (2006).</a:t>
            </a:r>
            <a:r>
              <a:rPr lang="en-US" sz="1172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Historia de los cuidados paliativos. </a:t>
            </a:r>
            <a:r>
              <a:rPr lang="en-US" sz="1172" i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Revista Digital Universitaria, 7</a:t>
            </a:r>
            <a:r>
              <a:rPr lang="en-US" sz="1172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(4), 2-9.</a:t>
            </a:r>
            <a:endParaRPr lang="en-US" sz="1172" dirty="0"/>
          </a:p>
        </p:txBody>
      </p:sp>
      <p:sp>
        <p:nvSpPr>
          <p:cNvPr id="22" name="Text 5"/>
          <p:cNvSpPr/>
          <p:nvPr/>
        </p:nvSpPr>
        <p:spPr>
          <a:xfrm>
            <a:off x="2926418" y="2861006"/>
            <a:ext cx="6647633" cy="3926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46"/>
              </a:lnSpc>
              <a:buNone/>
            </a:pPr>
            <a:r>
              <a:rPr lang="en-US" sz="1172" b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Murray, S. A., Kendall, M., Boyd, K., &amp; Sheikh, A. (2005).</a:t>
            </a:r>
            <a:r>
              <a:rPr lang="en-US" sz="1172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Illness trajectories and palliative care. </a:t>
            </a:r>
            <a:r>
              <a:rPr lang="en-US" sz="1172" i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BMJ, 330</a:t>
            </a:r>
            <a:r>
              <a:rPr lang="en-US" sz="1172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(7498), 1007-1011.</a:t>
            </a:r>
            <a:endParaRPr lang="en-US" sz="1172" dirty="0"/>
          </a:p>
        </p:txBody>
      </p:sp>
      <p:sp>
        <p:nvSpPr>
          <p:cNvPr id="23" name="Text 6"/>
          <p:cNvSpPr/>
          <p:nvPr/>
        </p:nvSpPr>
        <p:spPr>
          <a:xfrm>
            <a:off x="2947454" y="3646380"/>
            <a:ext cx="6626596" cy="3926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46"/>
              </a:lnSpc>
              <a:buNone/>
            </a:pPr>
            <a:r>
              <a:rPr lang="en-US" sz="1172" b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IAHPC. (2006).</a:t>
            </a:r>
            <a:r>
              <a:rPr lang="en-US" sz="1172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172" i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Lista de consenso de medicamentos esenciales para cuidados paliativos</a:t>
            </a:r>
            <a:r>
              <a:rPr lang="en-US" sz="1172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. International Association for Hospice &amp; Palliative Care.</a:t>
            </a:r>
            <a:endParaRPr lang="en-US" sz="1172" dirty="0"/>
          </a:p>
        </p:txBody>
      </p:sp>
      <p:sp>
        <p:nvSpPr>
          <p:cNvPr id="24" name="Text 7"/>
          <p:cNvSpPr/>
          <p:nvPr/>
        </p:nvSpPr>
        <p:spPr>
          <a:xfrm>
            <a:off x="2961479" y="4431755"/>
            <a:ext cx="6612571" cy="3926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46"/>
              </a:lnSpc>
              <a:buNone/>
            </a:pPr>
            <a:r>
              <a:rPr lang="en-US" sz="1172" b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World Health Organization. (2014).</a:t>
            </a:r>
            <a:r>
              <a:rPr lang="en-US" sz="1172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172" i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WHO Model List of Essential Medicines and Essential Medicines for Children for palliative care</a:t>
            </a:r>
            <a:r>
              <a:rPr lang="en-US" sz="1172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.</a:t>
            </a:r>
            <a:endParaRPr lang="en-US" sz="1172" dirty="0"/>
          </a:p>
        </p:txBody>
      </p:sp>
      <p:sp>
        <p:nvSpPr>
          <p:cNvPr id="25" name="Text 8"/>
          <p:cNvSpPr/>
          <p:nvPr/>
        </p:nvSpPr>
        <p:spPr>
          <a:xfrm>
            <a:off x="2926418" y="5217129"/>
            <a:ext cx="6647633" cy="3926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46"/>
              </a:lnSpc>
              <a:buNone/>
            </a:pPr>
            <a:r>
              <a:rPr lang="en-US" sz="1172" b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Alcaldía Mayor de Bogotá D.C. (2014).</a:t>
            </a:r>
            <a:r>
              <a:rPr lang="en-US" sz="1172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172" i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Ley 1733 de 2014</a:t>
            </a:r>
            <a:r>
              <a:rPr lang="en-US" sz="1172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. Sistema de Información Jurídica. Recuperado de: https://www.alcaldiabogota.gov.co/</a:t>
            </a:r>
            <a:endParaRPr lang="en-US" sz="1172" dirty="0"/>
          </a:p>
        </p:txBody>
      </p:sp>
      <p:sp>
        <p:nvSpPr>
          <p:cNvPr id="26" name="Text 9"/>
          <p:cNvSpPr/>
          <p:nvPr/>
        </p:nvSpPr>
        <p:spPr>
          <a:xfrm>
            <a:off x="3746853" y="6058601"/>
            <a:ext cx="17736848" cy="1402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04"/>
              </a:lnSpc>
              <a:buNone/>
            </a:pPr>
            <a:r>
              <a:rPr lang="en-US" sz="912" i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Consulte la siguiente diapositiva para el resto de la literatura técnica y normativa nacional.</a:t>
            </a:r>
            <a:endParaRPr lang="en-US" sz="912" dirty="0"/>
          </a:p>
        </p:txBody>
      </p:sp>
      <p:sp>
        <p:nvSpPr>
          <p:cNvPr id="27" name="Text 10"/>
          <p:cNvSpPr/>
          <p:nvPr/>
        </p:nvSpPr>
        <p:spPr>
          <a:xfrm>
            <a:off x="448785" y="6668669"/>
            <a:ext cx="4043363" cy="1121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883"/>
              </a:lnSpc>
              <a:buNone/>
            </a:pPr>
            <a:r>
              <a:rPr lang="en-US" sz="781" b="1" kern="0" spc="85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MAESTRÍA EN SALUD PÚBLICA</a:t>
            </a:r>
            <a:endParaRPr lang="en-US" sz="781" dirty="0"/>
          </a:p>
        </p:txBody>
      </p:sp>
      <p:sp>
        <p:nvSpPr>
          <p:cNvPr id="28" name="Text 11"/>
          <p:cNvSpPr/>
          <p:nvPr/>
        </p:nvSpPr>
        <p:spPr>
          <a:xfrm>
            <a:off x="9072672" y="6662752"/>
            <a:ext cx="4941901" cy="1240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77"/>
              </a:lnSpc>
              <a:buNone/>
            </a:pPr>
            <a:r>
              <a:rPr lang="en-US" sz="651" kern="0" spc="212" dirty="0">
                <a:solidFill>
                  <a:srgbClr val="6EE7B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MÓDULO 1: FUNDAMENTOS Y NORMATIVIDAD</a:t>
            </a:r>
            <a:endParaRPr lang="en-US" sz="651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43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44275" y="381000"/>
            <a:ext cx="390525" cy="381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143000"/>
            <a:ext cx="12192000" cy="5105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1600200"/>
            <a:ext cx="304800" cy="304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450" y="1657350"/>
            <a:ext cx="114300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" y="4005262"/>
            <a:ext cx="304800" cy="3048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2925" y="4062412"/>
            <a:ext cx="133350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7200" y="5645944"/>
            <a:ext cx="304800" cy="3048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213" y="5703094"/>
            <a:ext cx="10477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248400"/>
            <a:ext cx="12192000" cy="609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7200" y="6486525"/>
            <a:ext cx="171450" cy="133350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457200" y="228600"/>
            <a:ext cx="1069848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kern="0" spc="-54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Referencias Bibliográficas</a:t>
            </a:r>
            <a:endParaRPr lang="en-US" sz="2700" dirty="0"/>
          </a:p>
        </p:txBody>
      </p:sp>
      <p:sp>
        <p:nvSpPr>
          <p:cNvPr id="16" name="Text 1"/>
          <p:cNvSpPr/>
          <p:nvPr/>
        </p:nvSpPr>
        <p:spPr>
          <a:xfrm>
            <a:off x="457200" y="647700"/>
            <a:ext cx="418338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D1FA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Tercera Parte (3/3)</a:t>
            </a:r>
            <a:endParaRPr lang="en-US" sz="1350" dirty="0"/>
          </a:p>
        </p:txBody>
      </p:sp>
      <p:sp>
        <p:nvSpPr>
          <p:cNvPr id="17" name="Text 2"/>
          <p:cNvSpPr/>
          <p:nvPr/>
        </p:nvSpPr>
        <p:spPr>
          <a:xfrm>
            <a:off x="876300" y="1619250"/>
            <a:ext cx="59436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Estudios de Intervenciones</a:t>
            </a:r>
            <a:endParaRPr lang="en-US" sz="1500" dirty="0"/>
          </a:p>
        </p:txBody>
      </p:sp>
      <p:sp>
        <p:nvSpPr>
          <p:cNvPr id="18" name="Text 3"/>
          <p:cNvSpPr/>
          <p:nvPr/>
        </p:nvSpPr>
        <p:spPr>
          <a:xfrm>
            <a:off x="876300" y="2057400"/>
            <a:ext cx="23362920" cy="2166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Johnson, M. (2007). Transcutaneous electrical nerve stimulation: Mechanisms, clinical application and evidence. </a:t>
            </a:r>
            <a:r>
              <a:rPr lang="en-US" sz="1050" i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Reviews in Pain, 1</a:t>
            </a: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(1), 7-11.</a:t>
            </a:r>
            <a:endParaRPr lang="en-US" sz="1050" dirty="0"/>
          </a:p>
        </p:txBody>
      </p:sp>
      <p:sp>
        <p:nvSpPr>
          <p:cNvPr id="19" name="Text 4"/>
          <p:cNvSpPr/>
          <p:nvPr/>
        </p:nvSpPr>
        <p:spPr>
          <a:xfrm>
            <a:off x="876300" y="2388394"/>
            <a:ext cx="10553700" cy="433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Morley, S., Eccleston, C., &amp; Williams, A. (1999). Systematic review and meta-analysis of randomized controlled trials of cognitive behaviour therapy and behaviour therapy for chronic pain in adults, excluding headache. </a:t>
            </a:r>
            <a:r>
              <a:rPr lang="en-US" sz="1050" i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Pain, 80</a:t>
            </a: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(1-2), 1-13.</a:t>
            </a:r>
            <a:endParaRPr lang="en-US" sz="1050" dirty="0"/>
          </a:p>
        </p:txBody>
      </p:sp>
      <p:sp>
        <p:nvSpPr>
          <p:cNvPr id="20" name="Text 5"/>
          <p:cNvSpPr/>
          <p:nvPr/>
        </p:nvSpPr>
        <p:spPr>
          <a:xfrm>
            <a:off x="876300" y="2936081"/>
            <a:ext cx="28910280" cy="2166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Reiner, K., Tibi, L., &amp; Lipsitz, J. D. (2013). Do mindfulness-based interventions reduce pain intensity? A critical review of the literature. </a:t>
            </a:r>
            <a:r>
              <a:rPr lang="en-US" sz="1050" i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Pain Medicine, 14</a:t>
            </a: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(2), 230-242.</a:t>
            </a:r>
            <a:endParaRPr lang="en-US" sz="1050" dirty="0"/>
          </a:p>
        </p:txBody>
      </p:sp>
      <p:sp>
        <p:nvSpPr>
          <p:cNvPr id="21" name="Text 6"/>
          <p:cNvSpPr/>
          <p:nvPr/>
        </p:nvSpPr>
        <p:spPr>
          <a:xfrm>
            <a:off x="876300" y="3267075"/>
            <a:ext cx="10553700" cy="433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Vickers, A. J., Cronin, A. M., Maschino, A. C., Lewith, G., MacPherson, H., Foster, N. E., ... &amp; Acupuncture Trialists' Collaboration. (2012). Acupuncture for chronic pain: Individual patient data meta-analysis. </a:t>
            </a:r>
            <a:r>
              <a:rPr lang="en-US" sz="1050" i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Archives of Internal Medicine, 172</a:t>
            </a: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(19), 1444-1453.</a:t>
            </a:r>
            <a:endParaRPr lang="en-US" sz="1050" dirty="0"/>
          </a:p>
        </p:txBody>
      </p:sp>
      <p:sp>
        <p:nvSpPr>
          <p:cNvPr id="22" name="Text 7"/>
          <p:cNvSpPr/>
          <p:nvPr/>
        </p:nvSpPr>
        <p:spPr>
          <a:xfrm>
            <a:off x="876300" y="4024313"/>
            <a:ext cx="6172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Directrices Internacionales</a:t>
            </a:r>
            <a:endParaRPr lang="en-US" sz="1500" dirty="0"/>
          </a:p>
        </p:txBody>
      </p:sp>
      <p:sp>
        <p:nvSpPr>
          <p:cNvPr id="23" name="Text 8"/>
          <p:cNvSpPr/>
          <p:nvPr/>
        </p:nvSpPr>
        <p:spPr>
          <a:xfrm>
            <a:off x="876300" y="4462463"/>
            <a:ext cx="24429720" cy="2166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International Association for Hospice and Palliative Care. (2006). </a:t>
            </a:r>
            <a:r>
              <a:rPr lang="en-US" sz="1050" i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Lista de consenso de medicamentos esenciales para cuidados paliativos</a:t>
            </a: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. IAHPC Press.</a:t>
            </a:r>
            <a:endParaRPr lang="en-US" sz="1050" dirty="0"/>
          </a:p>
        </p:txBody>
      </p:sp>
      <p:sp>
        <p:nvSpPr>
          <p:cNvPr id="24" name="Text 9"/>
          <p:cNvSpPr/>
          <p:nvPr/>
        </p:nvSpPr>
        <p:spPr>
          <a:xfrm>
            <a:off x="876300" y="4793456"/>
            <a:ext cx="25549860" cy="2166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World Health Organization. (2014). </a:t>
            </a:r>
            <a:r>
              <a:rPr lang="en-US" sz="1050" i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WHO Model List of Essential Medicines and Essential Medicines for Children for palliative care</a:t>
            </a: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. World Health Organization.</a:t>
            </a:r>
            <a:endParaRPr lang="en-US" sz="1050" dirty="0"/>
          </a:p>
        </p:txBody>
      </p:sp>
      <p:sp>
        <p:nvSpPr>
          <p:cNvPr id="25" name="Text 10"/>
          <p:cNvSpPr/>
          <p:nvPr/>
        </p:nvSpPr>
        <p:spPr>
          <a:xfrm>
            <a:off x="876300" y="5124450"/>
            <a:ext cx="17388840" cy="2166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Worldwide Palliative Care Alliance. (2014). </a:t>
            </a:r>
            <a:r>
              <a:rPr lang="en-US" sz="1050" i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Global Atlas of Palliative Care at the End of Life</a:t>
            </a: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. WHO Press.</a:t>
            </a:r>
            <a:endParaRPr lang="en-US" sz="1050" dirty="0"/>
          </a:p>
        </p:txBody>
      </p:sp>
      <p:sp>
        <p:nvSpPr>
          <p:cNvPr id="26" name="Text 11"/>
          <p:cNvSpPr/>
          <p:nvPr/>
        </p:nvSpPr>
        <p:spPr>
          <a:xfrm>
            <a:off x="876300" y="5664994"/>
            <a:ext cx="43434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Contexto Colombiano</a:t>
            </a:r>
            <a:endParaRPr lang="en-US" sz="1500" dirty="0"/>
          </a:p>
        </p:txBody>
      </p:sp>
      <p:sp>
        <p:nvSpPr>
          <p:cNvPr id="27" name="Text 12"/>
          <p:cNvSpPr/>
          <p:nvPr/>
        </p:nvSpPr>
        <p:spPr>
          <a:xfrm>
            <a:off x="876300" y="6103144"/>
            <a:ext cx="24269700" cy="2166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Universidad de La Sabana. (2025). </a:t>
            </a:r>
            <a:r>
              <a:rPr lang="en-US" sz="1050" i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Análisis de la situación actual de los cuidados paliativos en Colombia: Retos y oportunidades</a:t>
            </a: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. Editorial Unisabana.</a:t>
            </a:r>
            <a:endParaRPr lang="en-US" sz="1050" dirty="0"/>
          </a:p>
        </p:txBody>
      </p:sp>
      <p:sp>
        <p:nvSpPr>
          <p:cNvPr id="28" name="Text 13"/>
          <p:cNvSpPr/>
          <p:nvPr/>
        </p:nvSpPr>
        <p:spPr>
          <a:xfrm>
            <a:off x="876300" y="6434138"/>
            <a:ext cx="22349460" cy="2166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Murray, S. A., Kendall, M., Boyd, K., &amp; Sheikh, A. (2005). Illness trajectories and palliative care. </a:t>
            </a:r>
            <a:r>
              <a:rPr lang="en-US" sz="1050" i="1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BMJ, 330</a:t>
            </a:r>
            <a:r>
              <a:rPr lang="en-US" sz="1050" dirty="0">
                <a:solidFill>
                  <a:srgbClr val="37415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(7498), 1007-1011.</a:t>
            </a:r>
            <a:endParaRPr lang="en-US" sz="1050" dirty="0"/>
          </a:p>
        </p:txBody>
      </p:sp>
      <p:sp>
        <p:nvSpPr>
          <p:cNvPr id="30" name="Text 15"/>
          <p:cNvSpPr/>
          <p:nvPr/>
        </p:nvSpPr>
        <p:spPr>
          <a:xfrm>
            <a:off x="7071360" y="6400800"/>
            <a:ext cx="46634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Docente: Magíster en Salud Pública</a:t>
            </a:r>
            <a:endParaRPr lang="en-US" sz="900" dirty="0"/>
          </a:p>
        </p:txBody>
      </p:sp>
      <p:sp>
        <p:nvSpPr>
          <p:cNvPr id="31" name="Text 16"/>
          <p:cNvSpPr/>
          <p:nvPr/>
        </p:nvSpPr>
        <p:spPr>
          <a:xfrm>
            <a:off x="5196840" y="6553200"/>
            <a:ext cx="65379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9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Especialización en Cuidados Paliativos - 2026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2192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19200"/>
            <a:ext cx="12192000" cy="5181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1676400"/>
            <a:ext cx="11277600" cy="6191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2651522"/>
            <a:ext cx="3606701" cy="152638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92501" y="2651522"/>
            <a:ext cx="3606850" cy="152638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1101" y="2880122"/>
            <a:ext cx="228600" cy="3048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27950" y="2651522"/>
            <a:ext cx="3606701" cy="1526381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56550" y="2880122"/>
            <a:ext cx="171450" cy="3048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4610100"/>
            <a:ext cx="11277600" cy="1333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06926" y="4972050"/>
            <a:ext cx="914400" cy="609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3726" y="5200650"/>
            <a:ext cx="142875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69001" y="4972050"/>
            <a:ext cx="1228725" cy="609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50126" y="5200650"/>
            <a:ext cx="142875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45401" y="4914900"/>
            <a:ext cx="1895475" cy="7239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50814" y="6553200"/>
            <a:ext cx="9525" cy="15240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457200" y="304800"/>
            <a:ext cx="41605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kern="0" spc="84" dirty="0">
                <a:solidFill>
                  <a:srgbClr val="A7F3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 CONCEPTO DE DOLOR TOTAL</a:t>
            </a:r>
            <a:endParaRPr lang="en-US" sz="1050" dirty="0"/>
          </a:p>
        </p:txBody>
      </p:sp>
      <p:sp>
        <p:nvSpPr>
          <p:cNvPr id="21" name="Text 1"/>
          <p:cNvSpPr/>
          <p:nvPr/>
        </p:nvSpPr>
        <p:spPr>
          <a:xfrm>
            <a:off x="457200" y="533400"/>
            <a:ext cx="864108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kern="0" spc="-54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Dimensión Psicológica</a:t>
            </a:r>
            <a:endParaRPr lang="en-US" sz="2700" dirty="0"/>
          </a:p>
        </p:txBody>
      </p:sp>
      <p:sp>
        <p:nvSpPr>
          <p:cNvPr id="22" name="Text 2"/>
          <p:cNvSpPr/>
          <p:nvPr/>
        </p:nvSpPr>
        <p:spPr>
          <a:xfrm>
            <a:off x="8763000" y="742950"/>
            <a:ext cx="297180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900" i="1" dirty="0">
                <a:solidFill>
                  <a:srgbClr val="D1FAE5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</a:t>
            </a:r>
            <a:endParaRPr lang="en-US" sz="900" dirty="0"/>
          </a:p>
        </p:txBody>
      </p:sp>
      <p:sp>
        <p:nvSpPr>
          <p:cNvPr id="23" name="Text 3"/>
          <p:cNvSpPr/>
          <p:nvPr/>
        </p:nvSpPr>
        <p:spPr>
          <a:xfrm>
            <a:off x="685800" y="1676400"/>
            <a:ext cx="11049000" cy="61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38"/>
              </a:lnSpc>
              <a:buNone/>
            </a:pPr>
            <a:r>
              <a:rPr lang="en-US" sz="1500" i="1" dirty="0">
                <a:solidFill>
                  <a:srgbClr val="334155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"La mente no solo percibe el dolor, lo procesa y, a menudo, lo amplifica. La respuesta emocional es inseparable de la sensación física."</a:t>
            </a:r>
            <a:endParaRPr lang="en-US" sz="1500" dirty="0"/>
          </a:p>
        </p:txBody>
      </p:sp>
      <p:sp>
        <p:nvSpPr>
          <p:cNvPr id="24" name="Text 4"/>
          <p:cNvSpPr/>
          <p:nvPr/>
        </p:nvSpPr>
        <p:spPr>
          <a:xfrm>
            <a:off x="800100" y="2880122"/>
            <a:ext cx="2926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Ansiedad y Miedo</a:t>
            </a:r>
            <a:endParaRPr lang="en-US" sz="1200" dirty="0"/>
          </a:p>
        </p:txBody>
      </p:sp>
      <p:sp>
        <p:nvSpPr>
          <p:cNvPr id="25" name="Text 5"/>
          <p:cNvSpPr/>
          <p:nvPr/>
        </p:nvSpPr>
        <p:spPr>
          <a:xfrm>
            <a:off x="685800" y="3223022"/>
            <a:ext cx="3149501" cy="6500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Incertidumbre ante la progresión de la enfermedad y miedo a la muerte o al sufrimiento insoportable.</a:t>
            </a:r>
            <a:endParaRPr lang="en-US" sz="1050" dirty="0"/>
          </a:p>
        </p:txBody>
      </p:sp>
      <p:sp>
        <p:nvSpPr>
          <p:cNvPr id="26" name="Text 6"/>
          <p:cNvSpPr/>
          <p:nvPr/>
        </p:nvSpPr>
        <p:spPr>
          <a:xfrm>
            <a:off x="4864001" y="2918222"/>
            <a:ext cx="2743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Depresión e Ira</a:t>
            </a:r>
            <a:endParaRPr lang="en-US" sz="1200" dirty="0"/>
          </a:p>
        </p:txBody>
      </p:sp>
      <p:sp>
        <p:nvSpPr>
          <p:cNvPr id="27" name="Text 7"/>
          <p:cNvSpPr/>
          <p:nvPr/>
        </p:nvSpPr>
        <p:spPr>
          <a:xfrm>
            <a:off x="4521101" y="3299222"/>
            <a:ext cx="3149650" cy="6500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Sentimientos de desesperanza, pérdida de control y cuestionamientos sobre la justicia de la situación.</a:t>
            </a:r>
            <a:endParaRPr lang="en-US" sz="1050" dirty="0"/>
          </a:p>
        </p:txBody>
      </p:sp>
      <p:sp>
        <p:nvSpPr>
          <p:cNvPr id="28" name="Text 8"/>
          <p:cNvSpPr/>
          <p:nvPr/>
        </p:nvSpPr>
        <p:spPr>
          <a:xfrm>
            <a:off x="8642300" y="2918222"/>
            <a:ext cx="40233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Alteraciones del Sueño</a:t>
            </a:r>
            <a:endParaRPr lang="en-US" sz="1200" dirty="0"/>
          </a:p>
        </p:txBody>
      </p:sp>
      <p:sp>
        <p:nvSpPr>
          <p:cNvPr id="29" name="Text 9"/>
          <p:cNvSpPr/>
          <p:nvPr/>
        </p:nvSpPr>
        <p:spPr>
          <a:xfrm>
            <a:off x="8356550" y="3299222"/>
            <a:ext cx="3149501" cy="6500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Insomnio y fatiga crónica que reducen el umbral de tolerancia al dolor y agotan los recursos cognitivos.</a:t>
            </a:r>
            <a:endParaRPr lang="en-US" sz="1050" dirty="0"/>
          </a:p>
        </p:txBody>
      </p:sp>
      <p:sp>
        <p:nvSpPr>
          <p:cNvPr id="30" name="Text 10"/>
          <p:cNvSpPr/>
          <p:nvPr/>
        </p:nvSpPr>
        <p:spPr>
          <a:xfrm>
            <a:off x="762000" y="4929188"/>
            <a:ext cx="355595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kern="0" spc="-42" dirty="0">
                <a:solidFill>
                  <a:srgbClr val="34D3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EFECTO MULTIPLICADOR</a:t>
            </a:r>
            <a:endParaRPr lang="en-US" sz="1050" dirty="0"/>
          </a:p>
        </p:txBody>
      </p:sp>
      <p:sp>
        <p:nvSpPr>
          <p:cNvPr id="31" name="Text 11"/>
          <p:cNvSpPr/>
          <p:nvPr/>
        </p:nvSpPr>
        <p:spPr>
          <a:xfrm>
            <a:off x="762000" y="5195888"/>
            <a:ext cx="35559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 sufrimiento psicológico actúa como un amplificador de la señal nociceptiva.</a:t>
            </a:r>
            <a:endParaRPr lang="en-US" sz="1350" dirty="0"/>
          </a:p>
        </p:txBody>
      </p:sp>
      <p:sp>
        <p:nvSpPr>
          <p:cNvPr id="32" name="Text 12"/>
          <p:cNvSpPr/>
          <p:nvPr/>
        </p:nvSpPr>
        <p:spPr>
          <a:xfrm>
            <a:off x="5315486" y="5086350"/>
            <a:ext cx="10972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dirty="0">
                <a:solidFill>
                  <a:srgbClr val="6EE7B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Estímulo</a:t>
            </a:r>
            <a:endParaRPr lang="en-US" sz="900" dirty="0"/>
          </a:p>
        </p:txBody>
      </p:sp>
      <p:sp>
        <p:nvSpPr>
          <p:cNvPr id="33" name="Text 13"/>
          <p:cNvSpPr/>
          <p:nvPr/>
        </p:nvSpPr>
        <p:spPr>
          <a:xfrm>
            <a:off x="5315486" y="5257800"/>
            <a:ext cx="10972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Físico</a:t>
            </a:r>
            <a:endParaRPr lang="en-US" sz="1200" dirty="0"/>
          </a:p>
        </p:txBody>
      </p:sp>
      <p:sp>
        <p:nvSpPr>
          <p:cNvPr id="34" name="Text 14"/>
          <p:cNvSpPr/>
          <p:nvPr/>
        </p:nvSpPr>
        <p:spPr>
          <a:xfrm>
            <a:off x="6997601" y="5086350"/>
            <a:ext cx="771525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dirty="0">
                <a:solidFill>
                  <a:srgbClr val="6EE7B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Carga</a:t>
            </a:r>
            <a:endParaRPr lang="en-US" sz="900" dirty="0"/>
          </a:p>
        </p:txBody>
      </p:sp>
      <p:sp>
        <p:nvSpPr>
          <p:cNvPr id="35" name="Text 15"/>
          <p:cNvSpPr/>
          <p:nvPr/>
        </p:nvSpPr>
        <p:spPr>
          <a:xfrm>
            <a:off x="6560403" y="5257800"/>
            <a:ext cx="16459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Emocional</a:t>
            </a:r>
            <a:endParaRPr lang="en-US" sz="1200" dirty="0"/>
          </a:p>
        </p:txBody>
      </p:sp>
      <p:sp>
        <p:nvSpPr>
          <p:cNvPr id="36" name="Text 16"/>
          <p:cNvSpPr/>
          <p:nvPr/>
        </p:nvSpPr>
        <p:spPr>
          <a:xfrm>
            <a:off x="8707338" y="5067300"/>
            <a:ext cx="13716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064E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Percepción</a:t>
            </a:r>
            <a:endParaRPr lang="en-US" sz="900" dirty="0"/>
          </a:p>
        </p:txBody>
      </p:sp>
      <p:sp>
        <p:nvSpPr>
          <p:cNvPr id="37" name="Text 17"/>
          <p:cNvSpPr/>
          <p:nvPr/>
        </p:nvSpPr>
        <p:spPr>
          <a:xfrm>
            <a:off x="8135838" y="5238750"/>
            <a:ext cx="2514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DOLOR TOTAL</a:t>
            </a:r>
            <a:endParaRPr lang="en-US" sz="1500" dirty="0"/>
          </a:p>
        </p:txBody>
      </p:sp>
      <p:sp>
        <p:nvSpPr>
          <p:cNvPr id="38" name="Text 18"/>
          <p:cNvSpPr/>
          <p:nvPr/>
        </p:nvSpPr>
        <p:spPr>
          <a:xfrm>
            <a:off x="457200" y="6553200"/>
            <a:ext cx="19202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72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PALIATIVOS XXI</a:t>
            </a:r>
            <a:endParaRPr lang="en-US" sz="900" dirty="0"/>
          </a:p>
        </p:txBody>
      </p:sp>
      <p:sp>
        <p:nvSpPr>
          <p:cNvPr id="39" name="Text 19"/>
          <p:cNvSpPr/>
          <p:nvPr/>
        </p:nvSpPr>
        <p:spPr>
          <a:xfrm>
            <a:off x="1988939" y="6553200"/>
            <a:ext cx="45262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Abordaje Integral del Sufrimiento</a:t>
            </a:r>
            <a:endParaRPr lang="en-US" sz="900" dirty="0"/>
          </a:p>
        </p:txBody>
      </p:sp>
      <p:sp>
        <p:nvSpPr>
          <p:cNvPr id="40" name="Text 20"/>
          <p:cNvSpPr/>
          <p:nvPr/>
        </p:nvSpPr>
        <p:spPr>
          <a:xfrm>
            <a:off x="10027890" y="6553200"/>
            <a:ext cx="28803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b="1" kern="0" spc="72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DIMENSIÓN PSICOLÓGICA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51252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56476" y="452673"/>
            <a:ext cx="573386" cy="45715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151252"/>
            <a:ext cx="12192000" cy="5455184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2139" y="2369933"/>
            <a:ext cx="5613149" cy="1197934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208" y="2551002"/>
            <a:ext cx="301782" cy="30178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8653" y="2633639"/>
            <a:ext cx="150891" cy="136509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6713" y="2369933"/>
            <a:ext cx="5613149" cy="119793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97782" y="2551002"/>
            <a:ext cx="301782" cy="301782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80772" y="2633639"/>
            <a:ext cx="135802" cy="13650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2139" y="3809293"/>
            <a:ext cx="5613149" cy="1197934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3208" y="3990362"/>
            <a:ext cx="301782" cy="301782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8653" y="4072998"/>
            <a:ext cx="150891" cy="136509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6713" y="3809293"/>
            <a:ext cx="5613149" cy="1197934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97782" y="3990362"/>
            <a:ext cx="301782" cy="301782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80772" y="4072998"/>
            <a:ext cx="135802" cy="136509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62139" y="5309009"/>
            <a:ext cx="11467723" cy="935289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43208" y="5520256"/>
            <a:ext cx="226337" cy="271604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6606436"/>
            <a:ext cx="12192000" cy="251564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713267" y="6702040"/>
            <a:ext cx="60357" cy="60357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362139" y="241426"/>
            <a:ext cx="5922476" cy="150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88"/>
              </a:lnSpc>
              <a:buNone/>
            </a:pPr>
            <a:r>
              <a:rPr lang="en-US" sz="1050" b="1" kern="0" spc="106" dirty="0">
                <a:solidFill>
                  <a:srgbClr val="6EE7B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EL DOLOR TOTAL</a:t>
            </a:r>
            <a:endParaRPr lang="en-US" sz="1050" dirty="0"/>
          </a:p>
        </p:txBody>
      </p:sp>
      <p:sp>
        <p:nvSpPr>
          <p:cNvPr id="24" name="Text 1"/>
          <p:cNvSpPr/>
          <p:nvPr/>
        </p:nvSpPr>
        <p:spPr>
          <a:xfrm>
            <a:off x="362139" y="452673"/>
            <a:ext cx="18009108" cy="4571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Dimensión Social del Dolor</a:t>
            </a:r>
            <a:endParaRPr lang="en-US" sz="3600" dirty="0"/>
          </a:p>
        </p:txBody>
      </p:sp>
      <p:sp>
        <p:nvSpPr>
          <p:cNvPr id="25" name="Text 2"/>
          <p:cNvSpPr/>
          <p:nvPr/>
        </p:nvSpPr>
        <p:spPr>
          <a:xfrm>
            <a:off x="362139" y="1513390"/>
            <a:ext cx="6759921" cy="5547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84"/>
              </a:lnSpc>
              <a:buNone/>
            </a:pPr>
            <a:r>
              <a:rPr lang="en-US" sz="1344" dirty="0">
                <a:solidFill>
                  <a:srgbClr val="334155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El dolor no es solo una experiencia individual; se expande hacia el entorno del paciente, alterando la dinámica de su ecosistema humano y su identidad dentro de la sociedad.</a:t>
            </a:r>
            <a:endParaRPr lang="en-US" sz="1344" dirty="0"/>
          </a:p>
        </p:txBody>
      </p:sp>
      <p:sp>
        <p:nvSpPr>
          <p:cNvPr id="26" name="Text 3"/>
          <p:cNvSpPr/>
          <p:nvPr/>
        </p:nvSpPr>
        <p:spPr>
          <a:xfrm>
            <a:off x="965703" y="2596270"/>
            <a:ext cx="5430679" cy="2112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63"/>
              </a:lnSpc>
              <a:buNone/>
            </a:pPr>
            <a:r>
              <a:rPr lang="en-US" sz="1344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Relaciones Familiares</a:t>
            </a:r>
            <a:endParaRPr lang="en-US" sz="1344" dirty="0"/>
          </a:p>
        </p:txBody>
      </p:sp>
      <p:sp>
        <p:nvSpPr>
          <p:cNvPr id="27" name="Text 4"/>
          <p:cNvSpPr/>
          <p:nvPr/>
        </p:nvSpPr>
        <p:spPr>
          <a:xfrm>
            <a:off x="543208" y="2943319"/>
            <a:ext cx="5251010" cy="4434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47"/>
              </a:lnSpc>
              <a:buNone/>
            </a:pPr>
            <a:r>
              <a:rPr lang="en-US" sz="1075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Alteración de dinámicas, claudicación del cuidador y cambios profundos en la comunicación afectiva.</a:t>
            </a:r>
            <a:endParaRPr lang="en-US" sz="1075" dirty="0"/>
          </a:p>
        </p:txBody>
      </p:sp>
      <p:sp>
        <p:nvSpPr>
          <p:cNvPr id="28" name="Text 5"/>
          <p:cNvSpPr/>
          <p:nvPr/>
        </p:nvSpPr>
        <p:spPr>
          <a:xfrm>
            <a:off x="6820277" y="2596270"/>
            <a:ext cx="5689282" cy="2112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63"/>
              </a:lnSpc>
              <a:buNone/>
            </a:pPr>
            <a:r>
              <a:rPr lang="en-US" sz="1344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Roles y Estatus Social</a:t>
            </a:r>
            <a:endParaRPr lang="en-US" sz="1344" dirty="0"/>
          </a:p>
        </p:txBody>
      </p:sp>
      <p:sp>
        <p:nvSpPr>
          <p:cNvPr id="29" name="Text 6"/>
          <p:cNvSpPr/>
          <p:nvPr/>
        </p:nvSpPr>
        <p:spPr>
          <a:xfrm>
            <a:off x="6397782" y="2943319"/>
            <a:ext cx="5251010" cy="4434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47"/>
              </a:lnSpc>
              <a:buNone/>
            </a:pPr>
            <a:r>
              <a:rPr lang="en-US" sz="1075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Pérdida de la función como proveedor, aislamiento social y abandono de actividades comunitarias.</a:t>
            </a:r>
            <a:endParaRPr lang="en-US" sz="1075" dirty="0"/>
          </a:p>
        </p:txBody>
      </p:sp>
      <p:sp>
        <p:nvSpPr>
          <p:cNvPr id="30" name="Text 7"/>
          <p:cNvSpPr/>
          <p:nvPr/>
        </p:nvSpPr>
        <p:spPr>
          <a:xfrm>
            <a:off x="965703" y="4035629"/>
            <a:ext cx="4396264" cy="2112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63"/>
              </a:lnSpc>
              <a:buNone/>
            </a:pPr>
            <a:r>
              <a:rPr lang="en-US" sz="1344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Impacto Económico</a:t>
            </a:r>
            <a:endParaRPr lang="en-US" sz="1344" dirty="0"/>
          </a:p>
        </p:txBody>
      </p:sp>
      <p:sp>
        <p:nvSpPr>
          <p:cNvPr id="31" name="Text 8"/>
          <p:cNvSpPr/>
          <p:nvPr/>
        </p:nvSpPr>
        <p:spPr>
          <a:xfrm>
            <a:off x="543208" y="4382679"/>
            <a:ext cx="5251010" cy="4434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47"/>
              </a:lnSpc>
              <a:buNone/>
            </a:pPr>
            <a:r>
              <a:rPr lang="en-US" sz="1075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Gastos catastróficos en salud, pérdida de ingresos laborales y empobrecimiento del núcleo familiar.</a:t>
            </a:r>
            <a:endParaRPr lang="en-US" sz="1075" dirty="0"/>
          </a:p>
        </p:txBody>
      </p:sp>
      <p:sp>
        <p:nvSpPr>
          <p:cNvPr id="32" name="Text 9"/>
          <p:cNvSpPr/>
          <p:nvPr/>
        </p:nvSpPr>
        <p:spPr>
          <a:xfrm>
            <a:off x="6820277" y="4035629"/>
            <a:ext cx="5947886" cy="2112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63"/>
              </a:lnSpc>
              <a:buNone/>
            </a:pPr>
            <a:r>
              <a:rPr lang="en-US" sz="1344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Autonomía y Dependencia</a:t>
            </a:r>
            <a:endParaRPr lang="en-US" sz="1344" dirty="0"/>
          </a:p>
        </p:txBody>
      </p:sp>
      <p:sp>
        <p:nvSpPr>
          <p:cNvPr id="33" name="Text 10"/>
          <p:cNvSpPr/>
          <p:nvPr/>
        </p:nvSpPr>
        <p:spPr>
          <a:xfrm>
            <a:off x="6397782" y="4382679"/>
            <a:ext cx="5251010" cy="4434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47"/>
              </a:lnSpc>
              <a:buNone/>
            </a:pPr>
            <a:r>
              <a:rPr lang="en-US" sz="1075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Transición de la independencia a la necesidad de asistencia constante; pérdida de la privacidad.</a:t>
            </a:r>
            <a:endParaRPr lang="en-US" sz="1075" dirty="0"/>
          </a:p>
        </p:txBody>
      </p:sp>
      <p:sp>
        <p:nvSpPr>
          <p:cNvPr id="34" name="Text 11"/>
          <p:cNvSpPr/>
          <p:nvPr/>
        </p:nvSpPr>
        <p:spPr>
          <a:xfrm>
            <a:off x="920436" y="5490078"/>
            <a:ext cx="10728357" cy="1207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50"/>
              </a:lnSpc>
              <a:buNone/>
            </a:pPr>
            <a:r>
              <a:rPr lang="en-US" sz="806" b="1" kern="0" spc="4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EJEMPLO CLÍNICO</a:t>
            </a:r>
            <a:endParaRPr lang="en-US" sz="806" dirty="0"/>
          </a:p>
        </p:txBody>
      </p:sp>
      <p:sp>
        <p:nvSpPr>
          <p:cNvPr id="35" name="Text 12"/>
          <p:cNvSpPr/>
          <p:nvPr/>
        </p:nvSpPr>
        <p:spPr>
          <a:xfrm>
            <a:off x="920436" y="5640969"/>
            <a:ext cx="10728357" cy="4222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63"/>
              </a:lnSpc>
              <a:buNone/>
            </a:pPr>
            <a:r>
              <a:rPr lang="en-US" sz="1210" i="1" dirty="0">
                <a:solidFill>
                  <a:srgbClr val="334155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"Un paciente que era el proveedor principal se siente ahora una carga económica y física. Esta percepción genera sentimientos de culpa y desesperanza, agravando su percepción del dolor físico."</a:t>
            </a:r>
            <a:endParaRPr lang="en-US" sz="1210" dirty="0"/>
          </a:p>
        </p:txBody>
      </p:sp>
      <p:sp>
        <p:nvSpPr>
          <p:cNvPr id="36" name="Text 13"/>
          <p:cNvSpPr/>
          <p:nvPr/>
        </p:nvSpPr>
        <p:spPr>
          <a:xfrm>
            <a:off x="362139" y="6671862"/>
            <a:ext cx="6827139" cy="1207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50"/>
              </a:lnSpc>
              <a:buNone/>
            </a:pPr>
            <a:r>
              <a:rPr lang="en-US" sz="806" kern="0" spc="81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MAESTRÍA EN SALUD PÚBLICA | MANEJO DEL DOLOR</a:t>
            </a:r>
            <a:endParaRPr lang="en-US" sz="806" dirty="0"/>
          </a:p>
        </p:txBody>
      </p:sp>
      <p:sp>
        <p:nvSpPr>
          <p:cNvPr id="37" name="Text 14"/>
          <p:cNvSpPr/>
          <p:nvPr/>
        </p:nvSpPr>
        <p:spPr>
          <a:xfrm>
            <a:off x="10833981" y="6671862"/>
            <a:ext cx="2482596" cy="1207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950"/>
              </a:lnSpc>
              <a:buNone/>
            </a:pPr>
            <a:r>
              <a:rPr lang="en-US" sz="806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DIMENSIÓN SOCIAL</a:t>
            </a:r>
            <a:endParaRPr lang="en-US" sz="806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969" cy="88719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852" y="266158"/>
            <a:ext cx="354877" cy="35487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008" y="319389"/>
            <a:ext cx="168567" cy="248414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887193"/>
            <a:ext cx="12191969" cy="5473979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4877" y="1242070"/>
            <a:ext cx="6579643" cy="254458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779" y="1553696"/>
            <a:ext cx="230670" cy="22845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779" y="2722018"/>
            <a:ext cx="1909267" cy="78073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00188" y="2863969"/>
            <a:ext cx="186310" cy="248414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89996" y="2722018"/>
            <a:ext cx="1909267" cy="78073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51405" y="2863969"/>
            <a:ext cx="186310" cy="248414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41214" y="2722018"/>
            <a:ext cx="1909267" cy="78073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76006" y="2863969"/>
            <a:ext cx="239542" cy="248414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4877" y="3999576"/>
            <a:ext cx="6579643" cy="1891939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8779" y="4311202"/>
            <a:ext cx="230670" cy="228452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8779" y="4744818"/>
            <a:ext cx="133079" cy="17743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8779" y="5079733"/>
            <a:ext cx="133079" cy="177439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8779" y="5414648"/>
            <a:ext cx="133079" cy="177439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218422" y="1242070"/>
            <a:ext cx="4618531" cy="476422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02323" y="2061060"/>
            <a:ext cx="1024430" cy="213758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502323" y="3020060"/>
            <a:ext cx="204054" cy="1114536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502323" y="4347522"/>
            <a:ext cx="4050728" cy="839783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6361172"/>
            <a:ext cx="12191969" cy="496828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922680" y="212926"/>
            <a:ext cx="7362817" cy="3193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15"/>
              </a:lnSpc>
              <a:buNone/>
            </a:pPr>
            <a:r>
              <a:rPr lang="en-US" sz="2250" b="1" kern="0" spc="-48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Dimensión Espiritual</a:t>
            </a:r>
            <a:endParaRPr lang="en-US" sz="2250" dirty="0"/>
          </a:p>
        </p:txBody>
      </p:sp>
      <p:sp>
        <p:nvSpPr>
          <p:cNvPr id="27" name="Text 1"/>
          <p:cNvSpPr/>
          <p:nvPr/>
        </p:nvSpPr>
        <p:spPr>
          <a:xfrm>
            <a:off x="922680" y="532316"/>
            <a:ext cx="3828659" cy="14195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18"/>
              </a:lnSpc>
              <a:buNone/>
            </a:pPr>
            <a:r>
              <a:rPr lang="en-US" sz="900" b="1" kern="0" spc="77" dirty="0">
                <a:solidFill>
                  <a:srgbClr val="A7F3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 CONCEPTO DE DOLOR TOTAL</a:t>
            </a:r>
            <a:endParaRPr lang="en-US" sz="900" dirty="0"/>
          </a:p>
        </p:txBody>
      </p:sp>
      <p:sp>
        <p:nvSpPr>
          <p:cNvPr id="28" name="Text 2"/>
          <p:cNvSpPr/>
          <p:nvPr/>
        </p:nvSpPr>
        <p:spPr>
          <a:xfrm>
            <a:off x="2317130" y="354877"/>
            <a:ext cx="9448987" cy="17743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397"/>
              </a:lnSpc>
              <a:buNone/>
            </a:pPr>
            <a:r>
              <a:rPr lang="en-US" sz="1050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"Garantizar la dignidad humana hasta el último aliento"</a:t>
            </a:r>
            <a:endParaRPr lang="en-US" sz="1050" dirty="0"/>
          </a:p>
        </p:txBody>
      </p:sp>
      <p:sp>
        <p:nvSpPr>
          <p:cNvPr id="29" name="Text 3"/>
          <p:cNvSpPr/>
          <p:nvPr/>
        </p:nvSpPr>
        <p:spPr>
          <a:xfrm>
            <a:off x="975912" y="1525972"/>
            <a:ext cx="7951861" cy="2839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35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¿Qué define esta dimensión?</a:t>
            </a:r>
            <a:endParaRPr lang="en-US" sz="1800" dirty="0"/>
          </a:p>
        </p:txBody>
      </p:sp>
      <p:sp>
        <p:nvSpPr>
          <p:cNvPr id="30" name="Text 4"/>
          <p:cNvSpPr/>
          <p:nvPr/>
        </p:nvSpPr>
        <p:spPr>
          <a:xfrm>
            <a:off x="638779" y="1951824"/>
            <a:ext cx="6011840" cy="5572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94"/>
              </a:lnSpc>
              <a:buNone/>
            </a:pPr>
            <a:r>
              <a:rPr lang="en-US" sz="1350" i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"Se relaciona con la búsqueda de sentido, propósito y trascendencia, así como con las creencias, valores y la confrontación con la propia mortalidad."</a:t>
            </a:r>
            <a:endParaRPr lang="en-US" sz="1350" dirty="0"/>
          </a:p>
        </p:txBody>
      </p:sp>
      <p:sp>
        <p:nvSpPr>
          <p:cNvPr id="31" name="Text 5"/>
          <p:cNvSpPr/>
          <p:nvPr/>
        </p:nvSpPr>
        <p:spPr>
          <a:xfrm>
            <a:off x="780730" y="3183358"/>
            <a:ext cx="1625365" cy="17743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97"/>
              </a:lnSpc>
              <a:buNone/>
            </a:pPr>
            <a:r>
              <a:rPr lang="en-US" sz="1050" b="1" dirty="0">
                <a:solidFill>
                  <a:srgbClr val="581C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Sentido</a:t>
            </a:r>
            <a:endParaRPr lang="en-US" sz="1050" dirty="0"/>
          </a:p>
        </p:txBody>
      </p:sp>
      <p:sp>
        <p:nvSpPr>
          <p:cNvPr id="32" name="Text 6"/>
          <p:cNvSpPr/>
          <p:nvPr/>
        </p:nvSpPr>
        <p:spPr>
          <a:xfrm>
            <a:off x="2831947" y="3183358"/>
            <a:ext cx="1625365" cy="17743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97"/>
              </a:lnSpc>
              <a:buNone/>
            </a:pPr>
            <a:r>
              <a:rPr lang="en-US" sz="1050" b="1" dirty="0">
                <a:solidFill>
                  <a:srgbClr val="581C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Propósito</a:t>
            </a:r>
            <a:endParaRPr lang="en-US" sz="1050" dirty="0"/>
          </a:p>
        </p:txBody>
      </p:sp>
      <p:sp>
        <p:nvSpPr>
          <p:cNvPr id="33" name="Text 7"/>
          <p:cNvSpPr/>
          <p:nvPr/>
        </p:nvSpPr>
        <p:spPr>
          <a:xfrm>
            <a:off x="4579148" y="3183358"/>
            <a:ext cx="2233397" cy="17743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97"/>
              </a:lnSpc>
              <a:buNone/>
            </a:pPr>
            <a:r>
              <a:rPr lang="en-US" sz="1050" b="1" dirty="0">
                <a:solidFill>
                  <a:srgbClr val="581C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Trascendencia</a:t>
            </a:r>
            <a:endParaRPr lang="en-US" sz="1050" dirty="0"/>
          </a:p>
        </p:txBody>
      </p:sp>
      <p:sp>
        <p:nvSpPr>
          <p:cNvPr id="34" name="Text 8"/>
          <p:cNvSpPr/>
          <p:nvPr/>
        </p:nvSpPr>
        <p:spPr>
          <a:xfrm>
            <a:off x="975912" y="4283477"/>
            <a:ext cx="9129915" cy="28390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35"/>
              </a:lnSpc>
              <a:buNone/>
            </a:pPr>
            <a:r>
              <a:rPr lang="en-US" sz="18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Manifestaciones del Sufrimiento</a:t>
            </a:r>
            <a:endParaRPr lang="en-US" sz="1800" dirty="0"/>
          </a:p>
        </p:txBody>
      </p:sp>
      <p:sp>
        <p:nvSpPr>
          <p:cNvPr id="35" name="Text 9"/>
          <p:cNvSpPr/>
          <p:nvPr/>
        </p:nvSpPr>
        <p:spPr>
          <a:xfrm>
            <a:off x="878321" y="4709330"/>
            <a:ext cx="7264663" cy="2284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Desesperación y angustia existencial.</a:t>
            </a:r>
            <a:endParaRPr lang="en-US" sz="1200" dirty="0"/>
          </a:p>
        </p:txBody>
      </p:sp>
      <p:sp>
        <p:nvSpPr>
          <p:cNvPr id="36" name="Text 10"/>
          <p:cNvSpPr/>
          <p:nvPr/>
        </p:nvSpPr>
        <p:spPr>
          <a:xfrm>
            <a:off x="878321" y="5044245"/>
            <a:ext cx="10995166" cy="2284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Pérdida de fe o cuestionamiento de creencias religiosas.</a:t>
            </a:r>
            <a:endParaRPr lang="en-US" sz="1200" dirty="0"/>
          </a:p>
        </p:txBody>
      </p:sp>
      <p:sp>
        <p:nvSpPr>
          <p:cNvPr id="37" name="Text 11"/>
          <p:cNvSpPr/>
          <p:nvPr/>
        </p:nvSpPr>
        <p:spPr>
          <a:xfrm>
            <a:off x="878321" y="5379161"/>
            <a:ext cx="6871979" cy="2284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Cuestionamiento del "por qué a mí".</a:t>
            </a:r>
            <a:endParaRPr lang="en-US" sz="1200" dirty="0"/>
          </a:p>
        </p:txBody>
      </p:sp>
      <p:sp>
        <p:nvSpPr>
          <p:cNvPr id="38" name="Text 12"/>
          <p:cNvSpPr/>
          <p:nvPr/>
        </p:nvSpPr>
        <p:spPr>
          <a:xfrm>
            <a:off x="7573299" y="2061060"/>
            <a:ext cx="1566871" cy="21375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ESTUDIO DE CASO</a:t>
            </a:r>
            <a:endParaRPr lang="en-US" sz="750" dirty="0"/>
          </a:p>
        </p:txBody>
      </p:sp>
      <p:sp>
        <p:nvSpPr>
          <p:cNvPr id="39" name="Text 13"/>
          <p:cNvSpPr/>
          <p:nvPr/>
        </p:nvSpPr>
        <p:spPr>
          <a:xfrm>
            <a:off x="7502323" y="2487744"/>
            <a:ext cx="11044226" cy="3193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15"/>
              </a:lnSpc>
              <a:buNone/>
            </a:pPr>
            <a:r>
              <a:rPr lang="en-US" sz="2250" b="1" i="1" dirty="0">
                <a:solidFill>
                  <a:srgbClr val="34D399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El Paciente Ante la Inminencia</a:t>
            </a:r>
            <a:endParaRPr lang="en-US" sz="2250" dirty="0"/>
          </a:p>
        </p:txBody>
      </p:sp>
      <p:sp>
        <p:nvSpPr>
          <p:cNvPr id="40" name="Text 14"/>
          <p:cNvSpPr/>
          <p:nvPr/>
        </p:nvSpPr>
        <p:spPr>
          <a:xfrm>
            <a:off x="7848329" y="3020060"/>
            <a:ext cx="3704723" cy="11145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94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 paciente se pregunta por qué le está sucediendo esto, cuestiona sus creencias religiosas y siente que su vida carece de propósito ante la inminencia de la muerte.</a:t>
            </a:r>
            <a:endParaRPr lang="en-US" sz="1350" dirty="0"/>
          </a:p>
        </p:txBody>
      </p:sp>
      <p:sp>
        <p:nvSpPr>
          <p:cNvPr id="41" name="Text 15"/>
          <p:cNvSpPr/>
          <p:nvPr/>
        </p:nvSpPr>
        <p:spPr>
          <a:xfrm>
            <a:off x="7644275" y="4489472"/>
            <a:ext cx="3766826" cy="17743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97"/>
              </a:lnSpc>
              <a:buNone/>
            </a:pPr>
            <a:r>
              <a:rPr lang="en-US" sz="1050" b="1" dirty="0">
                <a:solidFill>
                  <a:srgbClr val="A7F3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Reflexión Clínica:</a:t>
            </a:r>
            <a:endParaRPr lang="en-US" sz="1050" dirty="0"/>
          </a:p>
        </p:txBody>
      </p:sp>
      <p:sp>
        <p:nvSpPr>
          <p:cNvPr id="42" name="Text 16"/>
          <p:cNvSpPr/>
          <p:nvPr/>
        </p:nvSpPr>
        <p:spPr>
          <a:xfrm>
            <a:off x="7644275" y="4702399"/>
            <a:ext cx="3766826" cy="3429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Este vacío existencial amplifica la percepción del dolor físico, requiriendo un abordaje que trasciende la analgesia convencional.</a:t>
            </a:r>
            <a:endParaRPr lang="en-US" sz="900" dirty="0"/>
          </a:p>
        </p:txBody>
      </p:sp>
      <p:sp>
        <p:nvSpPr>
          <p:cNvPr id="43" name="Text 17"/>
          <p:cNvSpPr/>
          <p:nvPr/>
        </p:nvSpPr>
        <p:spPr>
          <a:xfrm>
            <a:off x="425852" y="6538610"/>
            <a:ext cx="3190549" cy="14195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18"/>
              </a:lnSpc>
              <a:buNone/>
            </a:pPr>
            <a:r>
              <a:rPr lang="en-US" sz="900" b="1" kern="0" spc="77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</a:t>
            </a:r>
            <a:endParaRPr lang="en-US" sz="900" dirty="0"/>
          </a:p>
        </p:txBody>
      </p:sp>
      <p:sp>
        <p:nvSpPr>
          <p:cNvPr id="44" name="Text 18"/>
          <p:cNvSpPr/>
          <p:nvPr/>
        </p:nvSpPr>
        <p:spPr>
          <a:xfrm>
            <a:off x="2437839" y="6495360"/>
            <a:ext cx="196342" cy="2284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|</a:t>
            </a:r>
            <a:endParaRPr lang="en-US" sz="1200" dirty="0"/>
          </a:p>
        </p:txBody>
      </p:sp>
      <p:sp>
        <p:nvSpPr>
          <p:cNvPr id="45" name="Text 19"/>
          <p:cNvSpPr/>
          <p:nvPr/>
        </p:nvSpPr>
        <p:spPr>
          <a:xfrm>
            <a:off x="2690412" y="6538610"/>
            <a:ext cx="3681403" cy="14195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18"/>
              </a:lnSpc>
              <a:buNone/>
            </a:pPr>
            <a:r>
              <a:rPr lang="en-US" sz="900" b="1" i="1" kern="0" spc="77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TEORÍA DE CICELY SAUNDERS</a:t>
            </a:r>
            <a:endParaRPr lang="en-US" sz="900" dirty="0"/>
          </a:p>
        </p:txBody>
      </p:sp>
      <p:sp>
        <p:nvSpPr>
          <p:cNvPr id="46" name="Text 20"/>
          <p:cNvSpPr/>
          <p:nvPr/>
        </p:nvSpPr>
        <p:spPr>
          <a:xfrm>
            <a:off x="10544978" y="6538195"/>
            <a:ext cx="3640504" cy="1427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Referencia: Saunders (1980)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14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9070" y="338319"/>
            <a:ext cx="514527" cy="51761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51843" y="451091"/>
            <a:ext cx="288980" cy="253739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319" y="1274752"/>
            <a:ext cx="5616618" cy="153003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478" y="1443911"/>
            <a:ext cx="288980" cy="225546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319" y="2973944"/>
            <a:ext cx="5616618" cy="303826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478" y="3453228"/>
            <a:ext cx="5250987" cy="211449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6868" y="1274752"/>
            <a:ext cx="5616728" cy="473745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6028" y="1443911"/>
            <a:ext cx="253739" cy="225546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6028" y="2384640"/>
            <a:ext cx="5250986" cy="2114491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6028" y="4611904"/>
            <a:ext cx="2582763" cy="39470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01564" y="4611904"/>
            <a:ext cx="2582873" cy="39470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8319" y="6237749"/>
            <a:ext cx="11515277" cy="281932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338319" y="338319"/>
            <a:ext cx="8916105" cy="1409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10"/>
              </a:lnSpc>
              <a:buNone/>
            </a:pPr>
            <a:r>
              <a:rPr lang="en-US" sz="1050" b="1" kern="0" spc="114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EPIDEMIOLOGÍA Y SALUD PÚBLICA</a:t>
            </a:r>
            <a:endParaRPr lang="en-US" sz="1050" dirty="0"/>
          </a:p>
        </p:txBody>
      </p:sp>
      <p:sp>
        <p:nvSpPr>
          <p:cNvPr id="16" name="Text 1"/>
          <p:cNvSpPr/>
          <p:nvPr/>
        </p:nvSpPr>
        <p:spPr>
          <a:xfrm>
            <a:off x="338319" y="535671"/>
            <a:ext cx="28915629" cy="4571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Epidemiología del Dolor: </a:t>
            </a:r>
            <a:r>
              <a:rPr lang="en-US" sz="3600" b="1" dirty="0">
                <a:solidFill>
                  <a:srgbClr val="0478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Datos Globales</a:t>
            </a:r>
            <a:endParaRPr lang="en-US" sz="3600" dirty="0"/>
          </a:p>
        </p:txBody>
      </p:sp>
      <p:sp>
        <p:nvSpPr>
          <p:cNvPr id="17" name="Text 2"/>
          <p:cNvSpPr/>
          <p:nvPr/>
        </p:nvSpPr>
        <p:spPr>
          <a:xfrm>
            <a:off x="909231" y="1458008"/>
            <a:ext cx="6672834" cy="1973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54"/>
              </a:lnSpc>
              <a:buNone/>
            </a:pPr>
            <a:r>
              <a:rPr lang="en-US" sz="1350" b="1" kern="0" spc="-36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CARGA ANUAL DE NECESIDAD</a:t>
            </a:r>
            <a:endParaRPr lang="en-US" sz="1350" dirty="0"/>
          </a:p>
        </p:txBody>
      </p:sp>
      <p:sp>
        <p:nvSpPr>
          <p:cNvPr id="18" name="Text 3"/>
          <p:cNvSpPr/>
          <p:nvPr/>
        </p:nvSpPr>
        <p:spPr>
          <a:xfrm>
            <a:off x="507478" y="1725843"/>
            <a:ext cx="5278299" cy="5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500"/>
              </a:lnSpc>
              <a:buNone/>
            </a:pPr>
            <a:r>
              <a:rPr lang="en-US" sz="45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40 </a:t>
            </a:r>
            <a:r>
              <a:rPr lang="en-US" sz="225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Millones</a:t>
            </a:r>
            <a:endParaRPr lang="en-US" sz="4500" dirty="0"/>
          </a:p>
        </p:txBody>
      </p:sp>
      <p:sp>
        <p:nvSpPr>
          <p:cNvPr id="19" name="Text 4"/>
          <p:cNvSpPr/>
          <p:nvPr/>
        </p:nvSpPr>
        <p:spPr>
          <a:xfrm>
            <a:off x="507478" y="2353693"/>
            <a:ext cx="5278299" cy="2819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10"/>
              </a:lnSpc>
              <a:buNone/>
            </a:pPr>
            <a:r>
              <a:rPr lang="en-US" sz="105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Personas requieren cuidados paliativos anualmente a nivel mundial (WHPCA, 2014).</a:t>
            </a:r>
            <a:endParaRPr lang="en-US" sz="1050" dirty="0"/>
          </a:p>
        </p:txBody>
      </p:sp>
      <p:sp>
        <p:nvSpPr>
          <p:cNvPr id="20" name="Text 5"/>
          <p:cNvSpPr/>
          <p:nvPr/>
        </p:nvSpPr>
        <p:spPr>
          <a:xfrm>
            <a:off x="-328807" y="3143103"/>
            <a:ext cx="6950869" cy="1973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54"/>
              </a:lnSpc>
              <a:buNone/>
            </a:pPr>
            <a:r>
              <a:rPr lang="en-US" sz="1350" b="1" kern="0" spc="-36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BRECHA DE ACCESO INTEGRAL</a:t>
            </a:r>
            <a:endParaRPr lang="en-US" sz="1350" dirty="0"/>
          </a:p>
        </p:txBody>
      </p:sp>
      <p:sp>
        <p:nvSpPr>
          <p:cNvPr id="21" name="Text 6"/>
          <p:cNvSpPr/>
          <p:nvPr/>
        </p:nvSpPr>
        <p:spPr>
          <a:xfrm>
            <a:off x="-1430638" y="5624106"/>
            <a:ext cx="9154530" cy="1409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10"/>
              </a:lnSpc>
              <a:buNone/>
            </a:pPr>
            <a:r>
              <a:rPr lang="en-US" sz="1050" b="1" i="1" dirty="0">
                <a:solidFill>
                  <a:srgbClr val="E11D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Sólo el 14% recibe la atención necesaria.</a:t>
            </a:r>
            <a:endParaRPr lang="en-US" sz="1050" dirty="0"/>
          </a:p>
        </p:txBody>
      </p:sp>
      <p:sp>
        <p:nvSpPr>
          <p:cNvPr id="22" name="Text 7"/>
          <p:cNvSpPr/>
          <p:nvPr/>
        </p:nvSpPr>
        <p:spPr>
          <a:xfrm>
            <a:off x="6772540" y="1458008"/>
            <a:ext cx="9453182" cy="1973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54"/>
              </a:lnSpc>
              <a:buNone/>
            </a:pPr>
            <a:r>
              <a:rPr lang="en-US" sz="1350" b="1" kern="0" spc="-36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DESIGUALDAD EN CONSUMO DE OPIOIDES</a:t>
            </a:r>
            <a:endParaRPr lang="en-US" sz="1350" dirty="0"/>
          </a:p>
        </p:txBody>
      </p:sp>
      <p:sp>
        <p:nvSpPr>
          <p:cNvPr id="23" name="Text 8"/>
          <p:cNvSpPr/>
          <p:nvPr/>
        </p:nvSpPr>
        <p:spPr>
          <a:xfrm>
            <a:off x="6406028" y="1782230"/>
            <a:ext cx="5278409" cy="43325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06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Brecha crítica entre países de altos ingresos vs. países de ingresos bajos/medianos.</a:t>
            </a:r>
            <a:endParaRPr lang="en-US" sz="1050" dirty="0"/>
          </a:p>
        </p:txBody>
      </p:sp>
      <p:sp>
        <p:nvSpPr>
          <p:cNvPr id="24" name="Text 9"/>
          <p:cNvSpPr/>
          <p:nvPr/>
        </p:nvSpPr>
        <p:spPr>
          <a:xfrm>
            <a:off x="6490607" y="4696483"/>
            <a:ext cx="3954280" cy="1127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888"/>
              </a:lnSpc>
              <a:buNone/>
            </a:pPr>
            <a:r>
              <a:rPr lang="en-US" sz="900" b="1" dirty="0">
                <a:solidFill>
                  <a:srgbClr val="1E293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83% Población Global</a:t>
            </a:r>
            <a:endParaRPr lang="en-US" sz="900" dirty="0"/>
          </a:p>
        </p:txBody>
      </p:sp>
      <p:sp>
        <p:nvSpPr>
          <p:cNvPr id="25" name="Text 10"/>
          <p:cNvSpPr/>
          <p:nvPr/>
        </p:nvSpPr>
        <p:spPr>
          <a:xfrm>
            <a:off x="6490607" y="4795160"/>
            <a:ext cx="5931420" cy="1409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888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Países de ingresos bajos/medios.</a:t>
            </a:r>
            <a:endParaRPr lang="en-US" sz="900" dirty="0"/>
          </a:p>
        </p:txBody>
      </p:sp>
      <p:sp>
        <p:nvSpPr>
          <p:cNvPr id="26" name="Text 11"/>
          <p:cNvSpPr/>
          <p:nvPr/>
        </p:nvSpPr>
        <p:spPr>
          <a:xfrm>
            <a:off x="9186143" y="4696483"/>
            <a:ext cx="3459995" cy="1127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888"/>
              </a:lnSpc>
              <a:buNone/>
            </a:pPr>
            <a:r>
              <a:rPr lang="en-US" sz="900" b="1" dirty="0">
                <a:solidFill>
                  <a:srgbClr val="065F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8% Morfina Mundial</a:t>
            </a:r>
            <a:endParaRPr lang="en-US" sz="900" dirty="0"/>
          </a:p>
        </p:txBody>
      </p:sp>
      <p:sp>
        <p:nvSpPr>
          <p:cNvPr id="27" name="Text 12"/>
          <p:cNvSpPr/>
          <p:nvPr/>
        </p:nvSpPr>
        <p:spPr>
          <a:xfrm>
            <a:off x="9186143" y="4795160"/>
            <a:ext cx="5189993" cy="1409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888"/>
              </a:lnSpc>
              <a:buNone/>
            </a:pPr>
            <a:r>
              <a:rPr lang="en-US" sz="900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Consumo total de este grupo.</a:t>
            </a:r>
            <a:endParaRPr lang="en-US" sz="900" dirty="0"/>
          </a:p>
        </p:txBody>
      </p:sp>
      <p:sp>
        <p:nvSpPr>
          <p:cNvPr id="28" name="Text 13"/>
          <p:cNvSpPr/>
          <p:nvPr/>
        </p:nvSpPr>
        <p:spPr>
          <a:xfrm>
            <a:off x="338319" y="6406908"/>
            <a:ext cx="17917832" cy="1127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888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Fuente: Organización Mundial de la Salud (OMS), WHPCA (2014). Análisis desde la Salud Pública.</a:t>
            </a:r>
            <a:endParaRPr lang="en-US" sz="900" dirty="0"/>
          </a:p>
        </p:txBody>
      </p:sp>
      <p:sp>
        <p:nvSpPr>
          <p:cNvPr id="29" name="Text 14"/>
          <p:cNvSpPr/>
          <p:nvPr/>
        </p:nvSpPr>
        <p:spPr>
          <a:xfrm>
            <a:off x="9627763" y="6406908"/>
            <a:ext cx="5128207" cy="1127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888"/>
              </a:lnSpc>
              <a:buNone/>
            </a:pPr>
            <a:r>
              <a:rPr lang="en-US" sz="900" b="1" kern="0" spc="97" dirty="0">
                <a:solidFill>
                  <a:srgbClr val="0596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MÓDULO 1: FUNDAMENTOS DE CP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8653</Words>
  <Application>Microsoft Macintosh PowerPoint</Application>
  <PresentationFormat>Panorámica</PresentationFormat>
  <Paragraphs>1205</Paragraphs>
  <Slides>52</Slides>
  <Notes>52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52</vt:i4>
      </vt:variant>
    </vt:vector>
  </HeadingPairs>
  <TitlesOfParts>
    <vt:vector size="60" baseType="lpstr">
      <vt:lpstr>Arial</vt:lpstr>
      <vt:lpstr>Inter</vt:lpstr>
      <vt:lpstr>Merriweather</vt:lpstr>
      <vt:lpstr>Playfair Display</vt:lpstr>
      <vt:lpstr>ui-monospace</vt:lpstr>
      <vt:lpstr>ui-sans-serif</vt:lpstr>
      <vt:lpstr>ui-serif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lenin lozano</cp:lastModifiedBy>
  <cp:revision>2</cp:revision>
  <dcterms:created xsi:type="dcterms:W3CDTF">2026-02-15T20:12:44Z</dcterms:created>
  <dcterms:modified xsi:type="dcterms:W3CDTF">2026-02-15T21:00:41Z</dcterms:modified>
</cp:coreProperties>
</file>