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74" r:id="rId12"/>
    <p:sldId id="275" r:id="rId13"/>
    <p:sldId id="277" r:id="rId14"/>
    <p:sldId id="278" r:id="rId15"/>
    <p:sldId id="279" r:id="rId16"/>
    <p:sldId id="281" r:id="rId17"/>
    <p:sldId id="282" r:id="rId18"/>
    <p:sldId id="283" r:id="rId19"/>
    <p:sldId id="284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06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64.png"/><Relationship Id="rId5" Type="http://schemas.openxmlformats.org/officeDocument/2006/relationships/image" Target="../media/image39.png"/><Relationship Id="rId10" Type="http://schemas.openxmlformats.org/officeDocument/2006/relationships/image" Target="../media/image63.png"/><Relationship Id="rId4" Type="http://schemas.openxmlformats.org/officeDocument/2006/relationships/image" Target="../media/image3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7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8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3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1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93.png"/><Relationship Id="rId5" Type="http://schemas.openxmlformats.org/officeDocument/2006/relationships/image" Target="../media/image39.png"/><Relationship Id="rId10" Type="http://schemas.openxmlformats.org/officeDocument/2006/relationships/image" Target="../media/image92.png"/><Relationship Id="rId4" Type="http://schemas.openxmlformats.org/officeDocument/2006/relationships/image" Target="../media/image3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1598265"/>
            <a:ext cx="11582400" cy="1828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7200"/>
              </a:lnSpc>
              <a:buNone/>
            </a:pPr>
            <a:r>
              <a:rPr lang="en-US" sz="6000" b="1" dirty="0">
                <a:solidFill>
                  <a:srgbClr val="0369A1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Abordaje Integral de Síntomas</a:t>
            </a:r>
            <a:endParaRPr lang="en-US" sz="6000" dirty="0"/>
          </a:p>
        </p:txBody>
      </p:sp>
      <p:sp>
        <p:nvSpPr>
          <p:cNvPr id="5" name="Text 1"/>
          <p:cNvSpPr/>
          <p:nvPr/>
        </p:nvSpPr>
        <p:spPr>
          <a:xfrm>
            <a:off x="-3962400" y="3617565"/>
            <a:ext cx="201168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00"/>
              </a:lnSpc>
              <a:buNone/>
            </a:pPr>
            <a:r>
              <a:rPr lang="en-US" sz="3000" dirty="0">
                <a:solidFill>
                  <a:srgbClr val="475569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Cuidados Paliativos Modernos: Nivel Avanzado</a:t>
            </a:r>
            <a:endParaRPr lang="en-US" sz="3000" dirty="0"/>
          </a:p>
        </p:txBody>
      </p:sp>
      <p:sp>
        <p:nvSpPr>
          <p:cNvPr id="6" name="Text 2"/>
          <p:cNvSpPr/>
          <p:nvPr/>
        </p:nvSpPr>
        <p:spPr>
          <a:xfrm>
            <a:off x="-350520" y="5132040"/>
            <a:ext cx="12893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Enfoque Clínico, Bioético y Basado en Evidencia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27263"/>
            <a:ext cx="5981700" cy="315441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920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Mecanismos de Síntomas Refractarios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008263"/>
            <a:ext cx="84124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Sensibilización Central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789313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Explicación de por qué algunos síntomas se vuelven resistentes a dosis estándar.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" y="4892129"/>
            <a:ext cx="12893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Involucra receptores NMDA y microglía activada.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481328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Disnea: El "Hambre de Aire"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470225"/>
            <a:ext cx="18105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Desajuste entre el esfuerzo inspiratorio y la ventilación lograda.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462980" y="4064496"/>
            <a:ext cx="20848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 un síntoma subjetivo; la frecuencia respiratoria no siempre correlaciona.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658767"/>
            <a:ext cx="12344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Impacto emocional masivo (pánico de asfixia).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32025"/>
            <a:ext cx="5981700" cy="314488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208483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Evaluación y Medidas No Farmacológicas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013025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Medidas Físicas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876300" y="3717875"/>
            <a:ext cx="12618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Ventilador de mano (aire fresco al trigémino).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226421"/>
            <a:ext cx="82296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Posicionamiento (semi-Fowler).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734967"/>
            <a:ext cx="6309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Técnicas de relajación.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70895"/>
            <a:ext cx="11582400" cy="266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3061395"/>
            <a:ext cx="11201400" cy="2286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061395"/>
            <a:ext cx="3428107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3407" y="3061395"/>
            <a:ext cx="7773293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747195"/>
            <a:ext cx="3428107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3407" y="3747195"/>
            <a:ext cx="7773293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80595"/>
            <a:ext cx="3428107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23407" y="4280595"/>
            <a:ext cx="7773293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813995"/>
            <a:ext cx="3428107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23407" y="4813995"/>
            <a:ext cx="7773293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Manejo de la Crisis de Disnea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685800" y="3061395"/>
            <a:ext cx="3047107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Fármaco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4113907" y="3061395"/>
            <a:ext cx="739229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Dosis / Uso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647700" y="3747195"/>
            <a:ext cx="312330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Midazolam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4075807" y="3747195"/>
            <a:ext cx="830225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2.5 - 5 mg SC/IV para ansiedad asociada.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647700" y="4280595"/>
            <a:ext cx="312330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Oxígeno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4075807" y="4280595"/>
            <a:ext cx="94882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Solo si hay hipoxemia demostrada (SaO2 &lt; 90%).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47700" y="4813995"/>
            <a:ext cx="312330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Fentanilo SC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4075807" y="4813995"/>
            <a:ext cx="968596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Eficaz por su rapidez de acción en crisis agudas.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99395"/>
            <a:ext cx="5219700" cy="3810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0" y="2377678"/>
            <a:ext cx="5981700" cy="3653433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Náuseas y Vómitos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286500" y="2758678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Vías Emetógenas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477000" y="3463528"/>
            <a:ext cx="98755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Zona Gatillo Quimiorreceptora (ZGC).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477000" y="3972074"/>
            <a:ext cx="11247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Corteza cerebral (ansiedad/anticipación).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6477000" y="4480620"/>
            <a:ext cx="5212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Aparato Vestibular.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6477000" y="4989165"/>
            <a:ext cx="8778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Tracto GI (estasis/obstrucción).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Algoritmo V.O.M.I.T.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2875955"/>
            <a:ext cx="92658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- Vestibular (cinetosis)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462980" y="3470225"/>
            <a:ext cx="109728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- Obstruction / Organ (estasis/uremia)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064496"/>
            <a:ext cx="10149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- Mind / Metastases (ansiedad/HTIC)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462980" y="4658767"/>
            <a:ext cx="92658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- Infection / Inflammation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462980" y="5253038"/>
            <a:ext cx="96012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- Toxins (quimioterapia/opioides)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091011"/>
            <a:ext cx="3683050" cy="22267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550" y="3091011"/>
            <a:ext cx="3683050" cy="2226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4299" y="3091011"/>
            <a:ext cx="3683050" cy="222676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Antieméticos de Segunda Línea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317450" y="3376761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Olanzapina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590550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Eficaz en náuseas refractarias (D2, 5-HT, Muscarínicos).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3901440" y="3376761"/>
            <a:ext cx="43891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Dexametasona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1844040" y="4157811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HTIC o inflamación peritumoral.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7302550" y="3376761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Levomepromazina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8490049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 "antiemético universal" (múltiples receptores).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63378"/>
            <a:ext cx="5981700" cy="388203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OIC: Mecanismo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2644378"/>
            <a:ext cx="98755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Opioid-Induced Constipation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425428"/>
            <a:ext cx="13716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Acción sobre receptores Mu en el plexo mientérico.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086374"/>
            <a:ext cx="6858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Disminución de secreción.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594920"/>
            <a:ext cx="79552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Aumento de absorción de agua.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876300" y="5103465"/>
            <a:ext cx="6583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Retraso del vaciamiento.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Algoritmo de Manejo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155900"/>
            <a:ext cx="926589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Protocolo Escalonado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1843980" y="3717875"/>
            <a:ext cx="12893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Profilaxis: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Estimulante (Sen) + Osmótico (PEG).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843980" y="4226421"/>
            <a:ext cx="88848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Rescate: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Supositorios o Enemas.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843980" y="4734967"/>
            <a:ext cx="13716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Refractario: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PAMORAs (Naloxegol, Metilnaltrexona).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44353"/>
            <a:ext cx="5981700" cy="352008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Ansiedad: Abordaje Clínico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2825353"/>
            <a:ext cx="5219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Causas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606403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Miedo al dolor, separación familiar, incertidumbre espiritual.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" y="4709220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Descartar causas físicas: hipoxia, dolor no controlado, fármacos.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080617"/>
            <a:ext cx="5981700" cy="424770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1673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Introducción y Filosofía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2461617"/>
            <a:ext cx="73152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369A1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Filosofía de Cuidado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242667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Los cuidados paliativos no son "el final", sino un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compromiso con la vida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hasta el último momento.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269284"/>
            <a:ext cx="126187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Alivio del dolor y otros síntomas estresantes.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777829"/>
            <a:ext cx="12344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Integra aspectos psicológicos y espirituales.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876300" y="5286375"/>
            <a:ext cx="11521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intenta acelerar ni posponer la muerte.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091011"/>
            <a:ext cx="3683050" cy="22267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550" y="3091011"/>
            <a:ext cx="3683050" cy="2226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4299" y="3091011"/>
            <a:ext cx="3683050" cy="222676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Insomnio y Descanso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866090" y="3376761"/>
            <a:ext cx="25603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Higiene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590550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Control de ruidos en hospital/hogar.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4632960" y="337676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Zolpidem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2667000" y="4157811"/>
            <a:ext cx="6858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Inductor de acción corta.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8034070" y="3376761"/>
            <a:ext cx="40233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Mirtazapina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8490049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Eficaz si hay depresión o anorexia asociada.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10024"/>
            <a:ext cx="5981700" cy="278874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Delirium: Urgencia Paliativa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191024"/>
            <a:ext cx="5219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Definición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972074"/>
            <a:ext cx="13716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Alteración fluctuante de la conciencia y atención.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" y="4709220"/>
            <a:ext cx="12984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Prevalencia &gt; 80% en los últimos días de vida.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Delirium Hiperactivo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470225"/>
            <a:ext cx="13990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Agitación psicomotriz, alucinaciones y agresividad.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462980" y="4064496"/>
            <a:ext cx="12070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Prioridad: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Seguridad del paciente y familia.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658767"/>
            <a:ext cx="164592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Intervención ambiental: luz tenue, acompañamiento constante.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70895"/>
            <a:ext cx="11582400" cy="266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3061395"/>
            <a:ext cx="11201400" cy="2286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061395"/>
            <a:ext cx="2845743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1043" y="3061395"/>
            <a:ext cx="8355657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747195"/>
            <a:ext cx="2845743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1043" y="3747195"/>
            <a:ext cx="8355657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80595"/>
            <a:ext cx="2845743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1043" y="4280595"/>
            <a:ext cx="8355657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813995"/>
            <a:ext cx="2845743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41043" y="4813995"/>
            <a:ext cx="8355657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31673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Tratamiento del Delirium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685800" y="3061395"/>
            <a:ext cx="246474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Fármaco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3531543" y="3061395"/>
            <a:ext cx="7974657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Indicación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647700" y="3747195"/>
            <a:ext cx="254094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Haloperidol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3493443" y="3747195"/>
            <a:ext cx="898665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Estándar de oro (0.5 - 2 mg SC cada 4-8h).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647700" y="4280595"/>
            <a:ext cx="254094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Risperidona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3493443" y="4280595"/>
            <a:ext cx="805085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Uso si la vía oral es posible.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47700" y="4813995"/>
            <a:ext cx="254094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Midazolam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3493443" y="4813995"/>
            <a:ext cx="1308350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Añadir solo si hay agitación severa (riesgo de efecto paradójico).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10024"/>
            <a:ext cx="5981700" cy="278874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64592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Obstrucción Intestinal Maligna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191024"/>
            <a:ext cx="5219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Clínica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85800" y="3972074"/>
            <a:ext cx="15361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Dolor cólico, vómitos fecaloideos, distensión abdominal.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" y="4709220"/>
            <a:ext cx="115214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Decisión ética: ¿Cirugía vs Manejo Médico?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Manejo Médico: El "Cóctel"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2901553"/>
            <a:ext cx="926589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Objetivo: Alivio sin SNG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1653480" y="3463528"/>
            <a:ext cx="10698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Dexametasona: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Reduce edema peritumoral.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653480" y="3972074"/>
            <a:ext cx="150876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Butilbromuro de Hioscina: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Reduce secreciones y cólicos.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653480" y="4480620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Haloperidol: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Control de náuseas.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653480" y="4989165"/>
            <a:ext cx="128930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Octreótido: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Reduce secreción GI (refractarios).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Estertores (Death Rattle)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470225"/>
            <a:ext cx="17007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Secreciones en vías altas que el paciente no puede expectorar.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462980" y="4064496"/>
            <a:ext cx="18105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Generalmente no causan angustia al paciente, pero sí a la familia.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658767"/>
            <a:ext cx="16184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Comunicación: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Explicar que es un signo de muerte inminente.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091011"/>
            <a:ext cx="3683050" cy="22267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550" y="3091011"/>
            <a:ext cx="3683050" cy="2226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4299" y="3091011"/>
            <a:ext cx="3683050" cy="222676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Protocolo de Manejo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-596950" y="3376761"/>
            <a:ext cx="54864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Posicionamiento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590550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Decúbito lateral o elevación de cabecera.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3169920" y="3376761"/>
            <a:ext cx="58521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Anticolinérgicos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4540300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Butilbromuro de Hioscina 20mg SC.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8765590" y="3376761"/>
            <a:ext cx="256032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Succión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8490049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Evitar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(causa irritación y sangrado).</a:t>
            </a:r>
            <a:endParaRPr lang="en-US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Sedación Paliativa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333899"/>
            <a:ext cx="926589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Definición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1462980" y="3972074"/>
            <a:ext cx="227685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Disminución deliberada del nivel de conciencia para aliviar un síntoma refractario.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566345"/>
            <a:ext cx="18928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Requisitos: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Síntoma refractario y consentimiento (o voluntad previa).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632025"/>
            <a:ext cx="5981700" cy="314488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Bioética al Final de la Vida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013025"/>
            <a:ext cx="52197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Principios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876300" y="3717875"/>
            <a:ext cx="104241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Autonomía: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Respeto a las preferencias.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876300" y="4226421"/>
            <a:ext cx="13990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Maleficencia: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Evitar la obstinación terapéutica.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876300" y="4734967"/>
            <a:ext cx="106984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Justicia: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Acceso equitativo a fármacos.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251895"/>
            <a:ext cx="2857500" cy="1905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Epidemiología Global: El SHS</a:t>
            </a:r>
            <a:endParaRPr lang="en-US" sz="3600" dirty="0"/>
          </a:p>
        </p:txBody>
      </p:sp>
      <p:sp>
        <p:nvSpPr>
          <p:cNvPr id="6" name="Text 1"/>
          <p:cNvSpPr/>
          <p:nvPr/>
        </p:nvSpPr>
        <p:spPr>
          <a:xfrm>
            <a:off x="-544830" y="3499545"/>
            <a:ext cx="455676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900"/>
              </a:lnSpc>
              <a:buNone/>
            </a:pPr>
            <a:r>
              <a:rPr lang="en-US" sz="6900" b="1" dirty="0">
                <a:solidFill>
                  <a:srgbClr val="E11D48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74%</a:t>
            </a:r>
            <a:endParaRPr lang="en-US" sz="6900" dirty="0"/>
          </a:p>
        </p:txBody>
      </p:sp>
      <p:sp>
        <p:nvSpPr>
          <p:cNvPr id="7" name="Text 2"/>
          <p:cNvSpPr/>
          <p:nvPr/>
        </p:nvSpPr>
        <p:spPr>
          <a:xfrm>
            <a:off x="552450" y="4471095"/>
            <a:ext cx="2362200" cy="438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75569">
                    <a:alpha val="95000"/>
                  </a:srgbClr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Incremento del SHS (1990-2021)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3543300" y="3151138"/>
            <a:ext cx="138988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Serious Health-Related Suffering (SHS)</a:t>
            </a:r>
            <a:endParaRPr lang="en-US" sz="2400" dirty="0"/>
          </a:p>
        </p:txBody>
      </p:sp>
      <p:sp>
        <p:nvSpPr>
          <p:cNvPr id="9" name="Text 4"/>
          <p:cNvSpPr/>
          <p:nvPr/>
        </p:nvSpPr>
        <p:spPr>
          <a:xfrm>
            <a:off x="3543300" y="3789313"/>
            <a:ext cx="83439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El "Sufrimiento Grave Relacionado con la Salud" es el nuevo marco de la </a:t>
            </a: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Lancet Commission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para medir la necesidad global.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3543300" y="4749254"/>
            <a:ext cx="208483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Más de 73.5 millones de personas requieren cuidados paliativos anualmente.</a:t>
            </a:r>
            <a:endParaRPr lang="en-US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64592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Planificación Anticipada (ACP)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470225"/>
            <a:ext cx="15636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Proceso de discusión sobre los deseos de atención futura.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462980" y="4064496"/>
            <a:ext cx="172821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Permite designar a un representante para la toma de decisiones.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462980" y="4658767"/>
            <a:ext cx="13716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Reduce el estrés familiar en situaciones críticas.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413695"/>
            <a:ext cx="11582400" cy="3581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2604195"/>
            <a:ext cx="11201400" cy="3200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604195"/>
            <a:ext cx="2981771" cy="533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7071" y="2604195"/>
            <a:ext cx="8219629" cy="533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137595"/>
            <a:ext cx="2981771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7071" y="3137595"/>
            <a:ext cx="8219629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670995"/>
            <a:ext cx="2981771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7071" y="3670995"/>
            <a:ext cx="8219629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4204395"/>
            <a:ext cx="2981771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7071" y="4204395"/>
            <a:ext cx="8219629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4737795"/>
            <a:ext cx="2981771" cy="533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7071" y="4737795"/>
            <a:ext cx="8219629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5271195"/>
            <a:ext cx="2981771" cy="533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7071" y="5271195"/>
            <a:ext cx="8219629" cy="533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04800" y="874663"/>
            <a:ext cx="115824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Comunicación: SPIKES</a:t>
            </a:r>
            <a:endParaRPr lang="en-US" sz="3600" dirty="0"/>
          </a:p>
        </p:txBody>
      </p:sp>
      <p:sp>
        <p:nvSpPr>
          <p:cNvPr id="19" name="Text 1"/>
          <p:cNvSpPr/>
          <p:nvPr/>
        </p:nvSpPr>
        <p:spPr>
          <a:xfrm>
            <a:off x="647700" y="26041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etting</a:t>
            </a:r>
            <a:endParaRPr lang="en-US" sz="1350" dirty="0"/>
          </a:p>
        </p:txBody>
      </p:sp>
      <p:sp>
        <p:nvSpPr>
          <p:cNvPr id="20" name="Text 2"/>
          <p:cNvSpPr/>
          <p:nvPr/>
        </p:nvSpPr>
        <p:spPr>
          <a:xfrm>
            <a:off x="3629471" y="26041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Entorno privado, sin interrupciones.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647700" y="31375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erception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3629471" y="31375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¿Qué sabe el paciente?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647700" y="36709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nvitation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3629471" y="36709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¿Qué quiere saber?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47700" y="42043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K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nowledge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3629471" y="42043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Dar la información en trozos pequeños.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47700" y="47377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mpathy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3629471" y="47377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Validar emociones.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647700" y="5271195"/>
            <a:ext cx="267697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ummary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3629471" y="5271195"/>
            <a:ext cx="791482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Plan de seguimiento.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26187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Planes Individualizados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3037880"/>
            <a:ext cx="123444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No hay recetas únicas. El plan debe integrar: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653480" y="3555950"/>
            <a:ext cx="134416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Objetivos del paciente (p.ej. llegar a una boda).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653480" y="4064496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Manejo de síntomas prioritarios.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653480" y="4573042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Soporte a cuidadores.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653480" y="5081588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Lugar de fallecimiento preferido.</a:t>
            </a:r>
            <a:endParaRPr lang="en-US"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717750"/>
            <a:ext cx="5981700" cy="297343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Apoyo a la Familia y Duelo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5800" y="3327350"/>
            <a:ext cx="96012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 familia es la unidad de cuidado.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685800" y="4064496"/>
            <a:ext cx="145389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Identificar factores de riesgo para duelo patológico.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85800" y="4801642"/>
            <a:ext cx="7406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Acompañamiento post-mortem.</a:t>
            </a:r>
            <a:endParaRPr lang="en-US"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481328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Autocuidado del Profesional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2901553"/>
            <a:ext cx="926589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Prevención del Burnout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1653480" y="3463528"/>
            <a:ext cx="112471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Debriefing grupal tras muertes difíciles.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653480" y="3972074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Límites terapéuticos claros.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653480" y="4480620"/>
            <a:ext cx="90753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Vida personal equilibrada.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653480" y="4989165"/>
            <a:ext cx="101498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Reconocimiento del impacto emocional.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091011"/>
            <a:ext cx="3683050" cy="22267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4550" y="3091011"/>
            <a:ext cx="3683050" cy="2226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4299" y="3091011"/>
            <a:ext cx="3683050" cy="2226766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Resumen y Perlas Clínicas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83210" y="337676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Escuchar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-2105710" y="4157811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 la intervención más potente.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4450080" y="337676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Anticipar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4540300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Recetar antes de que aparezca el síntoma.</a:t>
            </a:r>
            <a:endParaRPr lang="en-US" sz="1800" dirty="0"/>
          </a:p>
        </p:txBody>
      </p:sp>
      <p:sp>
        <p:nvSpPr>
          <p:cNvPr id="12" name="Text 5"/>
          <p:cNvSpPr/>
          <p:nvPr/>
        </p:nvSpPr>
        <p:spPr>
          <a:xfrm>
            <a:off x="8399830" y="3376761"/>
            <a:ext cx="32918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Humanizar</a:t>
            </a:r>
            <a:endParaRPr lang="en-US" sz="2400" dirty="0"/>
          </a:p>
        </p:txBody>
      </p:sp>
      <p:sp>
        <p:nvSpPr>
          <p:cNvPr id="13" name="Text 6"/>
          <p:cNvSpPr/>
          <p:nvPr/>
        </p:nvSpPr>
        <p:spPr>
          <a:xfrm>
            <a:off x="8490049" y="4157811"/>
            <a:ext cx="311155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Mirar a la persona, no a la enfermedad.</a:t>
            </a:r>
            <a:endParaRPr lang="en-US" sz="1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756595"/>
            <a:ext cx="11582400" cy="2895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2947095"/>
            <a:ext cx="11201400" cy="2514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2947095"/>
            <a:ext cx="1485900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1200" y="2947095"/>
            <a:ext cx="9715500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32895"/>
            <a:ext cx="1485900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81200" y="3632895"/>
            <a:ext cx="9715500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166295"/>
            <a:ext cx="1485900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1200" y="4166295"/>
            <a:ext cx="9715500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699695"/>
            <a:ext cx="14859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81200" y="4699695"/>
            <a:ext cx="9715500" cy="7620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536192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I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685800" y="2947095"/>
            <a:ext cx="166584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Journal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2171700" y="2947095"/>
            <a:ext cx="93345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 (APA 7)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647700" y="3632895"/>
            <a:ext cx="11811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Lancet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2133600" y="3632895"/>
            <a:ext cx="2530924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Sallnow, L., et al. (2022). Report of the Lancet Commission on the Value of Death.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The Lancet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, 399(10327), 837-884.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647700" y="4166295"/>
            <a:ext cx="11811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NEJM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2133600" y="4166295"/>
            <a:ext cx="2225353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Morrison, R. S., &amp; Meier, D. E. (2024). Palliative Care.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New England Journal of Medicine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, 390, 452-463.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47700" y="4699695"/>
            <a:ext cx="11811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JPSM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2133600" y="4699695"/>
            <a:ext cx="94107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Radbruch, L., et al. (2020). Redefining Palliative Care-A New Consensus-Based Definition.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Journal of Pain and Symptom Management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, 60(4), 754-764.</a:t>
            </a:r>
            <a:endParaRPr lang="en-US" sz="13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870895"/>
            <a:ext cx="11582400" cy="266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3061395"/>
            <a:ext cx="11201400" cy="2286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061395"/>
            <a:ext cx="1474589" cy="685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9889" y="3061395"/>
            <a:ext cx="9726811" cy="685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747195"/>
            <a:ext cx="1474589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9889" y="3747195"/>
            <a:ext cx="9726811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280595"/>
            <a:ext cx="1474589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9889" y="4280595"/>
            <a:ext cx="9726811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813995"/>
            <a:ext cx="1474589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69889" y="4813995"/>
            <a:ext cx="9726811" cy="5334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Referencias Bibliográficas II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685800" y="3061395"/>
            <a:ext cx="142409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Fuente</a:t>
            </a:r>
            <a:endParaRPr lang="en-US" sz="2100" dirty="0"/>
          </a:p>
        </p:txBody>
      </p:sp>
      <p:sp>
        <p:nvSpPr>
          <p:cNvPr id="16" name="Text 2"/>
          <p:cNvSpPr/>
          <p:nvPr/>
        </p:nvSpPr>
        <p:spPr>
          <a:xfrm>
            <a:off x="2160389" y="3061395"/>
            <a:ext cx="934581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Detalles</a:t>
            </a:r>
            <a:endParaRPr lang="en-US" sz="2100" dirty="0"/>
          </a:p>
        </p:txBody>
      </p:sp>
      <p:sp>
        <p:nvSpPr>
          <p:cNvPr id="17" name="Text 3"/>
          <p:cNvSpPr/>
          <p:nvPr/>
        </p:nvSpPr>
        <p:spPr>
          <a:xfrm>
            <a:off x="647700" y="3747195"/>
            <a:ext cx="11697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WHO</a:t>
            </a:r>
            <a:endParaRPr lang="en-US" sz="1350" dirty="0"/>
          </a:p>
        </p:txBody>
      </p:sp>
      <p:sp>
        <p:nvSpPr>
          <p:cNvPr id="18" name="Text 4"/>
          <p:cNvSpPr/>
          <p:nvPr/>
        </p:nvSpPr>
        <p:spPr>
          <a:xfrm>
            <a:off x="2122289" y="3747195"/>
            <a:ext cx="21988652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World Health Organization. (2024).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Global Atlas of Palliative Care at the End of Life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(3rd ed.). WHO Press.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647700" y="4280595"/>
            <a:ext cx="11697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Oxford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2122289" y="4280595"/>
            <a:ext cx="20792894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Cherny, N., et al. (2021).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Oxford Textbook of Palliative Medicine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(6th ed.). Oxford University Press.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47700" y="4813995"/>
            <a:ext cx="116978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ESMO</a:t>
            </a:r>
            <a:endParaRPr lang="en-US" sz="1350" dirty="0"/>
          </a:p>
        </p:txBody>
      </p:sp>
      <p:sp>
        <p:nvSpPr>
          <p:cNvPr id="22" name="Text 8"/>
          <p:cNvSpPr/>
          <p:nvPr/>
        </p:nvSpPr>
        <p:spPr>
          <a:xfrm>
            <a:off x="2122289" y="4813995"/>
            <a:ext cx="25044477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Hui, D., et al. (2023). Management of breathlessness in patients with cancer: ESMO Clinical Practice Guidelines. </a:t>
            </a:r>
            <a:r>
              <a:rPr lang="en-US" sz="1350" i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ESMO Open</a:t>
            </a: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.</a:t>
            </a:r>
            <a:endParaRPr lang="en-US" sz="13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-1036320" y="4923383"/>
            <a:ext cx="142646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0369A1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"Curar a veces, aliviar a menudo, consolar siempre."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585168"/>
            <a:ext cx="5219700" cy="52387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585168"/>
            <a:ext cx="5219700" cy="5238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0" y="2266355"/>
            <a:ext cx="5981700" cy="3876229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794593"/>
            <a:ext cx="179222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Estadísticas de Impacto (2024)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286500" y="2647355"/>
            <a:ext cx="694944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Carga de Enfermedad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6477000" y="3352205"/>
            <a:ext cx="14356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Cáncer: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36 tipos representan la mayor carga de SHS.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477000" y="3860750"/>
            <a:ext cx="5029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Países de bajos ingresos: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80% de las necesidades no cubiertas.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6477000" y="4734967"/>
            <a:ext cx="50292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Población pediátrica: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Millones de niños sufren sin acceso a opioides básicos.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942332"/>
            <a:ext cx="11582400" cy="25241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3132832"/>
            <a:ext cx="11201400" cy="21431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3132832"/>
            <a:ext cx="3477369" cy="5429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72669" y="3132832"/>
            <a:ext cx="3243263" cy="542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5932" y="3132832"/>
            <a:ext cx="4480768" cy="542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675757"/>
            <a:ext cx="3477369" cy="533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2669" y="3675757"/>
            <a:ext cx="3243263" cy="533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15932" y="3675757"/>
            <a:ext cx="4480768" cy="533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209157"/>
            <a:ext cx="3477369" cy="533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72669" y="4209157"/>
            <a:ext cx="3243263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5932" y="4209157"/>
            <a:ext cx="4480768" cy="533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742557"/>
            <a:ext cx="3477369" cy="533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72669" y="4742557"/>
            <a:ext cx="3243263" cy="533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15932" y="4742557"/>
            <a:ext cx="4480768" cy="5334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304800" y="874663"/>
            <a:ext cx="1591056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La Brecha Global en el Acceso</a:t>
            </a:r>
            <a:endParaRPr lang="en-US" sz="3600" dirty="0"/>
          </a:p>
        </p:txBody>
      </p:sp>
      <p:sp>
        <p:nvSpPr>
          <p:cNvPr id="19" name="Text 1"/>
          <p:cNvSpPr/>
          <p:nvPr/>
        </p:nvSpPr>
        <p:spPr>
          <a:xfrm>
            <a:off x="647700" y="3132832"/>
            <a:ext cx="3172569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Región</a:t>
            </a:r>
            <a:endParaRPr lang="en-US" sz="1425" dirty="0"/>
          </a:p>
        </p:txBody>
      </p:sp>
      <p:sp>
        <p:nvSpPr>
          <p:cNvPr id="20" name="Text 2"/>
          <p:cNvSpPr/>
          <p:nvPr/>
        </p:nvSpPr>
        <p:spPr>
          <a:xfrm>
            <a:off x="4125069" y="3132832"/>
            <a:ext cx="2951407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Nivel de Acceso</a:t>
            </a:r>
            <a:endParaRPr lang="en-US" sz="1425" dirty="0"/>
          </a:p>
        </p:txBody>
      </p:sp>
      <p:sp>
        <p:nvSpPr>
          <p:cNvPr id="21" name="Text 3"/>
          <p:cNvSpPr/>
          <p:nvPr/>
        </p:nvSpPr>
        <p:spPr>
          <a:xfrm>
            <a:off x="7368332" y="3132832"/>
            <a:ext cx="4175968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Barreras Principales</a:t>
            </a:r>
            <a:endParaRPr lang="en-US" sz="1425" dirty="0"/>
          </a:p>
        </p:txBody>
      </p:sp>
      <p:sp>
        <p:nvSpPr>
          <p:cNvPr id="22" name="Text 4"/>
          <p:cNvSpPr/>
          <p:nvPr/>
        </p:nvSpPr>
        <p:spPr>
          <a:xfrm>
            <a:off x="647700" y="3675757"/>
            <a:ext cx="375412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Países Desarrollados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4125069" y="3675757"/>
            <a:ext cx="372809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Integración Avanzada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7368332" y="3675757"/>
            <a:ext cx="498536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Envejecimiento poblacional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47700" y="4209157"/>
            <a:ext cx="3172569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América Latina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4125069" y="4209157"/>
            <a:ext cx="391449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Desarrollo Intermedio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7368332" y="4209157"/>
            <a:ext cx="517710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Falta de políticas públicas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47700" y="4742557"/>
            <a:ext cx="469266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África / Sudeste Asiático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4125069" y="4742557"/>
            <a:ext cx="2938463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Bajo Acceso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7368332" y="4742557"/>
            <a:ext cx="6135831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Indisponibilidad de morfina oral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48086"/>
            <a:ext cx="5981700" cy="331261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4298603"/>
            <a:ext cx="4457700" cy="914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2299395"/>
            <a:ext cx="5219700" cy="38100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304800" y="874663"/>
            <a:ext cx="1426464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El Concepto de Dolor Total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685800" y="3157686"/>
            <a:ext cx="521970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Cicely Saunders revolucionó la medicina al entender que el dolor no es solo una señal eléctrica.</a:t>
            </a:r>
            <a:endParaRPr lang="en-US" sz="1800" dirty="0"/>
          </a:p>
        </p:txBody>
      </p:sp>
      <p:sp>
        <p:nvSpPr>
          <p:cNvPr id="10" name="Text 2"/>
          <p:cNvSpPr/>
          <p:nvPr/>
        </p:nvSpPr>
        <p:spPr>
          <a:xfrm>
            <a:off x="1257300" y="4298603"/>
            <a:ext cx="42672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"Usted nos importa por lo que usted es, y nos importa hasta el último momento de su vida."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091011"/>
            <a:ext cx="2695575" cy="222676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075" y="3091011"/>
            <a:ext cx="2695575" cy="2226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9350" y="3091011"/>
            <a:ext cx="2695575" cy="2226766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1625" y="3091011"/>
            <a:ext cx="2695575" cy="2226766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304800" y="874663"/>
            <a:ext cx="1481328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Dimensiones del Sufrimiento</a:t>
            </a:r>
            <a:endParaRPr lang="en-US" sz="3600" dirty="0"/>
          </a:p>
        </p:txBody>
      </p:sp>
      <p:sp>
        <p:nvSpPr>
          <p:cNvPr id="9" name="Text 1"/>
          <p:cNvSpPr/>
          <p:nvPr/>
        </p:nvSpPr>
        <p:spPr>
          <a:xfrm>
            <a:off x="555308" y="3376761"/>
            <a:ext cx="21945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Física</a:t>
            </a:r>
            <a:endParaRPr lang="en-US" sz="2400" dirty="0"/>
          </a:p>
        </p:txBody>
      </p:sp>
      <p:sp>
        <p:nvSpPr>
          <p:cNvPr id="10" name="Text 2"/>
          <p:cNvSpPr/>
          <p:nvPr/>
        </p:nvSpPr>
        <p:spPr>
          <a:xfrm>
            <a:off x="-1502092" y="4157811"/>
            <a:ext cx="63093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Dolor, disnea, náuseas.</a:t>
            </a:r>
            <a:endParaRPr lang="en-US" sz="1800" dirty="0"/>
          </a:p>
        </p:txBody>
      </p:sp>
      <p:sp>
        <p:nvSpPr>
          <p:cNvPr id="11" name="Text 3"/>
          <p:cNvSpPr/>
          <p:nvPr/>
        </p:nvSpPr>
        <p:spPr>
          <a:xfrm>
            <a:off x="3517583" y="3376761"/>
            <a:ext cx="219456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Social</a:t>
            </a:r>
            <a:endParaRPr lang="en-US" sz="2400" dirty="0"/>
          </a:p>
        </p:txBody>
      </p:sp>
      <p:sp>
        <p:nvSpPr>
          <p:cNvPr id="12" name="Text 4"/>
          <p:cNvSpPr/>
          <p:nvPr/>
        </p:nvSpPr>
        <p:spPr>
          <a:xfrm>
            <a:off x="3552825" y="4157811"/>
            <a:ext cx="21240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Roles familiares, finanzas.</a:t>
            </a:r>
            <a:endParaRPr lang="en-US" sz="1800" dirty="0"/>
          </a:p>
        </p:txBody>
      </p:sp>
      <p:sp>
        <p:nvSpPr>
          <p:cNvPr id="13" name="Text 5"/>
          <p:cNvSpPr/>
          <p:nvPr/>
        </p:nvSpPr>
        <p:spPr>
          <a:xfrm>
            <a:off x="6114098" y="3376761"/>
            <a:ext cx="292608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Psíquica</a:t>
            </a:r>
            <a:endParaRPr lang="en-US" sz="2400" dirty="0"/>
          </a:p>
        </p:txBody>
      </p:sp>
      <p:sp>
        <p:nvSpPr>
          <p:cNvPr id="14" name="Text 6"/>
          <p:cNvSpPr/>
          <p:nvPr/>
        </p:nvSpPr>
        <p:spPr>
          <a:xfrm>
            <a:off x="6515100" y="4157811"/>
            <a:ext cx="21240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Ansiedad, depresión, miedo.</a:t>
            </a:r>
            <a:endParaRPr lang="en-US" sz="1800" dirty="0"/>
          </a:p>
        </p:txBody>
      </p:sp>
      <p:sp>
        <p:nvSpPr>
          <p:cNvPr id="15" name="Text 7"/>
          <p:cNvSpPr/>
          <p:nvPr/>
        </p:nvSpPr>
        <p:spPr>
          <a:xfrm>
            <a:off x="8710613" y="3376761"/>
            <a:ext cx="3657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Espiritual</a:t>
            </a:r>
            <a:endParaRPr lang="en-US" sz="2400" dirty="0"/>
          </a:p>
        </p:txBody>
      </p:sp>
      <p:sp>
        <p:nvSpPr>
          <p:cNvPr id="16" name="Text 8"/>
          <p:cNvSpPr/>
          <p:nvPr/>
        </p:nvSpPr>
        <p:spPr>
          <a:xfrm>
            <a:off x="9477375" y="4157811"/>
            <a:ext cx="2124075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Sentido de la vida, trascendencia.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99395"/>
            <a:ext cx="5219700" cy="3810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99395"/>
            <a:ext cx="5219700" cy="3810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500" y="2653903"/>
            <a:ext cx="5981700" cy="3100983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304800" y="874663"/>
            <a:ext cx="137160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Equipo Multidisciplinario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6477000" y="3187303"/>
            <a:ext cx="1179576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Médico: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Control farmacológico y pronóstico.</a:t>
            </a:r>
            <a:endParaRPr lang="en-US" sz="1800" dirty="0"/>
          </a:p>
        </p:txBody>
      </p:sp>
      <p:sp>
        <p:nvSpPr>
          <p:cNvPr id="9" name="Text 2"/>
          <p:cNvSpPr/>
          <p:nvPr/>
        </p:nvSpPr>
        <p:spPr>
          <a:xfrm>
            <a:off x="6477000" y="3695849"/>
            <a:ext cx="109728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Enfermería: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Cuidado directo y educación.</a:t>
            </a:r>
            <a:endParaRPr lang="en-US" sz="1800" dirty="0"/>
          </a:p>
        </p:txBody>
      </p:sp>
      <p:sp>
        <p:nvSpPr>
          <p:cNvPr id="10" name="Text 3"/>
          <p:cNvSpPr/>
          <p:nvPr/>
        </p:nvSpPr>
        <p:spPr>
          <a:xfrm>
            <a:off x="6477000" y="4204395"/>
            <a:ext cx="9326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Psicología: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Afrontamiento y duelo.</a:t>
            </a:r>
            <a:endParaRPr lang="en-US" sz="1800" dirty="0"/>
          </a:p>
        </p:txBody>
      </p:sp>
      <p:sp>
        <p:nvSpPr>
          <p:cNvPr id="11" name="Text 4"/>
          <p:cNvSpPr/>
          <p:nvPr/>
        </p:nvSpPr>
        <p:spPr>
          <a:xfrm>
            <a:off x="6477000" y="4712940"/>
            <a:ext cx="85039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Trabajo Social:</a:t>
            </a: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 Redes de apoyo.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04800" y="874663"/>
            <a:ext cx="16459200" cy="504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72A"/>
                </a:solidFill>
                <a:latin typeface="Comfortaa" pitchFamily="34" charset="0"/>
                <a:ea typeface="Comfortaa" pitchFamily="34" charset="-122"/>
                <a:cs typeface="Comfortaa" pitchFamily="34" charset="-120"/>
              </a:rPr>
              <a:t>Evaluación: La Clave del Éxito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1462980" y="2901553"/>
            <a:ext cx="926589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Principios de Evaluación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1843980" y="3463528"/>
            <a:ext cx="88848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Creer siempre al paciente.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843980" y="3972074"/>
            <a:ext cx="987552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Evaluación multidimensional inicial.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843980" y="4480620"/>
            <a:ext cx="120700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Re-evaluación frecuente tras intervenciones.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1843980" y="4989165"/>
            <a:ext cx="888489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880"/>
              </a:lnSpc>
              <a:buNone/>
            </a:pPr>
            <a:r>
              <a:rPr lang="en-US" sz="1800" dirty="0">
                <a:solidFill>
                  <a:srgbClr val="334155"/>
                </a:solidFill>
                <a:latin typeface="Afacad Flux" pitchFamily="34" charset="0"/>
                <a:ea typeface="Afacad Flux" pitchFamily="34" charset="-122"/>
                <a:cs typeface="Afacad Flux" pitchFamily="34" charset="-120"/>
              </a:rPr>
              <a:t>Uso de escalas validadas.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1383</Words>
  <Application>Microsoft Macintosh PowerPoint</Application>
  <PresentationFormat>Panorámica</PresentationFormat>
  <Paragraphs>263</Paragraphs>
  <Slides>38</Slides>
  <Notes>38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3" baseType="lpstr">
      <vt:lpstr>Afacad Flux</vt:lpstr>
      <vt:lpstr>Arial</vt:lpstr>
      <vt:lpstr>Comfortaa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lenin lozano</cp:lastModifiedBy>
  <cp:revision>2</cp:revision>
  <dcterms:created xsi:type="dcterms:W3CDTF">2026-02-15T22:11:32Z</dcterms:created>
  <dcterms:modified xsi:type="dcterms:W3CDTF">2026-02-15T22:33:23Z</dcterms:modified>
</cp:coreProperties>
</file>