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8"/>
    <p:restoredTop sz="94610"/>
  </p:normalViewPr>
  <p:slideViewPr>
    <p:cSldViewPr snapToGrid="0" snapToObjects="1">
      <p:cViewPr varScale="1">
        <p:scale>
          <a:sx n="122" d="100"/>
          <a:sy n="122" d="100"/>
        </p:scale>
        <p:origin x="224" y="2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62656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1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3.png"/><Relationship Id="rId3" Type="http://schemas.openxmlformats.org/officeDocument/2006/relationships/image" Target="../media/image1.png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4.png"/><Relationship Id="rId10" Type="http://schemas.openxmlformats.org/officeDocument/2006/relationships/image" Target="../media/image40.png"/><Relationship Id="rId4" Type="http://schemas.openxmlformats.org/officeDocument/2006/relationships/image" Target="../media/image3.png"/><Relationship Id="rId9" Type="http://schemas.openxmlformats.org/officeDocument/2006/relationships/image" Target="../media/image39.png"/><Relationship Id="rId14" Type="http://schemas.openxmlformats.org/officeDocument/2006/relationships/image" Target="../media/image4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1.png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11" Type="http://schemas.openxmlformats.org/officeDocument/2006/relationships/image" Target="../media/image49.png"/><Relationship Id="rId5" Type="http://schemas.openxmlformats.org/officeDocument/2006/relationships/image" Target="../media/image4.png"/><Relationship Id="rId10" Type="http://schemas.openxmlformats.org/officeDocument/2006/relationships/image" Target="../media/image48.png"/><Relationship Id="rId4" Type="http://schemas.openxmlformats.org/officeDocument/2006/relationships/image" Target="../media/image3.png"/><Relationship Id="rId9" Type="http://schemas.openxmlformats.org/officeDocument/2006/relationships/image" Target="../media/image4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1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png"/><Relationship Id="rId11" Type="http://schemas.openxmlformats.org/officeDocument/2006/relationships/image" Target="../media/image58.png"/><Relationship Id="rId5" Type="http://schemas.openxmlformats.org/officeDocument/2006/relationships/image" Target="../media/image4.png"/><Relationship Id="rId10" Type="http://schemas.openxmlformats.org/officeDocument/2006/relationships/image" Target="../media/image57.png"/><Relationship Id="rId4" Type="http://schemas.openxmlformats.org/officeDocument/2006/relationships/image" Target="../media/image3.png"/><Relationship Id="rId9" Type="http://schemas.openxmlformats.org/officeDocument/2006/relationships/image" Target="../media/image5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.png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11" Type="http://schemas.openxmlformats.org/officeDocument/2006/relationships/image" Target="../media/image61.png"/><Relationship Id="rId5" Type="http://schemas.openxmlformats.org/officeDocument/2006/relationships/image" Target="../media/image4.png"/><Relationship Id="rId10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6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13" Type="http://schemas.openxmlformats.org/officeDocument/2006/relationships/image" Target="../media/image43.png"/><Relationship Id="rId3" Type="http://schemas.openxmlformats.org/officeDocument/2006/relationships/image" Target="../media/image1.png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11" Type="http://schemas.openxmlformats.org/officeDocument/2006/relationships/image" Target="../media/image63.png"/><Relationship Id="rId5" Type="http://schemas.openxmlformats.org/officeDocument/2006/relationships/image" Target="../media/image4.png"/><Relationship Id="rId10" Type="http://schemas.openxmlformats.org/officeDocument/2006/relationships/image" Target="../media/image40.png"/><Relationship Id="rId4" Type="http://schemas.openxmlformats.org/officeDocument/2006/relationships/image" Target="../media/image3.png"/><Relationship Id="rId9" Type="http://schemas.openxmlformats.org/officeDocument/2006/relationships/image" Target="../media/image39.png"/><Relationship Id="rId14" Type="http://schemas.openxmlformats.org/officeDocument/2006/relationships/image" Target="../media/image6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43.png"/><Relationship Id="rId3" Type="http://schemas.openxmlformats.org/officeDocument/2006/relationships/image" Target="../media/image1.png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11" Type="http://schemas.openxmlformats.org/officeDocument/2006/relationships/image" Target="../media/image66.png"/><Relationship Id="rId5" Type="http://schemas.openxmlformats.org/officeDocument/2006/relationships/image" Target="../media/image4.png"/><Relationship Id="rId10" Type="http://schemas.openxmlformats.org/officeDocument/2006/relationships/image" Target="../media/image40.png"/><Relationship Id="rId4" Type="http://schemas.openxmlformats.org/officeDocument/2006/relationships/image" Target="../media/image3.png"/><Relationship Id="rId9" Type="http://schemas.openxmlformats.org/officeDocument/2006/relationships/image" Target="../media/image39.png"/><Relationship Id="rId14" Type="http://schemas.openxmlformats.org/officeDocument/2006/relationships/image" Target="../media/image6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7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7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7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3.png"/><Relationship Id="rId5" Type="http://schemas.openxmlformats.org/officeDocument/2006/relationships/image" Target="../media/image68.png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1.png"/><Relationship Id="rId7" Type="http://schemas.openxmlformats.org/officeDocument/2006/relationships/image" Target="../media/image75.png"/><Relationship Id="rId12" Type="http://schemas.openxmlformats.org/officeDocument/2006/relationships/image" Target="../media/image8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11" Type="http://schemas.openxmlformats.org/officeDocument/2006/relationships/image" Target="../media/image79.png"/><Relationship Id="rId5" Type="http://schemas.openxmlformats.org/officeDocument/2006/relationships/image" Target="../media/image4.png"/><Relationship Id="rId10" Type="http://schemas.openxmlformats.org/officeDocument/2006/relationships/image" Target="../media/image78.png"/><Relationship Id="rId4" Type="http://schemas.openxmlformats.org/officeDocument/2006/relationships/image" Target="../media/image3.png"/><Relationship Id="rId9" Type="http://schemas.openxmlformats.org/officeDocument/2006/relationships/image" Target="../media/image7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1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1.png"/><Relationship Id="rId7" Type="http://schemas.openxmlformats.org/officeDocument/2006/relationships/image" Target="../media/image8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2.png"/><Relationship Id="rId11" Type="http://schemas.openxmlformats.org/officeDocument/2006/relationships/image" Target="../media/image87.png"/><Relationship Id="rId5" Type="http://schemas.openxmlformats.org/officeDocument/2006/relationships/image" Target="../media/image4.png"/><Relationship Id="rId10" Type="http://schemas.openxmlformats.org/officeDocument/2006/relationships/image" Target="../media/image86.png"/><Relationship Id="rId4" Type="http://schemas.openxmlformats.org/officeDocument/2006/relationships/image" Target="../media/image3.png"/><Relationship Id="rId9" Type="http://schemas.openxmlformats.org/officeDocument/2006/relationships/image" Target="../media/image85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.png"/><Relationship Id="rId7" Type="http://schemas.openxmlformats.org/officeDocument/2006/relationships/image" Target="../media/image8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11" Type="http://schemas.openxmlformats.org/officeDocument/2006/relationships/image" Target="../media/image90.png"/><Relationship Id="rId5" Type="http://schemas.openxmlformats.org/officeDocument/2006/relationships/image" Target="../media/image4.png"/><Relationship Id="rId10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9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13" Type="http://schemas.openxmlformats.org/officeDocument/2006/relationships/image" Target="../media/image98.png"/><Relationship Id="rId3" Type="http://schemas.openxmlformats.org/officeDocument/2006/relationships/image" Target="../media/image1.png"/><Relationship Id="rId7" Type="http://schemas.openxmlformats.org/officeDocument/2006/relationships/image" Target="../media/image92.png"/><Relationship Id="rId12" Type="http://schemas.openxmlformats.org/officeDocument/2006/relationships/image" Target="../media/image9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1.png"/><Relationship Id="rId11" Type="http://schemas.openxmlformats.org/officeDocument/2006/relationships/image" Target="../media/image96.png"/><Relationship Id="rId5" Type="http://schemas.openxmlformats.org/officeDocument/2006/relationships/image" Target="../media/image4.png"/><Relationship Id="rId10" Type="http://schemas.openxmlformats.org/officeDocument/2006/relationships/image" Target="../media/image95.png"/><Relationship Id="rId4" Type="http://schemas.openxmlformats.org/officeDocument/2006/relationships/image" Target="../media/image3.png"/><Relationship Id="rId9" Type="http://schemas.openxmlformats.org/officeDocument/2006/relationships/image" Target="../media/image94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3" Type="http://schemas.openxmlformats.org/officeDocument/2006/relationships/image" Target="../media/image1.png"/><Relationship Id="rId7" Type="http://schemas.openxmlformats.org/officeDocument/2006/relationships/image" Target="../media/image9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9.png"/><Relationship Id="rId11" Type="http://schemas.openxmlformats.org/officeDocument/2006/relationships/image" Target="../media/image103.png"/><Relationship Id="rId5" Type="http://schemas.openxmlformats.org/officeDocument/2006/relationships/image" Target="../media/image4.png"/><Relationship Id="rId10" Type="http://schemas.openxmlformats.org/officeDocument/2006/relationships/image" Target="../media/image102.png"/><Relationship Id="rId4" Type="http://schemas.openxmlformats.org/officeDocument/2006/relationships/image" Target="../media/image3.png"/><Relationship Id="rId9" Type="http://schemas.openxmlformats.org/officeDocument/2006/relationships/image" Target="../media/image10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0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4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.png"/><Relationship Id="rId7" Type="http://schemas.openxmlformats.org/officeDocument/2006/relationships/image" Target="../media/image10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11" Type="http://schemas.openxmlformats.org/officeDocument/2006/relationships/image" Target="../media/image108.png"/><Relationship Id="rId5" Type="http://schemas.openxmlformats.org/officeDocument/2006/relationships/image" Target="../media/image4.png"/><Relationship Id="rId10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107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png"/><Relationship Id="rId3" Type="http://schemas.openxmlformats.org/officeDocument/2006/relationships/image" Target="../media/image1.png"/><Relationship Id="rId7" Type="http://schemas.openxmlformats.org/officeDocument/2006/relationships/image" Target="../media/image109.png"/><Relationship Id="rId12" Type="http://schemas.openxmlformats.org/officeDocument/2006/relationships/image" Target="../media/image114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11" Type="http://schemas.openxmlformats.org/officeDocument/2006/relationships/image" Target="../media/image113.png"/><Relationship Id="rId5" Type="http://schemas.openxmlformats.org/officeDocument/2006/relationships/image" Target="../media/image4.png"/><Relationship Id="rId10" Type="http://schemas.openxmlformats.org/officeDocument/2006/relationships/image" Target="../media/image112.png"/><Relationship Id="rId4" Type="http://schemas.openxmlformats.org/officeDocument/2006/relationships/image" Target="../media/image3.png"/><Relationship Id="rId9" Type="http://schemas.openxmlformats.org/officeDocument/2006/relationships/image" Target="../media/image111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pn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3" Type="http://schemas.openxmlformats.org/officeDocument/2006/relationships/image" Target="../media/image1.png"/><Relationship Id="rId7" Type="http://schemas.openxmlformats.org/officeDocument/2006/relationships/image" Target="../media/image116.png"/><Relationship Id="rId12" Type="http://schemas.openxmlformats.org/officeDocument/2006/relationships/image" Target="../media/image12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11" Type="http://schemas.openxmlformats.org/officeDocument/2006/relationships/image" Target="../media/image120.png"/><Relationship Id="rId5" Type="http://schemas.openxmlformats.org/officeDocument/2006/relationships/image" Target="../media/image4.png"/><Relationship Id="rId10" Type="http://schemas.openxmlformats.org/officeDocument/2006/relationships/image" Target="../media/image119.png"/><Relationship Id="rId4" Type="http://schemas.openxmlformats.org/officeDocument/2006/relationships/image" Target="../media/image3.png"/><Relationship Id="rId9" Type="http://schemas.openxmlformats.org/officeDocument/2006/relationships/image" Target="../media/image118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png"/><Relationship Id="rId3" Type="http://schemas.openxmlformats.org/officeDocument/2006/relationships/image" Target="../media/image1.png"/><Relationship Id="rId7" Type="http://schemas.openxmlformats.org/officeDocument/2006/relationships/image" Target="../media/image83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2.png"/><Relationship Id="rId11" Type="http://schemas.openxmlformats.org/officeDocument/2006/relationships/image" Target="../media/image123.png"/><Relationship Id="rId5" Type="http://schemas.openxmlformats.org/officeDocument/2006/relationships/image" Target="../media/image4.png"/><Relationship Id="rId10" Type="http://schemas.openxmlformats.org/officeDocument/2006/relationships/image" Target="../media/image86.png"/><Relationship Id="rId4" Type="http://schemas.openxmlformats.org/officeDocument/2006/relationships/image" Target="../media/image3.png"/><Relationship Id="rId9" Type="http://schemas.openxmlformats.org/officeDocument/2006/relationships/image" Target="../media/image8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6.png"/><Relationship Id="rId3" Type="http://schemas.openxmlformats.org/officeDocument/2006/relationships/image" Target="../media/image1.png"/><Relationship Id="rId7" Type="http://schemas.openxmlformats.org/officeDocument/2006/relationships/image" Target="../media/image92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5.png"/><Relationship Id="rId11" Type="http://schemas.openxmlformats.org/officeDocument/2006/relationships/image" Target="../media/image129.png"/><Relationship Id="rId5" Type="http://schemas.openxmlformats.org/officeDocument/2006/relationships/image" Target="../media/image4.png"/><Relationship Id="rId10" Type="http://schemas.openxmlformats.org/officeDocument/2006/relationships/image" Target="../media/image128.png"/><Relationship Id="rId4" Type="http://schemas.openxmlformats.org/officeDocument/2006/relationships/image" Target="../media/image3.png"/><Relationship Id="rId9" Type="http://schemas.openxmlformats.org/officeDocument/2006/relationships/image" Target="../media/image127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png"/><Relationship Id="rId3" Type="http://schemas.openxmlformats.org/officeDocument/2006/relationships/image" Target="../media/image1.png"/><Relationship Id="rId7" Type="http://schemas.openxmlformats.org/officeDocument/2006/relationships/image" Target="../media/image83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2.png"/><Relationship Id="rId11" Type="http://schemas.openxmlformats.org/officeDocument/2006/relationships/image" Target="../media/image131.png"/><Relationship Id="rId5" Type="http://schemas.openxmlformats.org/officeDocument/2006/relationships/image" Target="../media/image4.png"/><Relationship Id="rId10" Type="http://schemas.openxmlformats.org/officeDocument/2006/relationships/image" Target="../media/image86.png"/><Relationship Id="rId4" Type="http://schemas.openxmlformats.org/officeDocument/2006/relationships/image" Target="../media/image3.png"/><Relationship Id="rId9" Type="http://schemas.openxmlformats.org/officeDocument/2006/relationships/image" Target="../media/image85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2.png"/><Relationship Id="rId13" Type="http://schemas.openxmlformats.org/officeDocument/2006/relationships/image" Target="../media/image43.png"/><Relationship Id="rId3" Type="http://schemas.openxmlformats.org/officeDocument/2006/relationships/image" Target="../media/image1.png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11" Type="http://schemas.openxmlformats.org/officeDocument/2006/relationships/image" Target="../media/image133.png"/><Relationship Id="rId5" Type="http://schemas.openxmlformats.org/officeDocument/2006/relationships/image" Target="../media/image4.png"/><Relationship Id="rId10" Type="http://schemas.openxmlformats.org/officeDocument/2006/relationships/image" Target="../media/image40.png"/><Relationship Id="rId4" Type="http://schemas.openxmlformats.org/officeDocument/2006/relationships/image" Target="../media/image3.png"/><Relationship Id="rId9" Type="http://schemas.openxmlformats.org/officeDocument/2006/relationships/image" Target="../media/image39.png"/><Relationship Id="rId14" Type="http://schemas.openxmlformats.org/officeDocument/2006/relationships/image" Target="../media/image134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png"/><Relationship Id="rId3" Type="http://schemas.openxmlformats.org/officeDocument/2006/relationships/image" Target="../media/image1.png"/><Relationship Id="rId7" Type="http://schemas.openxmlformats.org/officeDocument/2006/relationships/image" Target="../media/image92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5.png"/><Relationship Id="rId5" Type="http://schemas.openxmlformats.org/officeDocument/2006/relationships/image" Target="../media/image4.png"/><Relationship Id="rId10" Type="http://schemas.openxmlformats.org/officeDocument/2006/relationships/image" Target="../media/image138.png"/><Relationship Id="rId4" Type="http://schemas.openxmlformats.org/officeDocument/2006/relationships/image" Target="../media/image3.png"/><Relationship Id="rId9" Type="http://schemas.openxmlformats.org/officeDocument/2006/relationships/image" Target="../media/image137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9.png"/><Relationship Id="rId13" Type="http://schemas.openxmlformats.org/officeDocument/2006/relationships/image" Target="../media/image43.png"/><Relationship Id="rId3" Type="http://schemas.openxmlformats.org/officeDocument/2006/relationships/image" Target="../media/image1.png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11" Type="http://schemas.openxmlformats.org/officeDocument/2006/relationships/image" Target="../media/image140.png"/><Relationship Id="rId5" Type="http://schemas.openxmlformats.org/officeDocument/2006/relationships/image" Target="../media/image4.png"/><Relationship Id="rId10" Type="http://schemas.openxmlformats.org/officeDocument/2006/relationships/image" Target="../media/image40.png"/><Relationship Id="rId4" Type="http://schemas.openxmlformats.org/officeDocument/2006/relationships/image" Target="../media/image3.png"/><Relationship Id="rId9" Type="http://schemas.openxmlformats.org/officeDocument/2006/relationships/image" Target="../media/image39.png"/><Relationship Id="rId14" Type="http://schemas.openxmlformats.org/officeDocument/2006/relationships/image" Target="../media/image141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3.png"/><Relationship Id="rId3" Type="http://schemas.openxmlformats.org/officeDocument/2006/relationships/image" Target="../media/image1.png"/><Relationship Id="rId7" Type="http://schemas.openxmlformats.org/officeDocument/2006/relationships/image" Target="../media/image142.png"/><Relationship Id="rId12" Type="http://schemas.openxmlformats.org/officeDocument/2006/relationships/image" Target="../media/image147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11" Type="http://schemas.openxmlformats.org/officeDocument/2006/relationships/image" Target="../media/image146.png"/><Relationship Id="rId5" Type="http://schemas.openxmlformats.org/officeDocument/2006/relationships/image" Target="../media/image4.png"/><Relationship Id="rId10" Type="http://schemas.openxmlformats.org/officeDocument/2006/relationships/image" Target="../media/image145.png"/><Relationship Id="rId4" Type="http://schemas.openxmlformats.org/officeDocument/2006/relationships/image" Target="../media/image3.png"/><Relationship Id="rId9" Type="http://schemas.openxmlformats.org/officeDocument/2006/relationships/image" Target="../media/image144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8.png"/><Relationship Id="rId4" Type="http://schemas.openxmlformats.org/officeDocument/2006/relationships/image" Target="../media/image2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4.png"/><Relationship Id="rId10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1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4.png"/><Relationship Id="rId10" Type="http://schemas.openxmlformats.org/officeDocument/2006/relationships/image" Target="../media/image28.png"/><Relationship Id="rId4" Type="http://schemas.openxmlformats.org/officeDocument/2006/relationships/image" Target="../media/image3.png"/><Relationship Id="rId9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314450" y="2199382"/>
            <a:ext cx="9563100" cy="1828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7200"/>
              </a:lnSpc>
              <a:buNone/>
            </a:pPr>
            <a:r>
              <a:rPr lang="en-US" sz="6000" b="1" dirty="0">
                <a:solidFill>
                  <a:srgbClr val="1E293B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Humanización en Salud
</a:t>
            </a:r>
            <a:r>
              <a:rPr lang="en-US" sz="3000" b="1" dirty="0">
                <a:solidFill>
                  <a:srgbClr val="1E40AF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Fundamentos y Marco Normativo Colombiano</a:t>
            </a:r>
            <a:endParaRPr lang="en-US" sz="6000" dirty="0"/>
          </a:p>
        </p:txBody>
      </p:sp>
      <p:sp>
        <p:nvSpPr>
          <p:cNvPr id="5" name="Text 1"/>
          <p:cNvSpPr/>
          <p:nvPr/>
        </p:nvSpPr>
        <p:spPr>
          <a:xfrm>
            <a:off x="-1767840" y="4409182"/>
            <a:ext cx="15727680" cy="4875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840"/>
              </a:lnSpc>
              <a:buNone/>
            </a:pPr>
            <a:r>
              <a:rPr lang="en-US" sz="2400" b="1" dirty="0" err="1">
                <a:solidFill>
                  <a:srgbClr val="1E3A8A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Transformando</a:t>
            </a:r>
            <a:r>
              <a:rPr lang="en-US" sz="2400" b="1" dirty="0">
                <a:solidFill>
                  <a:srgbClr val="1E3A8A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el Cuidado</a:t>
            </a:r>
            <a:endParaRPr lang="en-US" sz="2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874663"/>
            <a:ext cx="11582400" cy="50482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800" y="3361432"/>
            <a:ext cx="2857500" cy="168592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43300" y="3361432"/>
            <a:ext cx="2857500" cy="1685925"/>
          </a:xfrm>
          <a:prstGeom prst="rect">
            <a:avLst/>
          </a:prstGeom>
        </p:spPr>
      </p:pic>
      <p:sp>
        <p:nvSpPr>
          <p:cNvPr id="7" name="Text 0"/>
          <p:cNvSpPr/>
          <p:nvPr/>
        </p:nvSpPr>
        <p:spPr>
          <a:xfrm>
            <a:off x="495300" y="874663"/>
            <a:ext cx="11391900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1E293B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Principio de Justicia</a:t>
            </a:r>
            <a:endParaRPr lang="en-US" sz="3600" dirty="0"/>
          </a:p>
        </p:txBody>
      </p:sp>
      <p:sp>
        <p:nvSpPr>
          <p:cNvPr id="8" name="Text 1"/>
          <p:cNvSpPr/>
          <p:nvPr/>
        </p:nvSpPr>
        <p:spPr>
          <a:xfrm>
            <a:off x="-1421130" y="3609082"/>
            <a:ext cx="6309360" cy="8763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6900"/>
              </a:lnSpc>
              <a:buNone/>
            </a:pPr>
            <a:r>
              <a:rPr lang="en-US" sz="6900" b="1" dirty="0">
                <a:solidFill>
                  <a:srgbClr val="3B82F6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100%</a:t>
            </a:r>
            <a:endParaRPr lang="en-US" sz="6900" dirty="0"/>
          </a:p>
        </p:txBody>
      </p:sp>
      <p:sp>
        <p:nvSpPr>
          <p:cNvPr id="9" name="Text 2"/>
          <p:cNvSpPr/>
          <p:nvPr/>
        </p:nvSpPr>
        <p:spPr>
          <a:xfrm>
            <a:off x="-209550" y="4580632"/>
            <a:ext cx="3886200" cy="219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475569">
                    <a:alpha val="95000"/>
                  </a:srgbClr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Acceso Equitativo</a:t>
            </a:r>
            <a:endParaRPr lang="en-US" sz="1500" dirty="0"/>
          </a:p>
        </p:txBody>
      </p:sp>
      <p:sp>
        <p:nvSpPr>
          <p:cNvPr id="10" name="Text 3"/>
          <p:cNvSpPr/>
          <p:nvPr/>
        </p:nvSpPr>
        <p:spPr>
          <a:xfrm>
            <a:off x="3569970" y="3609082"/>
            <a:ext cx="2804160" cy="8763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6900"/>
              </a:lnSpc>
              <a:buNone/>
            </a:pPr>
            <a:r>
              <a:rPr lang="en-US" sz="6900" b="1" dirty="0">
                <a:solidFill>
                  <a:srgbClr val="8B5CF6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0%</a:t>
            </a:r>
            <a:endParaRPr lang="en-US" sz="6900" dirty="0"/>
          </a:p>
        </p:txBody>
      </p:sp>
      <p:sp>
        <p:nvSpPr>
          <p:cNvPr id="11" name="Text 4"/>
          <p:cNvSpPr/>
          <p:nvPr/>
        </p:nvSpPr>
        <p:spPr>
          <a:xfrm>
            <a:off x="3371850" y="4580632"/>
            <a:ext cx="3200400" cy="219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475569">
                    <a:alpha val="95000"/>
                  </a:srgbClr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Discriminación</a:t>
            </a:r>
            <a:endParaRPr lang="en-US" sz="1500" dirty="0"/>
          </a:p>
        </p:txBody>
      </p:sp>
      <p:sp>
        <p:nvSpPr>
          <p:cNvPr id="12" name="Text 5"/>
          <p:cNvSpPr/>
          <p:nvPr/>
        </p:nvSpPr>
        <p:spPr>
          <a:xfrm>
            <a:off x="6781800" y="3698677"/>
            <a:ext cx="5105400" cy="10970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Distribución justa de recursos para asegurar que todo ser humano reciba un trato digno y </a:t>
            </a:r>
            <a:r>
              <a:rPr lang="en-US" sz="1800" dirty="0" err="1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cuidados</a:t>
            </a: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de calidad.</a:t>
            </a:r>
            <a:endParaRPr lang="en-US" sz="1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874663"/>
            <a:ext cx="11582400" cy="50482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47975" y="3427363"/>
            <a:ext cx="247650" cy="24765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47975" y="3964484"/>
            <a:ext cx="314325" cy="24765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47975" y="4501604"/>
            <a:ext cx="247650" cy="247650"/>
          </a:xfrm>
          <a:prstGeom prst="rect">
            <a:avLst/>
          </a:prstGeom>
        </p:spPr>
      </p:pic>
      <p:sp>
        <p:nvSpPr>
          <p:cNvPr id="8" name="Text 0"/>
          <p:cNvSpPr/>
          <p:nvPr/>
        </p:nvSpPr>
        <p:spPr>
          <a:xfrm>
            <a:off x="495300" y="874663"/>
            <a:ext cx="11391900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1E293B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Dignidad Humana</a:t>
            </a:r>
            <a:endParaRPr lang="en-US" sz="3600" dirty="0"/>
          </a:p>
        </p:txBody>
      </p:sp>
      <p:sp>
        <p:nvSpPr>
          <p:cNvPr id="9" name="Text 1"/>
          <p:cNvSpPr/>
          <p:nvPr/>
        </p:nvSpPr>
        <p:spPr>
          <a:xfrm>
            <a:off x="3286125" y="3398788"/>
            <a:ext cx="13302509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Valor Intrínseco:</a:t>
            </a: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Inalienable a la condición humana.</a:t>
            </a:r>
            <a:endParaRPr lang="en-US" sz="1800" dirty="0"/>
          </a:p>
        </p:txBody>
      </p:sp>
      <p:sp>
        <p:nvSpPr>
          <p:cNvPr id="10" name="Text 2"/>
          <p:cNvSpPr/>
          <p:nvPr/>
        </p:nvSpPr>
        <p:spPr>
          <a:xfrm>
            <a:off x="3286125" y="3935909"/>
            <a:ext cx="16628136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Reconocimiento:</a:t>
            </a: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Trato respetuoso sin importar el estado de salud.</a:t>
            </a:r>
            <a:endParaRPr lang="en-US" sz="1800" dirty="0"/>
          </a:p>
        </p:txBody>
      </p:sp>
      <p:sp>
        <p:nvSpPr>
          <p:cNvPr id="11" name="Text 3"/>
          <p:cNvSpPr/>
          <p:nvPr/>
        </p:nvSpPr>
        <p:spPr>
          <a:xfrm>
            <a:off x="3286125" y="4473029"/>
            <a:ext cx="15093231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Singularidad:</a:t>
            </a: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Respeto a la historia y valores individuales.</a:t>
            </a:r>
            <a:endParaRPr lang="en-US" sz="1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874663"/>
            <a:ext cx="11582400" cy="50482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800" y="2614761"/>
            <a:ext cx="3670250" cy="3179266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58851" y="2900511"/>
            <a:ext cx="762000" cy="7620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54101" y="2995761"/>
            <a:ext cx="571500" cy="5715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60800" y="2614761"/>
            <a:ext cx="3670250" cy="3179266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4851" y="2900511"/>
            <a:ext cx="762000" cy="7620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38664" y="2995761"/>
            <a:ext cx="714375" cy="5715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216801" y="2614761"/>
            <a:ext cx="3670250" cy="3179266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670852" y="2900511"/>
            <a:ext cx="762000" cy="7620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694664" y="2995761"/>
            <a:ext cx="714375" cy="571500"/>
          </a:xfrm>
          <a:prstGeom prst="rect">
            <a:avLst/>
          </a:prstGeom>
        </p:spPr>
      </p:pic>
      <p:sp>
        <p:nvSpPr>
          <p:cNvPr id="14" name="Text 0"/>
          <p:cNvSpPr/>
          <p:nvPr/>
        </p:nvSpPr>
        <p:spPr>
          <a:xfrm>
            <a:off x="495300" y="874663"/>
            <a:ext cx="11391900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1E293B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Valores Humanistas</a:t>
            </a:r>
            <a:endParaRPr lang="en-US" sz="3600" dirty="0"/>
          </a:p>
        </p:txBody>
      </p:sp>
      <p:sp>
        <p:nvSpPr>
          <p:cNvPr id="15" name="Text 1"/>
          <p:cNvSpPr/>
          <p:nvPr/>
        </p:nvSpPr>
        <p:spPr>
          <a:xfrm>
            <a:off x="859691" y="3853011"/>
            <a:ext cx="256032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Empatía</a:t>
            </a:r>
            <a:endParaRPr lang="en-US" sz="2400" dirty="0"/>
          </a:p>
        </p:txBody>
      </p:sp>
      <p:sp>
        <p:nvSpPr>
          <p:cNvPr id="16" name="Text 2"/>
          <p:cNvSpPr/>
          <p:nvPr/>
        </p:nvSpPr>
        <p:spPr>
          <a:xfrm>
            <a:off x="590550" y="4634061"/>
            <a:ext cx="3098750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Comprender y compartir los sentimientos del otro.</a:t>
            </a:r>
            <a:endParaRPr lang="en-US" sz="1800" dirty="0"/>
          </a:p>
        </p:txBody>
      </p:sp>
      <p:sp>
        <p:nvSpPr>
          <p:cNvPr id="17" name="Text 3"/>
          <p:cNvSpPr/>
          <p:nvPr/>
        </p:nvSpPr>
        <p:spPr>
          <a:xfrm>
            <a:off x="4449931" y="3853011"/>
            <a:ext cx="329184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Compasión</a:t>
            </a:r>
            <a:endParaRPr lang="en-US" sz="2400" dirty="0"/>
          </a:p>
        </p:txBody>
      </p:sp>
      <p:sp>
        <p:nvSpPr>
          <p:cNvPr id="18" name="Text 4"/>
          <p:cNvSpPr/>
          <p:nvPr/>
        </p:nvSpPr>
        <p:spPr>
          <a:xfrm>
            <a:off x="4546550" y="4634061"/>
            <a:ext cx="3098750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Impulso activo para aliviar el sufrimiento ajeno.</a:t>
            </a:r>
            <a:endParaRPr lang="en-US" sz="1800" dirty="0"/>
          </a:p>
        </p:txBody>
      </p:sp>
      <p:sp>
        <p:nvSpPr>
          <p:cNvPr id="19" name="Text 5"/>
          <p:cNvSpPr/>
          <p:nvPr/>
        </p:nvSpPr>
        <p:spPr>
          <a:xfrm>
            <a:off x="8040172" y="3853011"/>
            <a:ext cx="402336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Solidaridad</a:t>
            </a:r>
            <a:endParaRPr lang="en-US" sz="2400" dirty="0"/>
          </a:p>
        </p:txBody>
      </p:sp>
      <p:sp>
        <p:nvSpPr>
          <p:cNvPr id="20" name="Text 6"/>
          <p:cNvSpPr/>
          <p:nvPr/>
        </p:nvSpPr>
        <p:spPr>
          <a:xfrm>
            <a:off x="8502551" y="4634061"/>
            <a:ext cx="3098750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Apoyo incondicional en situaciones de vulnerabilidad.</a:t>
            </a:r>
            <a:endParaRPr lang="en-US" sz="1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874663"/>
            <a:ext cx="11582400" cy="50482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800" y="2799457"/>
            <a:ext cx="11582400" cy="280987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5300" y="2989957"/>
            <a:ext cx="3916561" cy="6858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11861" y="2989957"/>
            <a:ext cx="7284839" cy="6858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5300" y="3675757"/>
            <a:ext cx="3916561" cy="581025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11861" y="3675757"/>
            <a:ext cx="7284839" cy="581025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5300" y="4256782"/>
            <a:ext cx="3916561" cy="581025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411861" y="4256782"/>
            <a:ext cx="7284839" cy="581025"/>
          </a:xfrm>
          <a:prstGeom prst="rect">
            <a:avLst/>
          </a:prstGeom>
        </p:spPr>
      </p:pic>
      <p:sp>
        <p:nvSpPr>
          <p:cNvPr id="12" name="Text 0"/>
          <p:cNvSpPr/>
          <p:nvPr/>
        </p:nvSpPr>
        <p:spPr>
          <a:xfrm>
            <a:off x="495300" y="874663"/>
            <a:ext cx="15109257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1E293B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Política Nacional (Minsalud)</a:t>
            </a:r>
            <a:endParaRPr lang="en-US" sz="3600" dirty="0"/>
          </a:p>
        </p:txBody>
      </p:sp>
      <p:sp>
        <p:nvSpPr>
          <p:cNvPr id="13" name="Text 1"/>
          <p:cNvSpPr/>
          <p:nvPr/>
        </p:nvSpPr>
        <p:spPr>
          <a:xfrm>
            <a:off x="685800" y="2989957"/>
            <a:ext cx="3535561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1E293B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Eje Central</a:t>
            </a:r>
            <a:endParaRPr lang="en-US" sz="2100" dirty="0"/>
          </a:p>
        </p:txBody>
      </p:sp>
      <p:sp>
        <p:nvSpPr>
          <p:cNvPr id="14" name="Text 2"/>
          <p:cNvSpPr/>
          <p:nvPr/>
        </p:nvSpPr>
        <p:spPr>
          <a:xfrm>
            <a:off x="4602361" y="2989957"/>
            <a:ext cx="6903839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1E293B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Propósito en Colombia</a:t>
            </a:r>
            <a:endParaRPr lang="en-US" sz="2100" dirty="0"/>
          </a:p>
        </p:txBody>
      </p:sp>
      <p:sp>
        <p:nvSpPr>
          <p:cNvPr id="15" name="Text 3"/>
          <p:cNvSpPr/>
          <p:nvPr/>
        </p:nvSpPr>
        <p:spPr>
          <a:xfrm>
            <a:off x="685800" y="3866257"/>
            <a:ext cx="128016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Persona</a:t>
            </a:r>
            <a:endParaRPr lang="en-US" sz="1200" dirty="0"/>
          </a:p>
        </p:txBody>
      </p:sp>
      <p:sp>
        <p:nvSpPr>
          <p:cNvPr id="16" name="Text 4"/>
          <p:cNvSpPr/>
          <p:nvPr/>
        </p:nvSpPr>
        <p:spPr>
          <a:xfrm>
            <a:off x="4602361" y="3675757"/>
            <a:ext cx="7452558" cy="581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Centro de todas las decisiones del sistema.</a:t>
            </a:r>
            <a:endParaRPr lang="en-US" sz="1200" dirty="0"/>
          </a:p>
        </p:txBody>
      </p:sp>
      <p:sp>
        <p:nvSpPr>
          <p:cNvPr id="17" name="Text 5"/>
          <p:cNvSpPr/>
          <p:nvPr/>
        </p:nvSpPr>
        <p:spPr>
          <a:xfrm>
            <a:off x="685800" y="4447282"/>
            <a:ext cx="146304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Derechos</a:t>
            </a:r>
            <a:endParaRPr lang="en-US" sz="1200" dirty="0"/>
          </a:p>
        </p:txBody>
      </p:sp>
      <p:sp>
        <p:nvSpPr>
          <p:cNvPr id="18" name="Text 6"/>
          <p:cNvSpPr/>
          <p:nvPr/>
        </p:nvSpPr>
        <p:spPr>
          <a:xfrm>
            <a:off x="4602361" y="4256782"/>
            <a:ext cx="6903839" cy="581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Garantizar atención digna y oportuna.</a:t>
            </a:r>
            <a:endParaRPr lang="en-US" sz="1200" dirty="0"/>
          </a:p>
        </p:txBody>
      </p:sp>
      <p:sp>
        <p:nvSpPr>
          <p:cNvPr id="19" name="Text 7"/>
          <p:cNvSpPr/>
          <p:nvPr/>
        </p:nvSpPr>
        <p:spPr>
          <a:xfrm>
            <a:off x="685800" y="5028307"/>
            <a:ext cx="128016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Cultura</a:t>
            </a:r>
            <a:endParaRPr lang="en-US" sz="1200" dirty="0"/>
          </a:p>
        </p:txBody>
      </p:sp>
      <p:sp>
        <p:nvSpPr>
          <p:cNvPr id="20" name="Text 8"/>
          <p:cNvSpPr/>
          <p:nvPr/>
        </p:nvSpPr>
        <p:spPr>
          <a:xfrm>
            <a:off x="4602361" y="4837807"/>
            <a:ext cx="6932612" cy="581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Transformar las organizaciones de salud.</a:t>
            </a:r>
            <a:endParaRPr lang="en-US" sz="1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874663"/>
            <a:ext cx="11582400" cy="50482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800" y="3361432"/>
            <a:ext cx="2857500" cy="168592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43300" y="3361432"/>
            <a:ext cx="3416945" cy="1685925"/>
          </a:xfrm>
          <a:prstGeom prst="rect">
            <a:avLst/>
          </a:prstGeom>
        </p:spPr>
      </p:pic>
      <p:sp>
        <p:nvSpPr>
          <p:cNvPr id="7" name="Text 0"/>
          <p:cNvSpPr/>
          <p:nvPr/>
        </p:nvSpPr>
        <p:spPr>
          <a:xfrm>
            <a:off x="495300" y="874663"/>
            <a:ext cx="12950792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1E293B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Objetivos de la Política</a:t>
            </a:r>
            <a:endParaRPr lang="en-US" sz="3600" dirty="0"/>
          </a:p>
        </p:txBody>
      </p:sp>
      <p:sp>
        <p:nvSpPr>
          <p:cNvPr id="8" name="Text 1"/>
          <p:cNvSpPr/>
          <p:nvPr/>
        </p:nvSpPr>
        <p:spPr>
          <a:xfrm>
            <a:off x="-369570" y="3609082"/>
            <a:ext cx="4206240" cy="8763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6900"/>
              </a:lnSpc>
              <a:buNone/>
            </a:pPr>
            <a:r>
              <a:rPr lang="en-US" sz="6900" b="1" dirty="0">
                <a:solidFill>
                  <a:srgbClr val="10B981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+Exp</a:t>
            </a:r>
            <a:endParaRPr lang="en-US" sz="6900" dirty="0"/>
          </a:p>
        </p:txBody>
      </p:sp>
      <p:sp>
        <p:nvSpPr>
          <p:cNvPr id="9" name="Text 2"/>
          <p:cNvSpPr/>
          <p:nvPr/>
        </p:nvSpPr>
        <p:spPr>
          <a:xfrm>
            <a:off x="-438150" y="4580632"/>
            <a:ext cx="4343400" cy="219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475569">
                    <a:alpha val="95000"/>
                  </a:srgbClr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Mejorar Experiencia</a:t>
            </a:r>
            <a:endParaRPr lang="en-US" sz="1500" dirty="0"/>
          </a:p>
        </p:txBody>
      </p:sp>
      <p:sp>
        <p:nvSpPr>
          <p:cNvPr id="10" name="Text 3"/>
          <p:cNvSpPr/>
          <p:nvPr/>
        </p:nvSpPr>
        <p:spPr>
          <a:xfrm>
            <a:off x="1571312" y="3609082"/>
            <a:ext cx="7360920" cy="8763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6900"/>
              </a:lnSpc>
              <a:buNone/>
            </a:pPr>
            <a:r>
              <a:rPr lang="en-US" sz="6900" b="1" dirty="0">
                <a:solidFill>
                  <a:srgbClr val="3B82F6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Vínculo</a:t>
            </a:r>
            <a:endParaRPr lang="en-US" sz="6900" dirty="0"/>
          </a:p>
        </p:txBody>
      </p:sp>
      <p:sp>
        <p:nvSpPr>
          <p:cNvPr id="11" name="Text 4"/>
          <p:cNvSpPr/>
          <p:nvPr/>
        </p:nvSpPr>
        <p:spPr>
          <a:xfrm>
            <a:off x="3080072" y="4580632"/>
            <a:ext cx="4343400" cy="219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475569">
                    <a:alpha val="95000"/>
                  </a:srgbClr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Fortalecer Relación</a:t>
            </a:r>
            <a:endParaRPr lang="en-US" sz="1500" dirty="0"/>
          </a:p>
        </p:txBody>
      </p:sp>
      <p:sp>
        <p:nvSpPr>
          <p:cNvPr id="12" name="Text 5"/>
          <p:cNvSpPr/>
          <p:nvPr/>
        </p:nvSpPr>
        <p:spPr>
          <a:xfrm>
            <a:off x="7341245" y="3698677"/>
            <a:ext cx="4545955" cy="10970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Fomentar una cultura organizacional donde la humanización sea el valor transversal de la calidad asistencial.</a:t>
            </a:r>
            <a:endParaRPr lang="en-US" sz="1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874663"/>
            <a:ext cx="11582400" cy="50482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800" y="1971824"/>
            <a:ext cx="5648325" cy="4465141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7675" y="2114699"/>
            <a:ext cx="5362575" cy="238125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7675" y="2114699"/>
            <a:ext cx="5362575" cy="238125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38875" y="1971824"/>
            <a:ext cx="5648325" cy="4465141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81750" y="2114699"/>
            <a:ext cx="5362575" cy="238125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81750" y="2114699"/>
            <a:ext cx="5362575" cy="2381250"/>
          </a:xfrm>
          <a:prstGeom prst="rect">
            <a:avLst/>
          </a:prstGeom>
        </p:spPr>
      </p:pic>
      <p:sp>
        <p:nvSpPr>
          <p:cNvPr id="11" name="Text 0"/>
          <p:cNvSpPr/>
          <p:nvPr/>
        </p:nvSpPr>
        <p:spPr>
          <a:xfrm>
            <a:off x="495300" y="874663"/>
            <a:ext cx="15109257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1E293B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Formación del Talento Humano</a:t>
            </a:r>
            <a:endParaRPr lang="en-US" sz="3600" dirty="0"/>
          </a:p>
        </p:txBody>
      </p:sp>
      <p:sp>
        <p:nvSpPr>
          <p:cNvPr id="12" name="Text 1"/>
          <p:cNvSpPr/>
          <p:nvPr/>
        </p:nvSpPr>
        <p:spPr>
          <a:xfrm>
            <a:off x="1924050" y="4638824"/>
            <a:ext cx="694944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Habilidades Blandas</a:t>
            </a:r>
            <a:endParaRPr lang="en-US" sz="2400" dirty="0"/>
          </a:p>
        </p:txBody>
      </p:sp>
      <p:sp>
        <p:nvSpPr>
          <p:cNvPr id="13" name="Text 2"/>
          <p:cNvSpPr/>
          <p:nvPr/>
        </p:nvSpPr>
        <p:spPr>
          <a:xfrm>
            <a:off x="447675" y="5419874"/>
            <a:ext cx="5362575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Capacitación en comunicación, ética y manejo emocional.</a:t>
            </a:r>
            <a:endParaRPr lang="en-US" sz="1800" dirty="0"/>
          </a:p>
        </p:txBody>
      </p:sp>
      <p:sp>
        <p:nvSpPr>
          <p:cNvPr id="14" name="Text 3"/>
          <p:cNvSpPr/>
          <p:nvPr/>
        </p:nvSpPr>
        <p:spPr>
          <a:xfrm>
            <a:off x="8196262" y="4638824"/>
            <a:ext cx="548640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Sensibilización</a:t>
            </a:r>
            <a:endParaRPr lang="en-US" sz="2400" dirty="0"/>
          </a:p>
        </p:txBody>
      </p:sp>
      <p:sp>
        <p:nvSpPr>
          <p:cNvPr id="15" name="Text 4"/>
          <p:cNvSpPr/>
          <p:nvPr/>
        </p:nvSpPr>
        <p:spPr>
          <a:xfrm>
            <a:off x="6496050" y="5419874"/>
            <a:ext cx="1481328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Programas para reconectar con la vocación de servicio.</a:t>
            </a:r>
            <a:endParaRPr lang="en-US" sz="1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874663"/>
            <a:ext cx="11582400" cy="50482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800" y="1665238"/>
            <a:ext cx="3606850" cy="5078462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84263" y="3414861"/>
            <a:ext cx="304800" cy="3048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92650" y="1665238"/>
            <a:ext cx="3606850" cy="5078462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14963" y="3414861"/>
            <a:ext cx="381000" cy="3048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280499" y="1665238"/>
            <a:ext cx="3606850" cy="5078462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126587" y="3414861"/>
            <a:ext cx="304800" cy="304800"/>
          </a:xfrm>
          <a:prstGeom prst="rect">
            <a:avLst/>
          </a:prstGeom>
        </p:spPr>
      </p:pic>
      <p:sp>
        <p:nvSpPr>
          <p:cNvPr id="11" name="Text 0"/>
          <p:cNvSpPr/>
          <p:nvPr/>
        </p:nvSpPr>
        <p:spPr>
          <a:xfrm>
            <a:off x="495300" y="874663"/>
            <a:ext cx="11871559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1E293B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Adecuación de Entornos</a:t>
            </a:r>
            <a:endParaRPr lang="en-US" sz="3600" dirty="0"/>
          </a:p>
        </p:txBody>
      </p:sp>
      <p:sp>
        <p:nvSpPr>
          <p:cNvPr id="12" name="Text 1"/>
          <p:cNvSpPr/>
          <p:nvPr/>
        </p:nvSpPr>
        <p:spPr>
          <a:xfrm>
            <a:off x="645185" y="3376761"/>
            <a:ext cx="292608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EC4899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    </a:t>
            </a:r>
            <a:r>
              <a:rPr lang="en-US" sz="2400" b="1" dirty="0" err="1">
                <a:solidFill>
                  <a:srgbClr val="EC4899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Calidez</a:t>
            </a:r>
            <a:endParaRPr lang="en-US" sz="2400" dirty="0"/>
          </a:p>
        </p:txBody>
      </p:sp>
      <p:sp>
        <p:nvSpPr>
          <p:cNvPr id="13" name="Text 2"/>
          <p:cNvSpPr/>
          <p:nvPr/>
        </p:nvSpPr>
        <p:spPr>
          <a:xfrm>
            <a:off x="685800" y="4157811"/>
            <a:ext cx="2844850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Espacios con luz natural y colores que generen paz.</a:t>
            </a:r>
            <a:endParaRPr lang="en-US" sz="1800" dirty="0"/>
          </a:p>
        </p:txBody>
      </p:sp>
      <p:sp>
        <p:nvSpPr>
          <p:cNvPr id="14" name="Text 3"/>
          <p:cNvSpPr/>
          <p:nvPr/>
        </p:nvSpPr>
        <p:spPr>
          <a:xfrm>
            <a:off x="4633034" y="3376761"/>
            <a:ext cx="292608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EC4899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      </a:t>
            </a:r>
            <a:r>
              <a:rPr lang="en-US" sz="2400" b="1" dirty="0" err="1">
                <a:solidFill>
                  <a:srgbClr val="EC4899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Confort</a:t>
            </a:r>
            <a:endParaRPr lang="en-US" sz="2400" dirty="0"/>
          </a:p>
        </p:txBody>
      </p:sp>
      <p:sp>
        <p:nvSpPr>
          <p:cNvPr id="15" name="Text 4"/>
          <p:cNvSpPr/>
          <p:nvPr/>
        </p:nvSpPr>
        <p:spPr>
          <a:xfrm>
            <a:off x="4673650" y="4157811"/>
            <a:ext cx="2844850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Áreas diseñadas para el descanso de las familias.</a:t>
            </a:r>
            <a:endParaRPr lang="en-US" sz="1800" dirty="0"/>
          </a:p>
        </p:txBody>
      </p:sp>
      <p:sp>
        <p:nvSpPr>
          <p:cNvPr id="16" name="Text 5"/>
          <p:cNvSpPr/>
          <p:nvPr/>
        </p:nvSpPr>
        <p:spPr>
          <a:xfrm>
            <a:off x="7523604" y="3376761"/>
            <a:ext cx="512064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EC4899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      </a:t>
            </a:r>
            <a:r>
              <a:rPr lang="en-US" sz="2400" b="1" dirty="0" err="1">
                <a:solidFill>
                  <a:srgbClr val="EC4899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Accesibilidad</a:t>
            </a:r>
            <a:endParaRPr lang="en-US" sz="2400" dirty="0"/>
          </a:p>
        </p:txBody>
      </p:sp>
      <p:sp>
        <p:nvSpPr>
          <p:cNvPr id="17" name="Text 6"/>
          <p:cNvSpPr/>
          <p:nvPr/>
        </p:nvSpPr>
        <p:spPr>
          <a:xfrm>
            <a:off x="8661499" y="4157811"/>
            <a:ext cx="2844850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Entornos físicos que faciliten la movilidad y dignidad.</a:t>
            </a:r>
            <a:endParaRPr lang="en-US" sz="1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874663"/>
            <a:ext cx="11582400" cy="50482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800" y="2614761"/>
            <a:ext cx="3670250" cy="3179266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58851" y="2900511"/>
            <a:ext cx="762000" cy="7620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54101" y="2995761"/>
            <a:ext cx="571500" cy="5715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60800" y="2614761"/>
            <a:ext cx="3670250" cy="3179266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4851" y="2900511"/>
            <a:ext cx="762000" cy="7620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810101" y="2995761"/>
            <a:ext cx="571500" cy="5715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216801" y="2614761"/>
            <a:ext cx="3670250" cy="3179266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670852" y="2900511"/>
            <a:ext cx="762000" cy="7620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694664" y="2995761"/>
            <a:ext cx="714375" cy="571500"/>
          </a:xfrm>
          <a:prstGeom prst="rect">
            <a:avLst/>
          </a:prstGeom>
        </p:spPr>
      </p:pic>
      <p:sp>
        <p:nvSpPr>
          <p:cNvPr id="14" name="Text 0"/>
          <p:cNvSpPr/>
          <p:nvPr/>
        </p:nvSpPr>
        <p:spPr>
          <a:xfrm>
            <a:off x="495300" y="874663"/>
            <a:ext cx="11391900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1E293B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Comunicación Efectiva</a:t>
            </a:r>
            <a:endParaRPr lang="en-US" sz="3600" dirty="0"/>
          </a:p>
        </p:txBody>
      </p:sp>
      <p:sp>
        <p:nvSpPr>
          <p:cNvPr id="15" name="Text 1"/>
          <p:cNvSpPr/>
          <p:nvPr/>
        </p:nvSpPr>
        <p:spPr>
          <a:xfrm>
            <a:off x="676811" y="3853011"/>
            <a:ext cx="292608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Claridad</a:t>
            </a:r>
            <a:endParaRPr lang="en-US" sz="2400" dirty="0"/>
          </a:p>
        </p:txBody>
      </p:sp>
      <p:sp>
        <p:nvSpPr>
          <p:cNvPr id="16" name="Text 2"/>
          <p:cNvSpPr/>
          <p:nvPr/>
        </p:nvSpPr>
        <p:spPr>
          <a:xfrm>
            <a:off x="590550" y="4634061"/>
            <a:ext cx="3098750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Información honesta y comprensible para todos.</a:t>
            </a:r>
            <a:endParaRPr lang="en-US" sz="1800" dirty="0"/>
          </a:p>
        </p:txBody>
      </p:sp>
      <p:sp>
        <p:nvSpPr>
          <p:cNvPr id="17" name="Text 3"/>
          <p:cNvSpPr/>
          <p:nvPr/>
        </p:nvSpPr>
        <p:spPr>
          <a:xfrm>
            <a:off x="3901291" y="3853011"/>
            <a:ext cx="438912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Sensibilidad</a:t>
            </a:r>
            <a:endParaRPr lang="en-US" sz="2400" dirty="0"/>
          </a:p>
        </p:txBody>
      </p:sp>
      <p:sp>
        <p:nvSpPr>
          <p:cNvPr id="18" name="Text 4"/>
          <p:cNvSpPr/>
          <p:nvPr/>
        </p:nvSpPr>
        <p:spPr>
          <a:xfrm>
            <a:off x="4546550" y="4634061"/>
            <a:ext cx="3098750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Validación de las emociones del paciente y familia.</a:t>
            </a:r>
            <a:endParaRPr lang="en-US" sz="1800" dirty="0"/>
          </a:p>
        </p:txBody>
      </p:sp>
      <p:sp>
        <p:nvSpPr>
          <p:cNvPr id="19" name="Text 5"/>
          <p:cNvSpPr/>
          <p:nvPr/>
        </p:nvSpPr>
        <p:spPr>
          <a:xfrm>
            <a:off x="7674412" y="3853011"/>
            <a:ext cx="475488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Participación</a:t>
            </a:r>
            <a:endParaRPr lang="en-US" sz="2400" dirty="0"/>
          </a:p>
        </p:txBody>
      </p:sp>
      <p:sp>
        <p:nvSpPr>
          <p:cNvPr id="20" name="Text 6"/>
          <p:cNvSpPr/>
          <p:nvPr/>
        </p:nvSpPr>
        <p:spPr>
          <a:xfrm>
            <a:off x="8502551" y="4634061"/>
            <a:ext cx="3098750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Diálogo activo en la toma de decisiones clínicas.</a:t>
            </a:r>
            <a:endParaRPr lang="en-US" sz="18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874663"/>
            <a:ext cx="11582400" cy="50482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800" y="2614761"/>
            <a:ext cx="3670250" cy="3179266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58851" y="2900511"/>
            <a:ext cx="762000" cy="7620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82663" y="2995761"/>
            <a:ext cx="714375" cy="5715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60800" y="2614761"/>
            <a:ext cx="3670250" cy="3179266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4851" y="2900511"/>
            <a:ext cx="762000" cy="7620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38664" y="2995761"/>
            <a:ext cx="714375" cy="5715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216801" y="2614761"/>
            <a:ext cx="3670250" cy="3179266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670852" y="2900511"/>
            <a:ext cx="762000" cy="7620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728002" y="2995761"/>
            <a:ext cx="647700" cy="571500"/>
          </a:xfrm>
          <a:prstGeom prst="rect">
            <a:avLst/>
          </a:prstGeom>
        </p:spPr>
      </p:pic>
      <p:sp>
        <p:nvSpPr>
          <p:cNvPr id="14" name="Text 0"/>
          <p:cNvSpPr/>
          <p:nvPr/>
        </p:nvSpPr>
        <p:spPr>
          <a:xfrm>
            <a:off x="495300" y="874663"/>
            <a:ext cx="14030024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1E293B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Participación del Paciente</a:t>
            </a:r>
            <a:endParaRPr lang="en-US" sz="3600" dirty="0"/>
          </a:p>
        </p:txBody>
      </p:sp>
      <p:sp>
        <p:nvSpPr>
          <p:cNvPr id="15" name="Text 1"/>
          <p:cNvSpPr/>
          <p:nvPr/>
        </p:nvSpPr>
        <p:spPr>
          <a:xfrm>
            <a:off x="493931" y="3853011"/>
            <a:ext cx="329184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Co-diseño</a:t>
            </a:r>
            <a:endParaRPr lang="en-US" sz="2400" dirty="0"/>
          </a:p>
        </p:txBody>
      </p:sp>
      <p:sp>
        <p:nvSpPr>
          <p:cNvPr id="16" name="Text 2"/>
          <p:cNvSpPr/>
          <p:nvPr/>
        </p:nvSpPr>
        <p:spPr>
          <a:xfrm>
            <a:off x="590550" y="4634061"/>
            <a:ext cx="3098750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Inclusión en la evaluación de los servicios de salud.</a:t>
            </a:r>
            <a:endParaRPr lang="en-US" sz="1800" dirty="0"/>
          </a:p>
        </p:txBody>
      </p:sp>
      <p:sp>
        <p:nvSpPr>
          <p:cNvPr id="17" name="Text 3"/>
          <p:cNvSpPr/>
          <p:nvPr/>
        </p:nvSpPr>
        <p:spPr>
          <a:xfrm>
            <a:off x="3535531" y="3853011"/>
            <a:ext cx="512064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Empoderamiento</a:t>
            </a:r>
            <a:endParaRPr lang="en-US" sz="2400" dirty="0"/>
          </a:p>
        </p:txBody>
      </p:sp>
      <p:sp>
        <p:nvSpPr>
          <p:cNvPr id="18" name="Text 4"/>
          <p:cNvSpPr/>
          <p:nvPr/>
        </p:nvSpPr>
        <p:spPr>
          <a:xfrm>
            <a:off x="4546550" y="4634061"/>
            <a:ext cx="3098750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Reconocimiento del paciente como actor clave.</a:t>
            </a:r>
            <a:endParaRPr lang="en-US" sz="1800" dirty="0"/>
          </a:p>
        </p:txBody>
      </p:sp>
      <p:sp>
        <p:nvSpPr>
          <p:cNvPr id="19" name="Text 5"/>
          <p:cNvSpPr/>
          <p:nvPr/>
        </p:nvSpPr>
        <p:spPr>
          <a:xfrm>
            <a:off x="8223052" y="3853011"/>
            <a:ext cx="365760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Cuidadores</a:t>
            </a:r>
            <a:endParaRPr lang="en-US" sz="2400" dirty="0"/>
          </a:p>
        </p:txBody>
      </p:sp>
      <p:sp>
        <p:nvSpPr>
          <p:cNvPr id="20" name="Text 6"/>
          <p:cNvSpPr/>
          <p:nvPr/>
        </p:nvSpPr>
        <p:spPr>
          <a:xfrm>
            <a:off x="8502551" y="4634061"/>
            <a:ext cx="3098750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Apoyo integral a la familia como unidad de cuidado.</a:t>
            </a:r>
            <a:endParaRPr lang="en-US" sz="18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90500"/>
            <a:ext cx="6096000" cy="68580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709142"/>
            <a:ext cx="4953000" cy="100965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0" y="190500"/>
            <a:ext cx="6096000" cy="6858000"/>
          </a:xfrm>
          <a:prstGeom prst="rect">
            <a:avLst/>
          </a:prstGeom>
        </p:spPr>
      </p:pic>
      <p:sp>
        <p:nvSpPr>
          <p:cNvPr id="7" name="Text 0"/>
          <p:cNvSpPr/>
          <p:nvPr/>
        </p:nvSpPr>
        <p:spPr>
          <a:xfrm>
            <a:off x="762000" y="1709142"/>
            <a:ext cx="4762500" cy="1009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1E293B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Cultura Organizacional</a:t>
            </a:r>
            <a:endParaRPr lang="en-US" sz="3600" dirty="0"/>
          </a:p>
        </p:txBody>
      </p:sp>
      <p:sp>
        <p:nvSpPr>
          <p:cNvPr id="8" name="Text 1"/>
          <p:cNvSpPr/>
          <p:nvPr/>
        </p:nvSpPr>
        <p:spPr>
          <a:xfrm>
            <a:off x="571500" y="3233142"/>
            <a:ext cx="4953000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Fomento de un ambiente laboral que valore el bienestar del personal sanitario.</a:t>
            </a:r>
            <a:endParaRPr lang="en-US" sz="1800" dirty="0"/>
          </a:p>
        </p:txBody>
      </p:sp>
      <p:sp>
        <p:nvSpPr>
          <p:cNvPr id="9" name="Text 2"/>
          <p:cNvSpPr/>
          <p:nvPr/>
        </p:nvSpPr>
        <p:spPr>
          <a:xfrm>
            <a:off x="571500" y="4335959"/>
            <a:ext cx="4953000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Prevenir el desgaste profesional es esencial para poder ofrecer un cuidado compasivo.</a:t>
            </a:r>
            <a:endParaRPr lang="en-US" sz="1800" dirty="0"/>
          </a:p>
        </p:txBody>
      </p:sp>
      <p:sp>
        <p:nvSpPr>
          <p:cNvPr id="10" name="Text 3"/>
          <p:cNvSpPr/>
          <p:nvPr/>
        </p:nvSpPr>
        <p:spPr>
          <a:xfrm>
            <a:off x="571500" y="5400675"/>
            <a:ext cx="548640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880"/>
              </a:lnSpc>
              <a:buNone/>
            </a:pPr>
            <a:r>
              <a:rPr lang="en-US" sz="1800" b="1" dirty="0">
                <a:solidFill>
                  <a:srgbClr val="1E40AF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Cuidar al que cuida.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874663"/>
            <a:ext cx="11582400" cy="50482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800" y="2377678"/>
            <a:ext cx="5981700" cy="3653433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67500" y="2299395"/>
            <a:ext cx="5219700" cy="38100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67500" y="2299395"/>
            <a:ext cx="5219700" cy="3810000"/>
          </a:xfrm>
          <a:prstGeom prst="rect">
            <a:avLst/>
          </a:prstGeom>
        </p:spPr>
      </p:pic>
      <p:sp>
        <p:nvSpPr>
          <p:cNvPr id="8" name="Text 0"/>
          <p:cNvSpPr/>
          <p:nvPr/>
        </p:nvSpPr>
        <p:spPr>
          <a:xfrm>
            <a:off x="495300" y="874663"/>
            <a:ext cx="16728106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1E293B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La Crisis de la Deshumanización</a:t>
            </a:r>
            <a:endParaRPr lang="en-US" sz="3600" dirty="0"/>
          </a:p>
        </p:txBody>
      </p:sp>
      <p:sp>
        <p:nvSpPr>
          <p:cNvPr id="9" name="Text 1"/>
          <p:cNvSpPr/>
          <p:nvPr/>
        </p:nvSpPr>
        <p:spPr>
          <a:xfrm>
            <a:off x="685800" y="2758678"/>
            <a:ext cx="841248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La Paradoja Tecnológica</a:t>
            </a:r>
            <a:endParaRPr lang="en-US" sz="2400" dirty="0"/>
          </a:p>
        </p:txBody>
      </p:sp>
      <p:sp>
        <p:nvSpPr>
          <p:cNvPr id="10" name="Text 2"/>
          <p:cNvSpPr/>
          <p:nvPr/>
        </p:nvSpPr>
        <p:spPr>
          <a:xfrm>
            <a:off x="876300" y="3463528"/>
            <a:ext cx="905256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Avances técnicos sin precedentes.</a:t>
            </a:r>
            <a:endParaRPr lang="en-US" sz="1800" dirty="0"/>
          </a:p>
        </p:txBody>
      </p:sp>
      <p:sp>
        <p:nvSpPr>
          <p:cNvPr id="11" name="Text 3"/>
          <p:cNvSpPr/>
          <p:nvPr/>
        </p:nvSpPr>
        <p:spPr>
          <a:xfrm>
            <a:off x="876300" y="3972074"/>
            <a:ext cx="1097280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Foco en la enfermedad, no en la persona.</a:t>
            </a:r>
            <a:endParaRPr lang="en-US" sz="1800" dirty="0"/>
          </a:p>
        </p:txBody>
      </p:sp>
      <p:sp>
        <p:nvSpPr>
          <p:cNvPr id="12" name="Text 4"/>
          <p:cNvSpPr/>
          <p:nvPr/>
        </p:nvSpPr>
        <p:spPr>
          <a:xfrm>
            <a:off x="876300" y="4480620"/>
            <a:ext cx="1042416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Fragmentación del cuidado asistencial.</a:t>
            </a:r>
            <a:endParaRPr lang="en-US" sz="1800" dirty="0"/>
          </a:p>
        </p:txBody>
      </p:sp>
      <p:sp>
        <p:nvSpPr>
          <p:cNvPr id="13" name="Text 5"/>
          <p:cNvSpPr/>
          <p:nvPr/>
        </p:nvSpPr>
        <p:spPr>
          <a:xfrm>
            <a:off x="876300" y="4989165"/>
            <a:ext cx="905256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Percepción de abandono emocional.</a:t>
            </a:r>
            <a:endParaRPr lang="en-US" sz="1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90500"/>
            <a:ext cx="6096000" cy="68580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709142"/>
            <a:ext cx="4953000" cy="100965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0" y="190500"/>
            <a:ext cx="6096000" cy="6858000"/>
          </a:xfrm>
          <a:prstGeom prst="rect">
            <a:avLst/>
          </a:prstGeom>
        </p:spPr>
      </p:pic>
      <p:sp>
        <p:nvSpPr>
          <p:cNvPr id="7" name="Text 0"/>
          <p:cNvSpPr/>
          <p:nvPr/>
        </p:nvSpPr>
        <p:spPr>
          <a:xfrm>
            <a:off x="762000" y="1709142"/>
            <a:ext cx="4762500" cy="1009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1E293B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Evaluación y Monitoreo</a:t>
            </a:r>
            <a:endParaRPr lang="en-US" sz="3600" dirty="0"/>
          </a:p>
        </p:txBody>
      </p:sp>
      <p:sp>
        <p:nvSpPr>
          <p:cNvPr id="8" name="Text 1"/>
          <p:cNvSpPr/>
          <p:nvPr/>
        </p:nvSpPr>
        <p:spPr>
          <a:xfrm>
            <a:off x="571500" y="3233142"/>
            <a:ext cx="4953000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Establecimiento de indicadores claros de humanización.</a:t>
            </a:r>
            <a:endParaRPr lang="en-US" sz="1800" dirty="0"/>
          </a:p>
        </p:txBody>
      </p:sp>
      <p:sp>
        <p:nvSpPr>
          <p:cNvPr id="9" name="Text 2"/>
          <p:cNvSpPr/>
          <p:nvPr/>
        </p:nvSpPr>
        <p:spPr>
          <a:xfrm>
            <a:off x="571500" y="4335959"/>
            <a:ext cx="4953000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Medir el impacto de las intervenciones para asegurar la mejora continua.</a:t>
            </a:r>
            <a:endParaRPr lang="en-US" sz="1800" dirty="0"/>
          </a:p>
        </p:txBody>
      </p:sp>
      <p:sp>
        <p:nvSpPr>
          <p:cNvPr id="10" name="Text 3"/>
          <p:cNvSpPr/>
          <p:nvPr/>
        </p:nvSpPr>
        <p:spPr>
          <a:xfrm>
            <a:off x="571500" y="5400675"/>
            <a:ext cx="877824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880"/>
              </a:lnSpc>
              <a:buNone/>
            </a:pPr>
            <a:r>
              <a:rPr lang="en-US" sz="1800" b="1" dirty="0">
                <a:solidFill>
                  <a:srgbClr val="1E40AF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Lo que no se mide, no se mejora.</a:t>
            </a:r>
            <a:endParaRPr lang="en-US" sz="18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sp>
        <p:nvSpPr>
          <p:cNvPr id="5" name="Text 0"/>
          <p:cNvSpPr/>
          <p:nvPr/>
        </p:nvSpPr>
        <p:spPr>
          <a:xfrm>
            <a:off x="3912939" y="2581721"/>
            <a:ext cx="3985121" cy="5180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880"/>
              </a:lnSpc>
              <a:buNone/>
            </a:pPr>
            <a:r>
              <a:rPr lang="en-US" sz="1800" b="1" kern="0" spc="12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BARRERAS CRÍTICAS</a:t>
            </a:r>
            <a:endParaRPr lang="en-US" sz="1800" dirty="0"/>
          </a:p>
        </p:txBody>
      </p:sp>
      <p:sp>
        <p:nvSpPr>
          <p:cNvPr id="6" name="Text 1"/>
          <p:cNvSpPr/>
          <p:nvPr/>
        </p:nvSpPr>
        <p:spPr>
          <a:xfrm>
            <a:off x="2118360" y="3414117"/>
            <a:ext cx="79552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E293B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Desafíos en la Implementación</a:t>
            </a:r>
            <a:endParaRPr lang="en-US" sz="1800" dirty="0"/>
          </a:p>
        </p:txBody>
      </p:sp>
      <p:sp>
        <p:nvSpPr>
          <p:cNvPr id="7" name="Text 2"/>
          <p:cNvSpPr/>
          <p:nvPr/>
        </p:nvSpPr>
        <p:spPr>
          <a:xfrm>
            <a:off x="1809750" y="4032349"/>
            <a:ext cx="8572500" cy="8533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360"/>
              </a:lnSpc>
              <a:buNone/>
            </a:pPr>
            <a:r>
              <a:rPr lang="en-US" sz="21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Burocracia, resistencia al cambio, falta de recursos y sobrecarga laboral del personal de salud.</a:t>
            </a:r>
            <a:endParaRPr lang="en-US" sz="21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009900" y="2199382"/>
            <a:ext cx="6172200" cy="1828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7200"/>
              </a:lnSpc>
              <a:buNone/>
            </a:pPr>
            <a:r>
              <a:rPr lang="en-US" sz="6000" b="1" dirty="0">
                <a:solidFill>
                  <a:srgbClr val="1E293B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Oportunidades
</a:t>
            </a:r>
            <a:r>
              <a:rPr lang="en-US" sz="3600" b="1" dirty="0">
                <a:solidFill>
                  <a:srgbClr val="475569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Liderazgo y Alianzas</a:t>
            </a:r>
            <a:endParaRPr lang="en-US" sz="6000" dirty="0"/>
          </a:p>
        </p:txBody>
      </p:sp>
      <p:sp>
        <p:nvSpPr>
          <p:cNvPr id="5" name="Text 1"/>
          <p:cNvSpPr/>
          <p:nvPr/>
        </p:nvSpPr>
        <p:spPr>
          <a:xfrm>
            <a:off x="-853440" y="4409182"/>
            <a:ext cx="13898880" cy="4875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840"/>
              </a:lnSpc>
              <a:buNone/>
            </a:pPr>
            <a:r>
              <a:rPr lang="en-US" sz="2400" b="1" dirty="0">
                <a:solidFill>
                  <a:srgbClr val="15803D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Transformando el sistema desde adentro</a:t>
            </a:r>
            <a:endParaRPr lang="en-US" sz="24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90500"/>
            <a:ext cx="6096000" cy="68580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991916"/>
            <a:ext cx="4953000" cy="100965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0" y="190500"/>
            <a:ext cx="6096000" cy="6858000"/>
          </a:xfrm>
          <a:prstGeom prst="rect">
            <a:avLst/>
          </a:prstGeom>
        </p:spPr>
      </p:pic>
      <p:sp>
        <p:nvSpPr>
          <p:cNvPr id="7" name="Text 0"/>
          <p:cNvSpPr/>
          <p:nvPr/>
        </p:nvSpPr>
        <p:spPr>
          <a:xfrm>
            <a:off x="762000" y="1991916"/>
            <a:ext cx="4762500" cy="1009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1E293B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Impacto en el Paciente</a:t>
            </a:r>
            <a:endParaRPr lang="en-US" sz="3600" dirty="0"/>
          </a:p>
        </p:txBody>
      </p:sp>
      <p:sp>
        <p:nvSpPr>
          <p:cNvPr id="8" name="Text 1"/>
          <p:cNvSpPr/>
          <p:nvPr/>
        </p:nvSpPr>
        <p:spPr>
          <a:xfrm>
            <a:off x="762000" y="3439716"/>
            <a:ext cx="877824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Menor adherencia al tratamiento.</a:t>
            </a:r>
            <a:endParaRPr lang="en-US" sz="1800" dirty="0"/>
          </a:p>
        </p:txBody>
      </p:sp>
      <p:sp>
        <p:nvSpPr>
          <p:cNvPr id="9" name="Text 2"/>
          <p:cNvSpPr/>
          <p:nvPr/>
        </p:nvSpPr>
        <p:spPr>
          <a:xfrm>
            <a:off x="762000" y="3948261"/>
            <a:ext cx="877824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Aumento de ansiedad y depresión.</a:t>
            </a:r>
            <a:endParaRPr lang="en-US" sz="1800" dirty="0"/>
          </a:p>
        </p:txBody>
      </p:sp>
      <p:sp>
        <p:nvSpPr>
          <p:cNvPr id="10" name="Text 3"/>
          <p:cNvSpPr/>
          <p:nvPr/>
        </p:nvSpPr>
        <p:spPr>
          <a:xfrm>
            <a:off x="762000" y="4456807"/>
            <a:ext cx="960120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Percepción de sufrimiento evitable.</a:t>
            </a:r>
            <a:endParaRPr lang="en-US" sz="1800" dirty="0"/>
          </a:p>
        </p:txBody>
      </p:sp>
      <p:sp>
        <p:nvSpPr>
          <p:cNvPr id="11" name="Text 4"/>
          <p:cNvSpPr/>
          <p:nvPr/>
        </p:nvSpPr>
        <p:spPr>
          <a:xfrm>
            <a:off x="762000" y="4965353"/>
            <a:ext cx="1042416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Erosión de la confianza en el sistema.</a:t>
            </a:r>
            <a:endParaRPr lang="en-US" sz="18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874663"/>
            <a:ext cx="11582400" cy="50482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800" y="2799457"/>
            <a:ext cx="11582400" cy="280987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5300" y="2989957"/>
            <a:ext cx="3161854" cy="6858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57154" y="2989957"/>
            <a:ext cx="8039546" cy="6858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5300" y="3675757"/>
            <a:ext cx="3161854" cy="581025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657154" y="3675757"/>
            <a:ext cx="8039546" cy="581025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5300" y="4256782"/>
            <a:ext cx="3161854" cy="581025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657154" y="4256782"/>
            <a:ext cx="8039546" cy="581025"/>
          </a:xfrm>
          <a:prstGeom prst="rect">
            <a:avLst/>
          </a:prstGeom>
        </p:spPr>
      </p:pic>
      <p:sp>
        <p:nvSpPr>
          <p:cNvPr id="12" name="Text 0"/>
          <p:cNvSpPr/>
          <p:nvPr/>
        </p:nvSpPr>
        <p:spPr>
          <a:xfrm>
            <a:off x="495300" y="874663"/>
            <a:ext cx="13490408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1E293B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Impacto en el Profesional</a:t>
            </a:r>
            <a:endParaRPr lang="en-US" sz="3600" dirty="0"/>
          </a:p>
        </p:txBody>
      </p:sp>
      <p:sp>
        <p:nvSpPr>
          <p:cNvPr id="13" name="Text 1"/>
          <p:cNvSpPr/>
          <p:nvPr/>
        </p:nvSpPr>
        <p:spPr>
          <a:xfrm>
            <a:off x="685800" y="2989957"/>
            <a:ext cx="2780854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1E293B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Etapa</a:t>
            </a:r>
            <a:endParaRPr lang="en-US" sz="2100" dirty="0"/>
          </a:p>
        </p:txBody>
      </p:sp>
      <p:sp>
        <p:nvSpPr>
          <p:cNvPr id="14" name="Text 2"/>
          <p:cNvSpPr/>
          <p:nvPr/>
        </p:nvSpPr>
        <p:spPr>
          <a:xfrm>
            <a:off x="3847654" y="2989957"/>
            <a:ext cx="7658546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1E293B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Manifestación</a:t>
            </a:r>
            <a:endParaRPr lang="en-US" sz="2100" dirty="0"/>
          </a:p>
        </p:txBody>
      </p:sp>
      <p:sp>
        <p:nvSpPr>
          <p:cNvPr id="15" name="Text 3"/>
          <p:cNvSpPr/>
          <p:nvPr/>
        </p:nvSpPr>
        <p:spPr>
          <a:xfrm>
            <a:off x="685800" y="3866257"/>
            <a:ext cx="109728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Estrés</a:t>
            </a:r>
            <a:endParaRPr lang="en-US" sz="1200" dirty="0"/>
          </a:p>
        </p:txBody>
      </p:sp>
      <p:sp>
        <p:nvSpPr>
          <p:cNvPr id="16" name="Text 4"/>
          <p:cNvSpPr/>
          <p:nvPr/>
        </p:nvSpPr>
        <p:spPr>
          <a:xfrm>
            <a:off x="3847654" y="3675757"/>
            <a:ext cx="8188020" cy="581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Exposición continua al sufrimiento sin soporte.</a:t>
            </a:r>
            <a:endParaRPr lang="en-US" sz="1200" dirty="0"/>
          </a:p>
        </p:txBody>
      </p:sp>
      <p:sp>
        <p:nvSpPr>
          <p:cNvPr id="17" name="Text 5"/>
          <p:cNvSpPr/>
          <p:nvPr/>
        </p:nvSpPr>
        <p:spPr>
          <a:xfrm>
            <a:off x="685800" y="4447282"/>
            <a:ext cx="109728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Fatiga</a:t>
            </a:r>
            <a:endParaRPr lang="en-US" sz="1200" dirty="0"/>
          </a:p>
        </p:txBody>
      </p:sp>
      <p:sp>
        <p:nvSpPr>
          <p:cNvPr id="18" name="Text 6"/>
          <p:cNvSpPr/>
          <p:nvPr/>
        </p:nvSpPr>
        <p:spPr>
          <a:xfrm>
            <a:off x="3847654" y="4256782"/>
            <a:ext cx="7839593" cy="581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Desgaste emocional por contacto con el dolor.</a:t>
            </a:r>
            <a:endParaRPr lang="en-US" sz="1200" dirty="0"/>
          </a:p>
        </p:txBody>
      </p:sp>
      <p:sp>
        <p:nvSpPr>
          <p:cNvPr id="19" name="Text 7"/>
          <p:cNvSpPr/>
          <p:nvPr/>
        </p:nvSpPr>
        <p:spPr>
          <a:xfrm>
            <a:off x="685800" y="5028307"/>
            <a:ext cx="128016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Burnout</a:t>
            </a:r>
            <a:endParaRPr lang="en-US" sz="1200" dirty="0"/>
          </a:p>
        </p:txBody>
      </p:sp>
      <p:sp>
        <p:nvSpPr>
          <p:cNvPr id="20" name="Text 8"/>
          <p:cNvSpPr/>
          <p:nvPr/>
        </p:nvSpPr>
        <p:spPr>
          <a:xfrm>
            <a:off x="3847654" y="4837807"/>
            <a:ext cx="7658546" cy="581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Agotamiento, cinismo y despersonalización.</a:t>
            </a:r>
            <a:endParaRPr lang="en-US" sz="12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2452688" y="2199382"/>
            <a:ext cx="7286625" cy="1828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7200"/>
              </a:lnSpc>
              <a:buNone/>
            </a:pPr>
            <a:r>
              <a:rPr lang="en-US" sz="6000" b="1" dirty="0">
                <a:solidFill>
                  <a:srgbClr val="1E293B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Burnout en Latam
</a:t>
            </a:r>
            <a:r>
              <a:rPr lang="en-US" sz="3000" b="1" dirty="0">
                <a:solidFill>
                  <a:srgbClr val="B91C1C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Una crisis silenciosa del personal</a:t>
            </a:r>
            <a:endParaRPr lang="en-US" sz="6000" dirty="0"/>
          </a:p>
        </p:txBody>
      </p:sp>
      <p:sp>
        <p:nvSpPr>
          <p:cNvPr id="5" name="Text 1"/>
          <p:cNvSpPr/>
          <p:nvPr/>
        </p:nvSpPr>
        <p:spPr>
          <a:xfrm>
            <a:off x="-5059680" y="4409182"/>
            <a:ext cx="22311360" cy="4875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840"/>
              </a:lnSpc>
              <a:buNone/>
            </a:pPr>
            <a:r>
              <a:rPr lang="en-US" sz="2400" b="1" dirty="0">
                <a:solidFill>
                  <a:srgbClr val="991B1B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Colombia: 45-55% | México: 50-60% | Argentina: 60-70%</a:t>
            </a:r>
            <a:endParaRPr lang="en-US" sz="24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874663"/>
            <a:ext cx="11582400" cy="50482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800" y="2154734"/>
            <a:ext cx="5648325" cy="4099471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7675" y="2297609"/>
            <a:ext cx="5362575" cy="238125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7675" y="2297609"/>
            <a:ext cx="5362575" cy="238125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38875" y="2154734"/>
            <a:ext cx="5648325" cy="4099471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81750" y="2297609"/>
            <a:ext cx="5362575" cy="238125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81750" y="2297609"/>
            <a:ext cx="5362575" cy="2381250"/>
          </a:xfrm>
          <a:prstGeom prst="rect">
            <a:avLst/>
          </a:prstGeom>
        </p:spPr>
      </p:pic>
      <p:sp>
        <p:nvSpPr>
          <p:cNvPr id="11" name="Text 0"/>
          <p:cNvSpPr/>
          <p:nvPr/>
        </p:nvSpPr>
        <p:spPr>
          <a:xfrm>
            <a:off x="495300" y="874663"/>
            <a:ext cx="11391900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1E293B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Impacto Institucional</a:t>
            </a:r>
            <a:endParaRPr lang="en-US" sz="3600" dirty="0"/>
          </a:p>
        </p:txBody>
      </p:sp>
      <p:sp>
        <p:nvSpPr>
          <p:cNvPr id="12" name="Text 1"/>
          <p:cNvSpPr/>
          <p:nvPr/>
        </p:nvSpPr>
        <p:spPr>
          <a:xfrm>
            <a:off x="2490788" y="4821734"/>
            <a:ext cx="329184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Económico</a:t>
            </a:r>
            <a:endParaRPr lang="en-US" sz="2400" dirty="0"/>
          </a:p>
        </p:txBody>
      </p:sp>
      <p:sp>
        <p:nvSpPr>
          <p:cNvPr id="13" name="Text 2"/>
          <p:cNvSpPr/>
          <p:nvPr/>
        </p:nvSpPr>
        <p:spPr>
          <a:xfrm>
            <a:off x="1171575" y="5602784"/>
            <a:ext cx="1179576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Aumento de litigios y rotación de personal.</a:t>
            </a:r>
            <a:endParaRPr lang="en-US" sz="1800" dirty="0"/>
          </a:p>
        </p:txBody>
      </p:sp>
      <p:sp>
        <p:nvSpPr>
          <p:cNvPr id="14" name="Text 3"/>
          <p:cNvSpPr/>
          <p:nvPr/>
        </p:nvSpPr>
        <p:spPr>
          <a:xfrm>
            <a:off x="8281987" y="4821734"/>
            <a:ext cx="438912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Reputacional</a:t>
            </a:r>
            <a:endParaRPr lang="en-US" sz="2400" dirty="0"/>
          </a:p>
        </p:txBody>
      </p:sp>
      <p:sp>
        <p:nvSpPr>
          <p:cNvPr id="15" name="Text 4"/>
          <p:cNvSpPr/>
          <p:nvPr/>
        </p:nvSpPr>
        <p:spPr>
          <a:xfrm>
            <a:off x="7262813" y="5602784"/>
            <a:ext cx="1014984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Pérdida de confianza de la comunidad.</a:t>
            </a:r>
            <a:endParaRPr lang="en-US" sz="18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874663"/>
            <a:ext cx="11582400" cy="50482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800" y="1665238"/>
            <a:ext cx="3606850" cy="5078462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6113" y="3414861"/>
            <a:ext cx="304800" cy="3048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92650" y="1665238"/>
            <a:ext cx="3606850" cy="5078462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14938" y="3210074"/>
            <a:ext cx="304800" cy="3048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280499" y="1665238"/>
            <a:ext cx="3606850" cy="5078462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859887" y="3414861"/>
            <a:ext cx="304800" cy="304800"/>
          </a:xfrm>
          <a:prstGeom prst="rect">
            <a:avLst/>
          </a:prstGeom>
        </p:spPr>
      </p:pic>
      <p:sp>
        <p:nvSpPr>
          <p:cNvPr id="11" name="Text 0"/>
          <p:cNvSpPr/>
          <p:nvPr/>
        </p:nvSpPr>
        <p:spPr>
          <a:xfrm>
            <a:off x="495300" y="874663"/>
            <a:ext cx="11391900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1E293B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Habilidades Blandas</a:t>
            </a:r>
            <a:endParaRPr lang="en-US" sz="3600" dirty="0"/>
          </a:p>
        </p:txBody>
      </p:sp>
      <p:sp>
        <p:nvSpPr>
          <p:cNvPr id="12" name="Text 1"/>
          <p:cNvSpPr/>
          <p:nvPr/>
        </p:nvSpPr>
        <p:spPr>
          <a:xfrm>
            <a:off x="-634975" y="3376761"/>
            <a:ext cx="548640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EC4899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   </a:t>
            </a:r>
            <a:r>
              <a:rPr lang="en-US" sz="2400" b="1" dirty="0" err="1">
                <a:solidFill>
                  <a:srgbClr val="EC4899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Escucha</a:t>
            </a:r>
            <a:r>
              <a:rPr lang="en-US" sz="2400" b="1" dirty="0">
                <a:solidFill>
                  <a:srgbClr val="EC4899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Activa</a:t>
            </a:r>
            <a:endParaRPr lang="en-US" sz="2400" dirty="0"/>
          </a:p>
        </p:txBody>
      </p:sp>
      <p:sp>
        <p:nvSpPr>
          <p:cNvPr id="13" name="Text 2"/>
          <p:cNvSpPr/>
          <p:nvPr/>
        </p:nvSpPr>
        <p:spPr>
          <a:xfrm>
            <a:off x="685800" y="4157811"/>
            <a:ext cx="2844850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Atención plena al lenguaje verbal y no verbal.</a:t>
            </a:r>
            <a:endParaRPr lang="en-US" sz="1800" dirty="0"/>
          </a:p>
        </p:txBody>
      </p:sp>
      <p:sp>
        <p:nvSpPr>
          <p:cNvPr id="14" name="Text 3"/>
          <p:cNvSpPr/>
          <p:nvPr/>
        </p:nvSpPr>
        <p:spPr>
          <a:xfrm>
            <a:off x="4673650" y="3171974"/>
            <a:ext cx="2844850" cy="8191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EC4899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    </a:t>
            </a:r>
            <a:r>
              <a:rPr lang="en-US" sz="2400" b="1" dirty="0" err="1">
                <a:solidFill>
                  <a:srgbClr val="EC4899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Inteligencia</a:t>
            </a:r>
            <a:r>
              <a:rPr lang="en-US" sz="2400" b="1" dirty="0">
                <a:solidFill>
                  <a:srgbClr val="EC4899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Emocional</a:t>
            </a:r>
            <a:endParaRPr lang="en-US" sz="2400" dirty="0"/>
          </a:p>
        </p:txBody>
      </p:sp>
      <p:sp>
        <p:nvSpPr>
          <p:cNvPr id="15" name="Text 4"/>
          <p:cNvSpPr/>
          <p:nvPr/>
        </p:nvSpPr>
        <p:spPr>
          <a:xfrm>
            <a:off x="4673650" y="4362599"/>
            <a:ext cx="2844850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Gestión de las propias emociones ante el dolor.</a:t>
            </a:r>
            <a:endParaRPr lang="en-US" sz="1800" dirty="0"/>
          </a:p>
        </p:txBody>
      </p:sp>
      <p:sp>
        <p:nvSpPr>
          <p:cNvPr id="16" name="Text 5"/>
          <p:cNvSpPr/>
          <p:nvPr/>
        </p:nvSpPr>
        <p:spPr>
          <a:xfrm>
            <a:off x="6792084" y="3376761"/>
            <a:ext cx="658368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EC4899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      </a:t>
            </a:r>
            <a:r>
              <a:rPr lang="en-US" sz="2400" b="1" dirty="0" err="1">
                <a:solidFill>
                  <a:srgbClr val="EC4899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Manejo</a:t>
            </a:r>
            <a:r>
              <a:rPr lang="en-US" sz="2400" b="1" dirty="0">
                <a:solidFill>
                  <a:srgbClr val="EC4899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del Estrés</a:t>
            </a:r>
            <a:endParaRPr lang="en-US" sz="2400" dirty="0"/>
          </a:p>
        </p:txBody>
      </p:sp>
      <p:sp>
        <p:nvSpPr>
          <p:cNvPr id="17" name="Text 6"/>
          <p:cNvSpPr/>
          <p:nvPr/>
        </p:nvSpPr>
        <p:spPr>
          <a:xfrm>
            <a:off x="8661499" y="4157811"/>
            <a:ext cx="2844850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Técnicas de resiliencia para el personal.</a:t>
            </a:r>
            <a:endParaRPr lang="en-US" sz="18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874663"/>
            <a:ext cx="11582400" cy="50482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4900" y="2204145"/>
            <a:ext cx="4000500" cy="4000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47900" y="3347145"/>
            <a:ext cx="1714500" cy="1714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86500" y="2966293"/>
            <a:ext cx="171450" cy="17145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86500" y="3427214"/>
            <a:ext cx="171450" cy="17145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86500" y="3888135"/>
            <a:ext cx="171450" cy="17145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86500" y="4349055"/>
            <a:ext cx="171450" cy="17145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86500" y="4809976"/>
            <a:ext cx="171450" cy="17145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86500" y="5270897"/>
            <a:ext cx="171450" cy="171450"/>
          </a:xfrm>
          <a:prstGeom prst="rect">
            <a:avLst/>
          </a:prstGeom>
        </p:spPr>
      </p:pic>
      <p:sp>
        <p:nvSpPr>
          <p:cNvPr id="13" name="Text 0"/>
          <p:cNvSpPr/>
          <p:nvPr/>
        </p:nvSpPr>
        <p:spPr>
          <a:xfrm>
            <a:off x="495300" y="874663"/>
            <a:ext cx="11391900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1E293B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Protocolo SPIKES</a:t>
            </a:r>
            <a:endParaRPr lang="en-US" sz="3600" dirty="0"/>
          </a:p>
        </p:txBody>
      </p:sp>
      <p:sp>
        <p:nvSpPr>
          <p:cNvPr id="14" name="Text 1"/>
          <p:cNvSpPr/>
          <p:nvPr/>
        </p:nvSpPr>
        <p:spPr>
          <a:xfrm>
            <a:off x="2247900" y="3347145"/>
            <a:ext cx="1714500" cy="1714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293B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Malas
Noticias</a:t>
            </a:r>
            <a:endParaRPr lang="en-US" sz="1200" dirty="0"/>
          </a:p>
        </p:txBody>
      </p:sp>
      <p:sp>
        <p:nvSpPr>
          <p:cNvPr id="15" name="Text 2"/>
          <p:cNvSpPr/>
          <p:nvPr/>
        </p:nvSpPr>
        <p:spPr>
          <a:xfrm>
            <a:off x="6572250" y="2869257"/>
            <a:ext cx="560070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S: Setting (Entorno)</a:t>
            </a:r>
            <a:endParaRPr lang="en-US" sz="1800" dirty="0"/>
          </a:p>
        </p:txBody>
      </p:sp>
      <p:sp>
        <p:nvSpPr>
          <p:cNvPr id="16" name="Text 3"/>
          <p:cNvSpPr/>
          <p:nvPr/>
        </p:nvSpPr>
        <p:spPr>
          <a:xfrm>
            <a:off x="6572250" y="3330178"/>
            <a:ext cx="713232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P: Perception (Percepción)</a:t>
            </a:r>
            <a:endParaRPr lang="en-US" sz="1800" dirty="0"/>
          </a:p>
        </p:txBody>
      </p:sp>
      <p:sp>
        <p:nvSpPr>
          <p:cNvPr id="17" name="Text 4"/>
          <p:cNvSpPr/>
          <p:nvPr/>
        </p:nvSpPr>
        <p:spPr>
          <a:xfrm>
            <a:off x="6572250" y="3791099"/>
            <a:ext cx="713232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I: Invitation (Invitación)</a:t>
            </a:r>
            <a:endParaRPr lang="en-US" sz="1800" dirty="0"/>
          </a:p>
        </p:txBody>
      </p:sp>
      <p:sp>
        <p:nvSpPr>
          <p:cNvPr id="18" name="Text 5"/>
          <p:cNvSpPr/>
          <p:nvPr/>
        </p:nvSpPr>
        <p:spPr>
          <a:xfrm>
            <a:off x="6572250" y="4252020"/>
            <a:ext cx="740664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K: Knowledge (Conocimiento)</a:t>
            </a:r>
            <a:endParaRPr lang="en-US" sz="1800" dirty="0"/>
          </a:p>
        </p:txBody>
      </p:sp>
      <p:sp>
        <p:nvSpPr>
          <p:cNvPr id="19" name="Text 6"/>
          <p:cNvSpPr/>
          <p:nvPr/>
        </p:nvSpPr>
        <p:spPr>
          <a:xfrm>
            <a:off x="6572250" y="4712940"/>
            <a:ext cx="630936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E: Emotions (Emociones)</a:t>
            </a:r>
            <a:endParaRPr lang="en-US" sz="1800" dirty="0"/>
          </a:p>
        </p:txBody>
      </p:sp>
      <p:sp>
        <p:nvSpPr>
          <p:cNvPr id="20" name="Text 7"/>
          <p:cNvSpPr/>
          <p:nvPr/>
        </p:nvSpPr>
        <p:spPr>
          <a:xfrm>
            <a:off x="6572250" y="5173861"/>
            <a:ext cx="658368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S: Strategy (Estrategia)</a:t>
            </a:r>
            <a:endParaRPr lang="en-US" sz="18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874663"/>
            <a:ext cx="11582400" cy="50482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4900" y="2204145"/>
            <a:ext cx="4000500" cy="4000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47900" y="3347145"/>
            <a:ext cx="1714500" cy="1714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86500" y="3427214"/>
            <a:ext cx="171450" cy="17145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86500" y="3888135"/>
            <a:ext cx="171450" cy="17145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86500" y="4349055"/>
            <a:ext cx="171450" cy="17145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86500" y="4809976"/>
            <a:ext cx="171450" cy="171450"/>
          </a:xfrm>
          <a:prstGeom prst="rect">
            <a:avLst/>
          </a:prstGeom>
        </p:spPr>
      </p:pic>
      <p:sp>
        <p:nvSpPr>
          <p:cNvPr id="11" name="Text 0"/>
          <p:cNvSpPr/>
          <p:nvPr/>
        </p:nvSpPr>
        <p:spPr>
          <a:xfrm>
            <a:off x="495300" y="874663"/>
            <a:ext cx="13490408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1E293B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Entorno Físico Humanizado</a:t>
            </a:r>
            <a:endParaRPr lang="en-US" sz="3600" dirty="0"/>
          </a:p>
        </p:txBody>
      </p:sp>
      <p:sp>
        <p:nvSpPr>
          <p:cNvPr id="12" name="Text 1"/>
          <p:cNvSpPr/>
          <p:nvPr/>
        </p:nvSpPr>
        <p:spPr>
          <a:xfrm>
            <a:off x="2247900" y="3347145"/>
            <a:ext cx="1714500" cy="1714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293B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Espacio
Sanador</a:t>
            </a:r>
            <a:endParaRPr lang="en-US" sz="1200" dirty="0"/>
          </a:p>
        </p:txBody>
      </p:sp>
      <p:sp>
        <p:nvSpPr>
          <p:cNvPr id="13" name="Text 2"/>
          <p:cNvSpPr/>
          <p:nvPr/>
        </p:nvSpPr>
        <p:spPr>
          <a:xfrm>
            <a:off x="6572250" y="3330178"/>
            <a:ext cx="560070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Luz Natural y Vistas</a:t>
            </a:r>
            <a:endParaRPr lang="en-US" sz="1800" dirty="0"/>
          </a:p>
        </p:txBody>
      </p:sp>
      <p:sp>
        <p:nvSpPr>
          <p:cNvPr id="14" name="Text 3"/>
          <p:cNvSpPr/>
          <p:nvPr/>
        </p:nvSpPr>
        <p:spPr>
          <a:xfrm>
            <a:off x="6572250" y="3791099"/>
            <a:ext cx="603504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Colores Cálidos y Arte</a:t>
            </a:r>
            <a:endParaRPr lang="en-US" sz="1800" dirty="0"/>
          </a:p>
        </p:txBody>
      </p:sp>
      <p:sp>
        <p:nvSpPr>
          <p:cNvPr id="15" name="Text 4"/>
          <p:cNvSpPr/>
          <p:nvPr/>
        </p:nvSpPr>
        <p:spPr>
          <a:xfrm>
            <a:off x="6572250" y="4252020"/>
            <a:ext cx="560070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Privacidad Familiar</a:t>
            </a:r>
            <a:endParaRPr lang="en-US" sz="1800" dirty="0"/>
          </a:p>
        </p:txBody>
      </p:sp>
      <p:sp>
        <p:nvSpPr>
          <p:cNvPr id="16" name="Text 5"/>
          <p:cNvSpPr/>
          <p:nvPr/>
        </p:nvSpPr>
        <p:spPr>
          <a:xfrm>
            <a:off x="6572250" y="4712940"/>
            <a:ext cx="576072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Naturaleza y Jardines</a:t>
            </a:r>
            <a:endParaRPr lang="en-US" sz="1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8750" y="3720852"/>
            <a:ext cx="2857500" cy="168592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67250" y="3720852"/>
            <a:ext cx="2857500" cy="1685925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05750" y="3720852"/>
            <a:ext cx="2857500" cy="1685925"/>
          </a:xfrm>
          <a:prstGeom prst="rect">
            <a:avLst/>
          </a:prstGeom>
        </p:spPr>
      </p:pic>
      <p:sp>
        <p:nvSpPr>
          <p:cNvPr id="8" name="Text 0"/>
          <p:cNvSpPr/>
          <p:nvPr/>
        </p:nvSpPr>
        <p:spPr>
          <a:xfrm>
            <a:off x="3785578" y="2060674"/>
            <a:ext cx="4239843" cy="5180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880"/>
              </a:lnSpc>
              <a:buNone/>
            </a:pPr>
            <a:r>
              <a:rPr lang="en-US" sz="1800" b="1" kern="0" spc="12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REALIDAD EN CIFRAS</a:t>
            </a:r>
            <a:endParaRPr lang="en-US" sz="1800" dirty="0"/>
          </a:p>
        </p:txBody>
      </p:sp>
      <p:sp>
        <p:nvSpPr>
          <p:cNvPr id="9" name="Text 1"/>
          <p:cNvSpPr/>
          <p:nvPr/>
        </p:nvSpPr>
        <p:spPr>
          <a:xfrm>
            <a:off x="2118360" y="2893070"/>
            <a:ext cx="79552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E293B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Percepción de Deshumanización</a:t>
            </a:r>
            <a:endParaRPr lang="en-US" sz="1800" dirty="0"/>
          </a:p>
        </p:txBody>
      </p:sp>
      <p:sp>
        <p:nvSpPr>
          <p:cNvPr id="10" name="Text 2"/>
          <p:cNvSpPr/>
          <p:nvPr/>
        </p:nvSpPr>
        <p:spPr>
          <a:xfrm>
            <a:off x="579120" y="3968502"/>
            <a:ext cx="4556760" cy="8763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6900"/>
              </a:lnSpc>
              <a:buNone/>
            </a:pPr>
            <a:r>
              <a:rPr lang="en-US" sz="6900" b="1" dirty="0">
                <a:solidFill>
                  <a:srgbClr val="EF444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45%</a:t>
            </a:r>
            <a:endParaRPr lang="en-US" sz="6900" dirty="0"/>
          </a:p>
        </p:txBody>
      </p:sp>
      <p:sp>
        <p:nvSpPr>
          <p:cNvPr id="11" name="Text 3"/>
          <p:cNvSpPr/>
          <p:nvPr/>
        </p:nvSpPr>
        <p:spPr>
          <a:xfrm>
            <a:off x="342900" y="4940052"/>
            <a:ext cx="5029200" cy="219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475569">
                    <a:alpha val="95000"/>
                  </a:srgbClr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Se sienten "un número"</a:t>
            </a:r>
            <a:endParaRPr lang="en-US" sz="1500" dirty="0"/>
          </a:p>
        </p:txBody>
      </p:sp>
      <p:sp>
        <p:nvSpPr>
          <p:cNvPr id="12" name="Text 4"/>
          <p:cNvSpPr/>
          <p:nvPr/>
        </p:nvSpPr>
        <p:spPr>
          <a:xfrm>
            <a:off x="3817620" y="3968502"/>
            <a:ext cx="4556760" cy="8763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6900"/>
              </a:lnSpc>
              <a:buNone/>
            </a:pPr>
            <a:r>
              <a:rPr lang="en-US" sz="6900" b="1" dirty="0">
                <a:solidFill>
                  <a:srgbClr val="F59E0B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38%</a:t>
            </a:r>
            <a:endParaRPr lang="en-US" sz="6900" dirty="0"/>
          </a:p>
        </p:txBody>
      </p:sp>
      <p:sp>
        <p:nvSpPr>
          <p:cNvPr id="13" name="Text 5"/>
          <p:cNvSpPr/>
          <p:nvPr/>
        </p:nvSpPr>
        <p:spPr>
          <a:xfrm>
            <a:off x="4267200" y="4940052"/>
            <a:ext cx="3657600" cy="219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475569">
                    <a:alpha val="95000"/>
                  </a:srgbClr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Falta de empatía</a:t>
            </a:r>
            <a:endParaRPr lang="en-US" sz="1500" dirty="0"/>
          </a:p>
        </p:txBody>
      </p:sp>
      <p:sp>
        <p:nvSpPr>
          <p:cNvPr id="14" name="Text 6"/>
          <p:cNvSpPr/>
          <p:nvPr/>
        </p:nvSpPr>
        <p:spPr>
          <a:xfrm>
            <a:off x="7056120" y="3968502"/>
            <a:ext cx="4556760" cy="8763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6900"/>
              </a:lnSpc>
              <a:buNone/>
            </a:pPr>
            <a:r>
              <a:rPr lang="en-US" sz="6900" b="1" dirty="0">
                <a:solidFill>
                  <a:srgbClr val="3B82F6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32%</a:t>
            </a:r>
            <a:endParaRPr lang="en-US" sz="6900" dirty="0"/>
          </a:p>
        </p:txBody>
      </p:sp>
      <p:sp>
        <p:nvSpPr>
          <p:cNvPr id="15" name="Text 7"/>
          <p:cNvSpPr/>
          <p:nvPr/>
        </p:nvSpPr>
        <p:spPr>
          <a:xfrm>
            <a:off x="6705600" y="4940052"/>
            <a:ext cx="5257800" cy="219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475569">
                    <a:alpha val="95000"/>
                  </a:srgbClr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Comunicación deficiente</a:t>
            </a:r>
            <a:endParaRPr lang="en-US" sz="15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874663"/>
            <a:ext cx="11582400" cy="50482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800" y="2995761"/>
            <a:ext cx="5600700" cy="2417266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86500" y="2995761"/>
            <a:ext cx="5600700" cy="2417266"/>
          </a:xfrm>
          <a:prstGeom prst="rect">
            <a:avLst/>
          </a:prstGeom>
        </p:spPr>
      </p:pic>
      <p:sp>
        <p:nvSpPr>
          <p:cNvPr id="7" name="Text 0"/>
          <p:cNvSpPr/>
          <p:nvPr/>
        </p:nvSpPr>
        <p:spPr>
          <a:xfrm>
            <a:off x="495300" y="874663"/>
            <a:ext cx="11391900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1E293B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Modelos de Cuidado</a:t>
            </a:r>
            <a:endParaRPr lang="en-US" sz="3600" dirty="0"/>
          </a:p>
        </p:txBody>
      </p:sp>
      <p:sp>
        <p:nvSpPr>
          <p:cNvPr id="8" name="Text 1"/>
          <p:cNvSpPr/>
          <p:nvPr/>
        </p:nvSpPr>
        <p:spPr>
          <a:xfrm>
            <a:off x="685800" y="3376761"/>
            <a:ext cx="483870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Planetree</a:t>
            </a:r>
            <a:endParaRPr lang="en-US" sz="2400" dirty="0"/>
          </a:p>
        </p:txBody>
      </p:sp>
      <p:sp>
        <p:nvSpPr>
          <p:cNvPr id="9" name="Text 2"/>
          <p:cNvSpPr/>
          <p:nvPr/>
        </p:nvSpPr>
        <p:spPr>
          <a:xfrm>
            <a:off x="685800" y="4157811"/>
            <a:ext cx="4838700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Enfoque holístico que integra cuerpo, mente y espíritu en el diseño hospitalario.</a:t>
            </a:r>
            <a:endParaRPr lang="en-US" sz="1800" dirty="0"/>
          </a:p>
        </p:txBody>
      </p:sp>
      <p:sp>
        <p:nvSpPr>
          <p:cNvPr id="10" name="Text 3"/>
          <p:cNvSpPr/>
          <p:nvPr/>
        </p:nvSpPr>
        <p:spPr>
          <a:xfrm>
            <a:off x="6667500" y="3376761"/>
            <a:ext cx="768096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Patient-Centered Home</a:t>
            </a:r>
            <a:endParaRPr lang="en-US" sz="2400" dirty="0"/>
          </a:p>
        </p:txBody>
      </p:sp>
      <p:sp>
        <p:nvSpPr>
          <p:cNvPr id="11" name="Text 4"/>
          <p:cNvSpPr/>
          <p:nvPr/>
        </p:nvSpPr>
        <p:spPr>
          <a:xfrm>
            <a:off x="6667500" y="4157811"/>
            <a:ext cx="4838700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Modelo de atención primaria que garantiza coordinación y accesibilidad total.</a:t>
            </a:r>
            <a:endParaRPr lang="en-US" sz="18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sp>
        <p:nvSpPr>
          <p:cNvPr id="5" name="Text 0"/>
          <p:cNvSpPr/>
          <p:nvPr/>
        </p:nvSpPr>
        <p:spPr>
          <a:xfrm>
            <a:off x="3349688" y="2581721"/>
            <a:ext cx="5111625" cy="5180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880"/>
              </a:lnSpc>
              <a:buNone/>
            </a:pPr>
            <a:r>
              <a:rPr lang="en-US" sz="1800" b="1" kern="0" spc="12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TECNOLOGÍA HUMANIZADA</a:t>
            </a:r>
            <a:endParaRPr lang="en-US" sz="1800" dirty="0"/>
          </a:p>
        </p:txBody>
      </p:sp>
      <p:sp>
        <p:nvSpPr>
          <p:cNvPr id="6" name="Text 1"/>
          <p:cNvSpPr/>
          <p:nvPr/>
        </p:nvSpPr>
        <p:spPr>
          <a:xfrm>
            <a:off x="1706880" y="3414117"/>
            <a:ext cx="87782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E293B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Herramientas al Servicio del Ser</a:t>
            </a:r>
            <a:endParaRPr lang="en-US" sz="1800" dirty="0"/>
          </a:p>
        </p:txBody>
      </p:sp>
      <p:sp>
        <p:nvSpPr>
          <p:cNvPr id="7" name="Text 2"/>
          <p:cNvSpPr/>
          <p:nvPr/>
        </p:nvSpPr>
        <p:spPr>
          <a:xfrm>
            <a:off x="1809750" y="4032349"/>
            <a:ext cx="8572500" cy="8533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360"/>
              </a:lnSpc>
              <a:buNone/>
            </a:pPr>
            <a:r>
              <a:rPr lang="en-US" sz="21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Uso de IA y telemedicina para personalizar el cuidado, no para reemplazar el contacto humano.</a:t>
            </a:r>
            <a:endParaRPr lang="en-US" sz="21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874663"/>
            <a:ext cx="11582400" cy="50482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800" y="1665238"/>
            <a:ext cx="3606850" cy="5078462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88988" y="3414861"/>
            <a:ext cx="342900" cy="3048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92650" y="1665238"/>
            <a:ext cx="3606850" cy="5078462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62588" y="3414861"/>
            <a:ext cx="304800" cy="3048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280499" y="1665238"/>
            <a:ext cx="3606850" cy="5078462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40900" y="3414861"/>
            <a:ext cx="304800" cy="304800"/>
          </a:xfrm>
          <a:prstGeom prst="rect">
            <a:avLst/>
          </a:prstGeom>
        </p:spPr>
      </p:pic>
      <p:sp>
        <p:nvSpPr>
          <p:cNvPr id="11" name="Text 0"/>
          <p:cNvSpPr/>
          <p:nvPr/>
        </p:nvSpPr>
        <p:spPr>
          <a:xfrm>
            <a:off x="495300" y="874663"/>
            <a:ext cx="11871559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1E293B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Indicadores de Calidad</a:t>
            </a:r>
            <a:endParaRPr lang="en-US" sz="3600" dirty="0"/>
          </a:p>
        </p:txBody>
      </p:sp>
      <p:sp>
        <p:nvSpPr>
          <p:cNvPr id="12" name="Text 1"/>
          <p:cNvSpPr/>
          <p:nvPr/>
        </p:nvSpPr>
        <p:spPr>
          <a:xfrm>
            <a:off x="-269215" y="3376761"/>
            <a:ext cx="475488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EC4899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    </a:t>
            </a:r>
            <a:r>
              <a:rPr lang="en-US" sz="2400" b="1" dirty="0" err="1">
                <a:solidFill>
                  <a:srgbClr val="EC4899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Satisfacción</a:t>
            </a:r>
            <a:endParaRPr lang="en-US" sz="2400" dirty="0"/>
          </a:p>
        </p:txBody>
      </p:sp>
      <p:sp>
        <p:nvSpPr>
          <p:cNvPr id="13" name="Text 2"/>
          <p:cNvSpPr/>
          <p:nvPr/>
        </p:nvSpPr>
        <p:spPr>
          <a:xfrm>
            <a:off x="685800" y="4157811"/>
            <a:ext cx="2844850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Encuestas de percepción del trato recibido.</a:t>
            </a:r>
            <a:endParaRPr lang="en-US" sz="1800" dirty="0"/>
          </a:p>
        </p:txBody>
      </p:sp>
      <p:sp>
        <p:nvSpPr>
          <p:cNvPr id="14" name="Text 3"/>
          <p:cNvSpPr/>
          <p:nvPr/>
        </p:nvSpPr>
        <p:spPr>
          <a:xfrm>
            <a:off x="4673650" y="3376761"/>
            <a:ext cx="284485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EC4899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     Tiempo</a:t>
            </a:r>
            <a:endParaRPr lang="en-US" sz="2400" dirty="0"/>
          </a:p>
        </p:txBody>
      </p:sp>
      <p:sp>
        <p:nvSpPr>
          <p:cNvPr id="15" name="Text 4"/>
          <p:cNvSpPr/>
          <p:nvPr/>
        </p:nvSpPr>
        <p:spPr>
          <a:xfrm>
            <a:off x="4673650" y="4157811"/>
            <a:ext cx="2844850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Calidad de la comunicación profesional-paciente.</a:t>
            </a:r>
            <a:endParaRPr lang="en-US" sz="1800" dirty="0"/>
          </a:p>
        </p:txBody>
      </p:sp>
      <p:sp>
        <p:nvSpPr>
          <p:cNvPr id="16" name="Text 5"/>
          <p:cNvSpPr/>
          <p:nvPr/>
        </p:nvSpPr>
        <p:spPr>
          <a:xfrm>
            <a:off x="8255124" y="3376761"/>
            <a:ext cx="365760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EC4899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     Bienestar</a:t>
            </a:r>
            <a:endParaRPr lang="en-US" sz="2400" dirty="0"/>
          </a:p>
        </p:txBody>
      </p:sp>
      <p:sp>
        <p:nvSpPr>
          <p:cNvPr id="17" name="Text 6"/>
          <p:cNvSpPr/>
          <p:nvPr/>
        </p:nvSpPr>
        <p:spPr>
          <a:xfrm>
            <a:off x="8661499" y="4157811"/>
            <a:ext cx="2844850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Niveles de satisfacción del personal de salud.</a:t>
            </a:r>
            <a:endParaRPr lang="en-US" sz="18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874663"/>
            <a:ext cx="11582400" cy="50482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800" y="2799457"/>
            <a:ext cx="11582400" cy="280987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5300" y="2989957"/>
            <a:ext cx="3583484" cy="6858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78784" y="2989957"/>
            <a:ext cx="7617916" cy="6858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5300" y="3675757"/>
            <a:ext cx="3583484" cy="581025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78784" y="3675757"/>
            <a:ext cx="7617916" cy="581025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5300" y="4256782"/>
            <a:ext cx="3583484" cy="581025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078784" y="4256782"/>
            <a:ext cx="7617916" cy="581025"/>
          </a:xfrm>
          <a:prstGeom prst="rect">
            <a:avLst/>
          </a:prstGeom>
        </p:spPr>
      </p:pic>
      <p:sp>
        <p:nvSpPr>
          <p:cNvPr id="12" name="Text 0"/>
          <p:cNvSpPr/>
          <p:nvPr/>
        </p:nvSpPr>
        <p:spPr>
          <a:xfrm>
            <a:off x="495300" y="874663"/>
            <a:ext cx="12950792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1E293B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Comunicación Terapéutica</a:t>
            </a:r>
            <a:endParaRPr lang="en-US" sz="3600" dirty="0"/>
          </a:p>
        </p:txBody>
      </p:sp>
      <p:sp>
        <p:nvSpPr>
          <p:cNvPr id="13" name="Text 1"/>
          <p:cNvSpPr/>
          <p:nvPr/>
        </p:nvSpPr>
        <p:spPr>
          <a:xfrm>
            <a:off x="685800" y="2989957"/>
            <a:ext cx="3202484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1E293B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Técnica</a:t>
            </a:r>
            <a:endParaRPr lang="en-US" sz="2100" dirty="0"/>
          </a:p>
        </p:txBody>
      </p:sp>
      <p:sp>
        <p:nvSpPr>
          <p:cNvPr id="14" name="Text 2"/>
          <p:cNvSpPr/>
          <p:nvPr/>
        </p:nvSpPr>
        <p:spPr>
          <a:xfrm>
            <a:off x="4269284" y="2989957"/>
            <a:ext cx="7236916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1E293B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Aplicación Clínica</a:t>
            </a:r>
            <a:endParaRPr lang="en-US" sz="2100" dirty="0"/>
          </a:p>
        </p:txBody>
      </p:sp>
      <p:sp>
        <p:nvSpPr>
          <p:cNvPr id="15" name="Text 3"/>
          <p:cNvSpPr/>
          <p:nvPr/>
        </p:nvSpPr>
        <p:spPr>
          <a:xfrm>
            <a:off x="685800" y="3866257"/>
            <a:ext cx="201168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No Violenta</a:t>
            </a:r>
            <a:endParaRPr lang="en-US" sz="1200" dirty="0"/>
          </a:p>
        </p:txBody>
      </p:sp>
      <p:sp>
        <p:nvSpPr>
          <p:cNvPr id="16" name="Text 4"/>
          <p:cNvSpPr/>
          <p:nvPr/>
        </p:nvSpPr>
        <p:spPr>
          <a:xfrm>
            <a:off x="4269284" y="3675757"/>
            <a:ext cx="7470540" cy="581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Manejo de conflictos y emociones difíciles.</a:t>
            </a:r>
            <a:endParaRPr lang="en-US" sz="1200" dirty="0"/>
          </a:p>
        </p:txBody>
      </p:sp>
      <p:sp>
        <p:nvSpPr>
          <p:cNvPr id="17" name="Text 5"/>
          <p:cNvSpPr/>
          <p:nvPr/>
        </p:nvSpPr>
        <p:spPr>
          <a:xfrm>
            <a:off x="685800" y="4447282"/>
            <a:ext cx="18288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Validación</a:t>
            </a:r>
            <a:endParaRPr lang="en-US" sz="1200" dirty="0"/>
          </a:p>
        </p:txBody>
      </p:sp>
      <p:sp>
        <p:nvSpPr>
          <p:cNvPr id="18" name="Text 6"/>
          <p:cNvSpPr/>
          <p:nvPr/>
        </p:nvSpPr>
        <p:spPr>
          <a:xfrm>
            <a:off x="4269284" y="4256782"/>
            <a:ext cx="7644274" cy="581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Reconocimiento del dolor emocional del otro.</a:t>
            </a:r>
            <a:endParaRPr lang="en-US" sz="1200" dirty="0"/>
          </a:p>
        </p:txBody>
      </p:sp>
      <p:sp>
        <p:nvSpPr>
          <p:cNvPr id="19" name="Text 7"/>
          <p:cNvSpPr/>
          <p:nvPr/>
        </p:nvSpPr>
        <p:spPr>
          <a:xfrm>
            <a:off x="685800" y="5028307"/>
            <a:ext cx="16459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Confianza</a:t>
            </a:r>
            <a:endParaRPr lang="en-US" sz="1200" dirty="0"/>
          </a:p>
        </p:txBody>
      </p:sp>
      <p:sp>
        <p:nvSpPr>
          <p:cNvPr id="20" name="Text 8"/>
          <p:cNvSpPr/>
          <p:nvPr/>
        </p:nvSpPr>
        <p:spPr>
          <a:xfrm>
            <a:off x="4269284" y="4837807"/>
            <a:ext cx="7644274" cy="581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Construcción de un vínculo seguro y honesto.</a:t>
            </a:r>
            <a:endParaRPr lang="en-US" sz="12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874663"/>
            <a:ext cx="11582400" cy="50482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800" y="2356842"/>
            <a:ext cx="5981700" cy="3695254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67500" y="2299395"/>
            <a:ext cx="5219700" cy="38100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67500" y="2299395"/>
            <a:ext cx="5219700" cy="3810000"/>
          </a:xfrm>
          <a:prstGeom prst="rect">
            <a:avLst/>
          </a:prstGeom>
        </p:spPr>
      </p:pic>
      <p:sp>
        <p:nvSpPr>
          <p:cNvPr id="8" name="Text 0"/>
          <p:cNvSpPr/>
          <p:nvPr/>
        </p:nvSpPr>
        <p:spPr>
          <a:xfrm>
            <a:off x="495300" y="874663"/>
            <a:ext cx="11871559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1E293B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Participación Familiar</a:t>
            </a:r>
            <a:endParaRPr lang="en-US" sz="3600" dirty="0"/>
          </a:p>
        </p:txBody>
      </p:sp>
      <p:sp>
        <p:nvSpPr>
          <p:cNvPr id="9" name="Text 1"/>
          <p:cNvSpPr/>
          <p:nvPr/>
        </p:nvSpPr>
        <p:spPr>
          <a:xfrm>
            <a:off x="685800" y="2966442"/>
            <a:ext cx="5219700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La familia no es una visita, es un socio en el cuidado del </a:t>
            </a:r>
            <a:r>
              <a:rPr lang="en-US" sz="1800" dirty="0" err="1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paciente</a:t>
            </a: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.</a:t>
            </a:r>
            <a:endParaRPr lang="en-US" sz="1800" dirty="0"/>
          </a:p>
        </p:txBody>
      </p:sp>
      <p:sp>
        <p:nvSpPr>
          <p:cNvPr id="10" name="Text 2"/>
          <p:cNvSpPr/>
          <p:nvPr/>
        </p:nvSpPr>
        <p:spPr>
          <a:xfrm>
            <a:off x="876300" y="3993059"/>
            <a:ext cx="850392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Respeto a dinámicas culturales.</a:t>
            </a:r>
            <a:endParaRPr lang="en-US" sz="1800" dirty="0"/>
          </a:p>
        </p:txBody>
      </p:sp>
      <p:sp>
        <p:nvSpPr>
          <p:cNvPr id="11" name="Text 3"/>
          <p:cNvSpPr/>
          <p:nvPr/>
        </p:nvSpPr>
        <p:spPr>
          <a:xfrm>
            <a:off x="876300" y="4501604"/>
            <a:ext cx="932688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Educación para el cuidado en casa.</a:t>
            </a:r>
            <a:endParaRPr lang="en-US" sz="1800" dirty="0"/>
          </a:p>
        </p:txBody>
      </p:sp>
      <p:sp>
        <p:nvSpPr>
          <p:cNvPr id="12" name="Text 4"/>
          <p:cNvSpPr/>
          <p:nvPr/>
        </p:nvSpPr>
        <p:spPr>
          <a:xfrm>
            <a:off x="876300" y="5010150"/>
            <a:ext cx="795528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Apoyo en el proceso de </a:t>
            </a:r>
            <a:r>
              <a:rPr lang="en-US" sz="1800" dirty="0" err="1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duelo</a:t>
            </a: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y </a:t>
            </a:r>
            <a:r>
              <a:rPr lang="en-US" sz="1800" dirty="0" err="1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el</a:t>
            </a: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Cuidado del </a:t>
            </a:r>
            <a:r>
              <a:rPr lang="en-US" sz="1800" dirty="0" err="1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paciente</a:t>
            </a: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.</a:t>
            </a:r>
            <a:endParaRPr lang="en-US" sz="18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874663"/>
            <a:ext cx="11582400" cy="50482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800" y="2799457"/>
            <a:ext cx="11582400" cy="280987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5300" y="2989957"/>
            <a:ext cx="4102150" cy="6858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97450" y="2989957"/>
            <a:ext cx="7099250" cy="6858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5300" y="3675757"/>
            <a:ext cx="4102150" cy="581025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97450" y="3675757"/>
            <a:ext cx="7099250" cy="581025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5300" y="4256782"/>
            <a:ext cx="4102150" cy="581025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597450" y="4256782"/>
            <a:ext cx="7099250" cy="581025"/>
          </a:xfrm>
          <a:prstGeom prst="rect">
            <a:avLst/>
          </a:prstGeom>
        </p:spPr>
      </p:pic>
      <p:sp>
        <p:nvSpPr>
          <p:cNvPr id="12" name="Text 0"/>
          <p:cNvSpPr/>
          <p:nvPr/>
        </p:nvSpPr>
        <p:spPr>
          <a:xfrm>
            <a:off x="495300" y="874663"/>
            <a:ext cx="11391900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1E293B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Competencia Cultural</a:t>
            </a:r>
            <a:endParaRPr lang="en-US" sz="3600" dirty="0"/>
          </a:p>
        </p:txBody>
      </p:sp>
      <p:sp>
        <p:nvSpPr>
          <p:cNvPr id="13" name="Text 1"/>
          <p:cNvSpPr/>
          <p:nvPr/>
        </p:nvSpPr>
        <p:spPr>
          <a:xfrm>
            <a:off x="685800" y="2989957"/>
            <a:ext cx="3721150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1E293B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Dimensión</a:t>
            </a:r>
            <a:endParaRPr lang="en-US" sz="2100" dirty="0"/>
          </a:p>
        </p:txBody>
      </p:sp>
      <p:sp>
        <p:nvSpPr>
          <p:cNvPr id="14" name="Text 2"/>
          <p:cNvSpPr/>
          <p:nvPr/>
        </p:nvSpPr>
        <p:spPr>
          <a:xfrm>
            <a:off x="4787950" y="2989957"/>
            <a:ext cx="6718250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1E293B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Acción Humanizada</a:t>
            </a:r>
            <a:endParaRPr lang="en-US" sz="2100" dirty="0"/>
          </a:p>
        </p:txBody>
      </p:sp>
      <p:sp>
        <p:nvSpPr>
          <p:cNvPr id="15" name="Text 3"/>
          <p:cNvSpPr/>
          <p:nvPr/>
        </p:nvSpPr>
        <p:spPr>
          <a:xfrm>
            <a:off x="685800" y="3866257"/>
            <a:ext cx="18288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Diversidad</a:t>
            </a:r>
            <a:endParaRPr lang="en-US" sz="1200" dirty="0"/>
          </a:p>
        </p:txBody>
      </p:sp>
      <p:sp>
        <p:nvSpPr>
          <p:cNvPr id="16" name="Text 4"/>
          <p:cNvSpPr/>
          <p:nvPr/>
        </p:nvSpPr>
        <p:spPr>
          <a:xfrm>
            <a:off x="4787950" y="3675757"/>
            <a:ext cx="6749545" cy="581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Respeto a etnias, religiones y géneros.</a:t>
            </a:r>
            <a:endParaRPr lang="en-US" sz="1200" dirty="0"/>
          </a:p>
        </p:txBody>
      </p:sp>
      <p:sp>
        <p:nvSpPr>
          <p:cNvPr id="17" name="Text 5"/>
          <p:cNvSpPr/>
          <p:nvPr/>
        </p:nvSpPr>
        <p:spPr>
          <a:xfrm>
            <a:off x="685800" y="4447282"/>
            <a:ext cx="16459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Creencias</a:t>
            </a:r>
            <a:endParaRPr lang="en-US" sz="1200" dirty="0"/>
          </a:p>
        </p:txBody>
      </p:sp>
      <p:sp>
        <p:nvSpPr>
          <p:cNvPr id="18" name="Text 6"/>
          <p:cNvSpPr/>
          <p:nvPr/>
        </p:nvSpPr>
        <p:spPr>
          <a:xfrm>
            <a:off x="4787950" y="4256782"/>
            <a:ext cx="7787937" cy="581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Integración de valores culturales en el plan.</a:t>
            </a:r>
            <a:endParaRPr lang="en-US" sz="1200" dirty="0"/>
          </a:p>
        </p:txBody>
      </p:sp>
      <p:sp>
        <p:nvSpPr>
          <p:cNvPr id="19" name="Text 7"/>
          <p:cNvSpPr/>
          <p:nvPr/>
        </p:nvSpPr>
        <p:spPr>
          <a:xfrm>
            <a:off x="685800" y="5028307"/>
            <a:ext cx="146304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Lenguaje</a:t>
            </a:r>
            <a:endParaRPr lang="en-US" sz="1200" dirty="0"/>
          </a:p>
        </p:txBody>
      </p:sp>
      <p:sp>
        <p:nvSpPr>
          <p:cNvPr id="20" name="Text 8"/>
          <p:cNvSpPr/>
          <p:nvPr/>
        </p:nvSpPr>
        <p:spPr>
          <a:xfrm>
            <a:off x="4787950" y="4837807"/>
            <a:ext cx="7961002" cy="581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Superación de barreras idiomáticas y técnicas.</a:t>
            </a:r>
            <a:endParaRPr lang="en-US" sz="12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874663"/>
            <a:ext cx="11582400" cy="50482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800" y="2154734"/>
            <a:ext cx="5648325" cy="4099471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7675" y="2297609"/>
            <a:ext cx="5362575" cy="238125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7675" y="2297609"/>
            <a:ext cx="5362575" cy="238125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38875" y="2154734"/>
            <a:ext cx="5648325" cy="4099471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81750" y="2297609"/>
            <a:ext cx="5362575" cy="238125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81750" y="2297609"/>
            <a:ext cx="5362575" cy="2381250"/>
          </a:xfrm>
          <a:prstGeom prst="rect">
            <a:avLst/>
          </a:prstGeom>
        </p:spPr>
      </p:pic>
      <p:sp>
        <p:nvSpPr>
          <p:cNvPr id="11" name="Text 0"/>
          <p:cNvSpPr/>
          <p:nvPr/>
        </p:nvSpPr>
        <p:spPr>
          <a:xfrm>
            <a:off x="495300" y="874663"/>
            <a:ext cx="14569641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1E293B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Autocuidado del Profesional</a:t>
            </a:r>
            <a:endParaRPr lang="en-US" sz="3600" dirty="0"/>
          </a:p>
        </p:txBody>
      </p:sp>
      <p:sp>
        <p:nvSpPr>
          <p:cNvPr id="12" name="Text 1"/>
          <p:cNvSpPr/>
          <p:nvPr/>
        </p:nvSpPr>
        <p:spPr>
          <a:xfrm>
            <a:off x="2257425" y="4821734"/>
            <a:ext cx="548640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Físico y Mental</a:t>
            </a:r>
            <a:endParaRPr lang="en-US" sz="2400" dirty="0"/>
          </a:p>
        </p:txBody>
      </p:sp>
      <p:sp>
        <p:nvSpPr>
          <p:cNvPr id="13" name="Text 2"/>
          <p:cNvSpPr/>
          <p:nvPr/>
        </p:nvSpPr>
        <p:spPr>
          <a:xfrm>
            <a:off x="1276350" y="5602784"/>
            <a:ext cx="1097280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Descanso, nutrición y apoyo psicológico.</a:t>
            </a:r>
            <a:endParaRPr lang="en-US" sz="1800" dirty="0"/>
          </a:p>
        </p:txBody>
      </p:sp>
      <p:sp>
        <p:nvSpPr>
          <p:cNvPr id="14" name="Text 3"/>
          <p:cNvSpPr/>
          <p:nvPr/>
        </p:nvSpPr>
        <p:spPr>
          <a:xfrm>
            <a:off x="8024812" y="4821734"/>
            <a:ext cx="694944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Social y Espiritual</a:t>
            </a:r>
            <a:endParaRPr lang="en-US" sz="2400" dirty="0"/>
          </a:p>
        </p:txBody>
      </p:sp>
      <p:sp>
        <p:nvSpPr>
          <p:cNvPr id="15" name="Text 4"/>
          <p:cNvSpPr/>
          <p:nvPr/>
        </p:nvSpPr>
        <p:spPr>
          <a:xfrm>
            <a:off x="7043738" y="5602784"/>
            <a:ext cx="1179576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Redes de apoyo y conexión con el propósito.</a:t>
            </a:r>
            <a:endParaRPr lang="en-US" sz="18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sp>
        <p:nvSpPr>
          <p:cNvPr id="5" name="Text 0"/>
          <p:cNvSpPr/>
          <p:nvPr/>
        </p:nvSpPr>
        <p:spPr>
          <a:xfrm>
            <a:off x="4726524" y="2795141"/>
            <a:ext cx="2357953" cy="5180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880"/>
              </a:lnSpc>
              <a:buNone/>
            </a:pPr>
            <a:r>
              <a:rPr lang="en-US" sz="1800" b="1" kern="0" spc="12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RESILIENCIA</a:t>
            </a:r>
            <a:endParaRPr lang="en-US" sz="1800" dirty="0"/>
          </a:p>
        </p:txBody>
      </p:sp>
      <p:sp>
        <p:nvSpPr>
          <p:cNvPr id="6" name="Text 1"/>
          <p:cNvSpPr/>
          <p:nvPr/>
        </p:nvSpPr>
        <p:spPr>
          <a:xfrm>
            <a:off x="2255520" y="3627537"/>
            <a:ext cx="76809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E293B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Fortaleza ante la Adversidad</a:t>
            </a:r>
            <a:endParaRPr lang="en-US" sz="1800" dirty="0"/>
          </a:p>
        </p:txBody>
      </p:sp>
      <p:sp>
        <p:nvSpPr>
          <p:cNvPr id="7" name="Text 2"/>
          <p:cNvSpPr/>
          <p:nvPr/>
        </p:nvSpPr>
        <p:spPr>
          <a:xfrm>
            <a:off x="-6385560" y="4245769"/>
            <a:ext cx="24963120" cy="4266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360"/>
              </a:lnSpc>
              <a:buNone/>
            </a:pPr>
            <a:r>
              <a:rPr lang="en-US" sz="21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Capacidad de adaptación y crecimiento post-traumático en el entorno sanitario.</a:t>
            </a:r>
            <a:endParaRPr lang="en-US" sz="21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562100" y="2199382"/>
            <a:ext cx="9067800" cy="1828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7200"/>
              </a:lnSpc>
              <a:buNone/>
            </a:pPr>
            <a:r>
              <a:rPr lang="en-US" sz="6000" b="1" dirty="0">
                <a:solidFill>
                  <a:srgbClr val="1E293B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Bienestar Institucional
</a:t>
            </a:r>
            <a:r>
              <a:rPr lang="en-US" sz="3000" b="1" dirty="0">
                <a:solidFill>
                  <a:srgbClr val="7E22CE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Cultura organizacional positiva</a:t>
            </a:r>
            <a:endParaRPr lang="en-US" sz="6000" dirty="0"/>
          </a:p>
        </p:txBody>
      </p:sp>
      <p:sp>
        <p:nvSpPr>
          <p:cNvPr id="5" name="Text 1"/>
          <p:cNvSpPr/>
          <p:nvPr/>
        </p:nvSpPr>
        <p:spPr>
          <a:xfrm>
            <a:off x="-1767840" y="4409182"/>
            <a:ext cx="15727680" cy="4875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840"/>
              </a:lnSpc>
              <a:buNone/>
            </a:pPr>
            <a:r>
              <a:rPr lang="en-US" sz="2400" b="1" dirty="0">
                <a:solidFill>
                  <a:srgbClr val="6B21A8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Flexibilidad, formación y apoyo psicológico</a:t>
            </a:r>
            <a:endParaRPr lang="en-US" sz="24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sp>
        <p:nvSpPr>
          <p:cNvPr id="5" name="Text 0"/>
          <p:cNvSpPr/>
          <p:nvPr/>
        </p:nvSpPr>
        <p:spPr>
          <a:xfrm>
            <a:off x="4711065" y="2581721"/>
            <a:ext cx="2388870" cy="5180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880"/>
              </a:lnSpc>
              <a:buNone/>
            </a:pPr>
            <a:r>
              <a:rPr lang="en-US" sz="1800" b="1" kern="0" spc="12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SUPERVISIÓN</a:t>
            </a:r>
            <a:endParaRPr lang="en-US" sz="1800" dirty="0"/>
          </a:p>
        </p:txBody>
      </p:sp>
      <p:sp>
        <p:nvSpPr>
          <p:cNvPr id="6" name="Text 1"/>
          <p:cNvSpPr/>
          <p:nvPr/>
        </p:nvSpPr>
        <p:spPr>
          <a:xfrm>
            <a:off x="2392680" y="3414117"/>
            <a:ext cx="74066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E293B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Apoyo Psicológico al Equipo</a:t>
            </a:r>
            <a:endParaRPr lang="en-US" sz="1800" dirty="0"/>
          </a:p>
        </p:txBody>
      </p:sp>
      <p:sp>
        <p:nvSpPr>
          <p:cNvPr id="7" name="Text 2"/>
          <p:cNvSpPr/>
          <p:nvPr/>
        </p:nvSpPr>
        <p:spPr>
          <a:xfrm>
            <a:off x="1809750" y="4032349"/>
            <a:ext cx="8572500" cy="8533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360"/>
              </a:lnSpc>
              <a:buNone/>
            </a:pPr>
            <a:r>
              <a:rPr lang="en-US" sz="21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Espacios para procesar casos difíciles y emociones complejas del equipo de salud.</a:t>
            </a:r>
            <a:endParaRPr lang="en-US" sz="2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sp>
        <p:nvSpPr>
          <p:cNvPr id="5" name="Text 0"/>
          <p:cNvSpPr/>
          <p:nvPr/>
        </p:nvSpPr>
        <p:spPr>
          <a:xfrm>
            <a:off x="3645778" y="2277070"/>
            <a:ext cx="4519445" cy="5180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880"/>
              </a:lnSpc>
              <a:buNone/>
            </a:pPr>
            <a:r>
              <a:rPr lang="en-US" sz="1800" b="1" kern="0" spc="12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DEFINICIÓN INTEGRAL</a:t>
            </a:r>
            <a:endParaRPr lang="en-US" sz="1800" dirty="0"/>
          </a:p>
        </p:txBody>
      </p:sp>
      <p:sp>
        <p:nvSpPr>
          <p:cNvPr id="6" name="Text 1"/>
          <p:cNvSpPr/>
          <p:nvPr/>
        </p:nvSpPr>
        <p:spPr>
          <a:xfrm>
            <a:off x="2804160" y="3109466"/>
            <a:ext cx="65836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E293B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¿Qué es la Humanización?</a:t>
            </a:r>
            <a:endParaRPr lang="en-US" sz="1800" dirty="0"/>
          </a:p>
        </p:txBody>
      </p:sp>
      <p:sp>
        <p:nvSpPr>
          <p:cNvPr id="7" name="Text 2"/>
          <p:cNvSpPr/>
          <p:nvPr/>
        </p:nvSpPr>
        <p:spPr>
          <a:xfrm>
            <a:off x="1809750" y="3727698"/>
            <a:ext cx="8572500" cy="146268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840"/>
              </a:lnSpc>
              <a:buNone/>
            </a:pPr>
            <a:r>
              <a:rPr lang="en-US" sz="24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Proceso continuo que reconoce la </a:t>
            </a:r>
            <a:r>
              <a:rPr lang="en-US" sz="24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dignidad intrínseca</a:t>
            </a:r>
            <a:r>
              <a:rPr lang="en-US" sz="24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de cada persona, integrando dimensiones biológicas, psicológicas, sociales y espirituales.</a:t>
            </a:r>
            <a:endParaRPr lang="en-US" sz="24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874663"/>
            <a:ext cx="11582400" cy="50482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4900" y="2204145"/>
            <a:ext cx="4000500" cy="4000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47900" y="3347145"/>
            <a:ext cx="1714500" cy="1714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86500" y="3427214"/>
            <a:ext cx="171450" cy="17145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86500" y="3888135"/>
            <a:ext cx="171450" cy="17145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86500" y="4349055"/>
            <a:ext cx="171450" cy="17145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86500" y="4809976"/>
            <a:ext cx="171450" cy="171450"/>
          </a:xfrm>
          <a:prstGeom prst="rect">
            <a:avLst/>
          </a:prstGeom>
        </p:spPr>
      </p:pic>
      <p:sp>
        <p:nvSpPr>
          <p:cNvPr id="11" name="Text 0"/>
          <p:cNvSpPr/>
          <p:nvPr/>
        </p:nvSpPr>
        <p:spPr>
          <a:xfrm>
            <a:off x="495300" y="874663"/>
            <a:ext cx="14030024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1E293B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Liderazgo Transformacional</a:t>
            </a:r>
            <a:endParaRPr lang="en-US" sz="3600" dirty="0"/>
          </a:p>
        </p:txBody>
      </p:sp>
      <p:sp>
        <p:nvSpPr>
          <p:cNvPr id="12" name="Text 1"/>
          <p:cNvSpPr/>
          <p:nvPr/>
        </p:nvSpPr>
        <p:spPr>
          <a:xfrm>
            <a:off x="2247900" y="3347145"/>
            <a:ext cx="1714500" cy="1714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293B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Líder
Humano</a:t>
            </a:r>
            <a:endParaRPr lang="en-US" sz="1200" dirty="0"/>
          </a:p>
        </p:txBody>
      </p:sp>
      <p:sp>
        <p:nvSpPr>
          <p:cNvPr id="13" name="Text 2"/>
          <p:cNvSpPr/>
          <p:nvPr/>
        </p:nvSpPr>
        <p:spPr>
          <a:xfrm>
            <a:off x="6572250" y="3330178"/>
            <a:ext cx="560070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Visión Compartida</a:t>
            </a:r>
            <a:endParaRPr lang="en-US" sz="1800" dirty="0"/>
          </a:p>
        </p:txBody>
      </p:sp>
      <p:sp>
        <p:nvSpPr>
          <p:cNvPr id="14" name="Text 3"/>
          <p:cNvSpPr/>
          <p:nvPr/>
        </p:nvSpPr>
        <p:spPr>
          <a:xfrm>
            <a:off x="6572250" y="3791099"/>
            <a:ext cx="658368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Inspiración y Motivación</a:t>
            </a:r>
            <a:endParaRPr lang="en-US" sz="1800" dirty="0"/>
          </a:p>
        </p:txBody>
      </p:sp>
      <p:sp>
        <p:nvSpPr>
          <p:cNvPr id="15" name="Text 4"/>
          <p:cNvSpPr/>
          <p:nvPr/>
        </p:nvSpPr>
        <p:spPr>
          <a:xfrm>
            <a:off x="6572250" y="4252020"/>
            <a:ext cx="658368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Consideración Individual</a:t>
            </a:r>
            <a:endParaRPr lang="en-US" sz="1800" dirty="0"/>
          </a:p>
        </p:txBody>
      </p:sp>
      <p:sp>
        <p:nvSpPr>
          <p:cNvPr id="16" name="Text 5"/>
          <p:cNvSpPr/>
          <p:nvPr/>
        </p:nvSpPr>
        <p:spPr>
          <a:xfrm>
            <a:off x="6572250" y="4712940"/>
            <a:ext cx="658368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Estimulación Intelectual</a:t>
            </a:r>
            <a:endParaRPr lang="en-US" sz="180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874663"/>
            <a:ext cx="11582400" cy="50482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800" y="2154734"/>
            <a:ext cx="5648325" cy="4099471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7675" y="2297609"/>
            <a:ext cx="5362575" cy="238125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7675" y="2297609"/>
            <a:ext cx="5362575" cy="238125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38875" y="2154734"/>
            <a:ext cx="5648325" cy="4099471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81750" y="2297609"/>
            <a:ext cx="5362575" cy="238125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81750" y="2297609"/>
            <a:ext cx="5362575" cy="2381250"/>
          </a:xfrm>
          <a:prstGeom prst="rect">
            <a:avLst/>
          </a:prstGeom>
        </p:spPr>
      </p:pic>
      <p:sp>
        <p:nvSpPr>
          <p:cNvPr id="11" name="Text 0"/>
          <p:cNvSpPr/>
          <p:nvPr/>
        </p:nvSpPr>
        <p:spPr>
          <a:xfrm>
            <a:off x="495300" y="874663"/>
            <a:ext cx="12950792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1E293B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Evaluación de la Calidad</a:t>
            </a:r>
            <a:endParaRPr lang="en-US" sz="3600" dirty="0"/>
          </a:p>
        </p:txBody>
      </p:sp>
      <p:sp>
        <p:nvSpPr>
          <p:cNvPr id="12" name="Text 1"/>
          <p:cNvSpPr/>
          <p:nvPr/>
        </p:nvSpPr>
        <p:spPr>
          <a:xfrm>
            <a:off x="2224088" y="4821734"/>
            <a:ext cx="548640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Voz del Usuario</a:t>
            </a:r>
            <a:endParaRPr lang="en-US" sz="2400" dirty="0"/>
          </a:p>
        </p:txBody>
      </p:sp>
      <p:sp>
        <p:nvSpPr>
          <p:cNvPr id="13" name="Text 2"/>
          <p:cNvSpPr/>
          <p:nvPr/>
        </p:nvSpPr>
        <p:spPr>
          <a:xfrm>
            <a:off x="1147763" y="5602784"/>
            <a:ext cx="1179576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Encuestas y grupos focales de satisfacción.</a:t>
            </a:r>
            <a:endParaRPr lang="en-US" sz="1800" dirty="0"/>
          </a:p>
        </p:txBody>
      </p:sp>
      <p:sp>
        <p:nvSpPr>
          <p:cNvPr id="14" name="Text 3"/>
          <p:cNvSpPr/>
          <p:nvPr/>
        </p:nvSpPr>
        <p:spPr>
          <a:xfrm>
            <a:off x="8305800" y="4821734"/>
            <a:ext cx="402336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Observación</a:t>
            </a:r>
            <a:endParaRPr lang="en-US" sz="2400" dirty="0"/>
          </a:p>
        </p:txBody>
      </p:sp>
      <p:sp>
        <p:nvSpPr>
          <p:cNvPr id="15" name="Text 4"/>
          <p:cNvSpPr/>
          <p:nvPr/>
        </p:nvSpPr>
        <p:spPr>
          <a:xfrm>
            <a:off x="7234238" y="5602784"/>
            <a:ext cx="1179576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Análisis directo de la interacción clínica.</a:t>
            </a:r>
            <a:endParaRPr lang="en-US" sz="1800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874663"/>
            <a:ext cx="11582400" cy="50482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800" y="2614761"/>
            <a:ext cx="3670250" cy="3179266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58851" y="2900511"/>
            <a:ext cx="762000" cy="7620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87438" y="2995761"/>
            <a:ext cx="504825" cy="5715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60800" y="2614761"/>
            <a:ext cx="3670250" cy="3179266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4851" y="2900511"/>
            <a:ext cx="762000" cy="7620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843439" y="2995761"/>
            <a:ext cx="504825" cy="5715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216801" y="2614761"/>
            <a:ext cx="3670250" cy="3179266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670852" y="2900511"/>
            <a:ext cx="762000" cy="7620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799439" y="2995761"/>
            <a:ext cx="504825" cy="571500"/>
          </a:xfrm>
          <a:prstGeom prst="rect">
            <a:avLst/>
          </a:prstGeom>
        </p:spPr>
      </p:pic>
      <p:sp>
        <p:nvSpPr>
          <p:cNvPr id="14" name="Text 0"/>
          <p:cNvSpPr/>
          <p:nvPr/>
        </p:nvSpPr>
        <p:spPr>
          <a:xfrm>
            <a:off x="495300" y="874663"/>
            <a:ext cx="11391900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1E293B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Casos de Éxito</a:t>
            </a:r>
            <a:endParaRPr lang="en-US" sz="3600" dirty="0"/>
          </a:p>
        </p:txBody>
      </p:sp>
      <p:sp>
        <p:nvSpPr>
          <p:cNvPr id="15" name="Text 1"/>
          <p:cNvSpPr/>
          <p:nvPr/>
        </p:nvSpPr>
        <p:spPr>
          <a:xfrm>
            <a:off x="493931" y="3853011"/>
            <a:ext cx="329184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Dinamarca</a:t>
            </a:r>
            <a:endParaRPr lang="en-US" sz="2400" dirty="0"/>
          </a:p>
        </p:txBody>
      </p:sp>
      <p:sp>
        <p:nvSpPr>
          <p:cNvPr id="16" name="Text 2"/>
          <p:cNvSpPr/>
          <p:nvPr/>
        </p:nvSpPr>
        <p:spPr>
          <a:xfrm>
            <a:off x="590550" y="4634061"/>
            <a:ext cx="3098750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Sistemas integrados de cuidado domiciliario.</a:t>
            </a:r>
            <a:endParaRPr lang="en-US" sz="1800" dirty="0"/>
          </a:p>
        </p:txBody>
      </p:sp>
      <p:sp>
        <p:nvSpPr>
          <p:cNvPr id="17" name="Text 3"/>
          <p:cNvSpPr/>
          <p:nvPr/>
        </p:nvSpPr>
        <p:spPr>
          <a:xfrm>
            <a:off x="4998571" y="3853011"/>
            <a:ext cx="219456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Canadá</a:t>
            </a:r>
            <a:endParaRPr lang="en-US" sz="2400" dirty="0"/>
          </a:p>
        </p:txBody>
      </p:sp>
      <p:sp>
        <p:nvSpPr>
          <p:cNvPr id="18" name="Text 4"/>
          <p:cNvSpPr/>
          <p:nvPr/>
        </p:nvSpPr>
        <p:spPr>
          <a:xfrm>
            <a:off x="4546550" y="4634061"/>
            <a:ext cx="3098750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Liderazgo en medicina centrada en la persona.</a:t>
            </a:r>
            <a:endParaRPr lang="en-US" sz="1800" dirty="0"/>
          </a:p>
        </p:txBody>
      </p:sp>
      <p:sp>
        <p:nvSpPr>
          <p:cNvPr id="19" name="Text 5"/>
          <p:cNvSpPr/>
          <p:nvPr/>
        </p:nvSpPr>
        <p:spPr>
          <a:xfrm>
            <a:off x="8040172" y="3853011"/>
            <a:ext cx="402336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Reino Unido</a:t>
            </a:r>
            <a:endParaRPr lang="en-US" sz="2400" dirty="0"/>
          </a:p>
        </p:txBody>
      </p:sp>
      <p:sp>
        <p:nvSpPr>
          <p:cNvPr id="20" name="Text 6"/>
          <p:cNvSpPr/>
          <p:nvPr/>
        </p:nvSpPr>
        <p:spPr>
          <a:xfrm>
            <a:off x="8502551" y="4634061"/>
            <a:ext cx="3098750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Pioneros en el movimiento de Hospices.</a:t>
            </a:r>
            <a:endParaRPr lang="en-US" sz="180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874663"/>
            <a:ext cx="11582400" cy="50482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4900" y="2204145"/>
            <a:ext cx="4000500" cy="4000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47900" y="3347145"/>
            <a:ext cx="1714500" cy="1714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86500" y="3657600"/>
            <a:ext cx="171450" cy="17145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86500" y="4118521"/>
            <a:ext cx="171450" cy="17145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86500" y="4579441"/>
            <a:ext cx="171450" cy="171450"/>
          </a:xfrm>
          <a:prstGeom prst="rect">
            <a:avLst/>
          </a:prstGeom>
        </p:spPr>
      </p:pic>
      <p:sp>
        <p:nvSpPr>
          <p:cNvPr id="10" name="Text 0"/>
          <p:cNvSpPr/>
          <p:nvPr/>
        </p:nvSpPr>
        <p:spPr>
          <a:xfrm>
            <a:off x="495300" y="874663"/>
            <a:ext cx="14030024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1E293B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Innovación en Humanización</a:t>
            </a:r>
            <a:endParaRPr lang="en-US" sz="3600" dirty="0"/>
          </a:p>
        </p:txBody>
      </p:sp>
      <p:sp>
        <p:nvSpPr>
          <p:cNvPr id="11" name="Text 1"/>
          <p:cNvSpPr/>
          <p:nvPr/>
        </p:nvSpPr>
        <p:spPr>
          <a:xfrm>
            <a:off x="2247900" y="3347145"/>
            <a:ext cx="1714500" cy="1714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293B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Futuro</a:t>
            </a:r>
            <a:endParaRPr lang="en-US" sz="1200" dirty="0"/>
          </a:p>
        </p:txBody>
      </p:sp>
      <p:sp>
        <p:nvSpPr>
          <p:cNvPr id="12" name="Text 2"/>
          <p:cNvSpPr/>
          <p:nvPr/>
        </p:nvSpPr>
        <p:spPr>
          <a:xfrm>
            <a:off x="6572250" y="3560564"/>
            <a:ext cx="768096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Realidad Virtual Terapéutica</a:t>
            </a:r>
            <a:endParaRPr lang="en-US" sz="1800" dirty="0"/>
          </a:p>
        </p:txBody>
      </p:sp>
      <p:sp>
        <p:nvSpPr>
          <p:cNvPr id="13" name="Text 3"/>
          <p:cNvSpPr/>
          <p:nvPr/>
        </p:nvSpPr>
        <p:spPr>
          <a:xfrm>
            <a:off x="6572250" y="4021485"/>
            <a:ext cx="658368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IA Empática y Predictiva</a:t>
            </a:r>
            <a:endParaRPr lang="en-US" sz="1800" dirty="0"/>
          </a:p>
        </p:txBody>
      </p:sp>
      <p:sp>
        <p:nvSpPr>
          <p:cNvPr id="14" name="Text 4"/>
          <p:cNvSpPr/>
          <p:nvPr/>
        </p:nvSpPr>
        <p:spPr>
          <a:xfrm>
            <a:off x="6572250" y="4482405"/>
            <a:ext cx="713232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Diseño de Experiencia (UX)</a:t>
            </a:r>
            <a:endParaRPr lang="en-US" sz="180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874663"/>
            <a:ext cx="11582400" cy="50482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800" y="2614761"/>
            <a:ext cx="3670250" cy="3179266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58851" y="2900511"/>
            <a:ext cx="762000" cy="7620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16001" y="2995761"/>
            <a:ext cx="647700" cy="5715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60800" y="2614761"/>
            <a:ext cx="3670250" cy="3179266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4851" y="2900511"/>
            <a:ext cx="762000" cy="7620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881539" y="2995761"/>
            <a:ext cx="428625" cy="5715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216801" y="2614761"/>
            <a:ext cx="3670250" cy="3179266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670852" y="2900511"/>
            <a:ext cx="762000" cy="7620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694664" y="2995761"/>
            <a:ext cx="714375" cy="571500"/>
          </a:xfrm>
          <a:prstGeom prst="rect">
            <a:avLst/>
          </a:prstGeom>
        </p:spPr>
      </p:pic>
      <p:sp>
        <p:nvSpPr>
          <p:cNvPr id="14" name="Text 0"/>
          <p:cNvSpPr/>
          <p:nvPr/>
        </p:nvSpPr>
        <p:spPr>
          <a:xfrm>
            <a:off x="495300" y="874663"/>
            <a:ext cx="11391900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1E293B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Desafíos Era Digital</a:t>
            </a:r>
            <a:endParaRPr lang="en-US" sz="3600" dirty="0"/>
          </a:p>
        </p:txBody>
      </p:sp>
      <p:sp>
        <p:nvSpPr>
          <p:cNvPr id="15" name="Text 1"/>
          <p:cNvSpPr/>
          <p:nvPr/>
        </p:nvSpPr>
        <p:spPr>
          <a:xfrm>
            <a:off x="-54709" y="3853011"/>
            <a:ext cx="438912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Telemedicina</a:t>
            </a:r>
            <a:endParaRPr lang="en-US" sz="2400" dirty="0"/>
          </a:p>
        </p:txBody>
      </p:sp>
      <p:sp>
        <p:nvSpPr>
          <p:cNvPr id="16" name="Text 2"/>
          <p:cNvSpPr/>
          <p:nvPr/>
        </p:nvSpPr>
        <p:spPr>
          <a:xfrm>
            <a:off x="590550" y="4634061"/>
            <a:ext cx="3098750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Mantener el toque humano a través de la pantalla.</a:t>
            </a:r>
            <a:endParaRPr lang="en-US" sz="1800" dirty="0"/>
          </a:p>
        </p:txBody>
      </p:sp>
      <p:sp>
        <p:nvSpPr>
          <p:cNvPr id="17" name="Text 3"/>
          <p:cNvSpPr/>
          <p:nvPr/>
        </p:nvSpPr>
        <p:spPr>
          <a:xfrm>
            <a:off x="4632811" y="3853011"/>
            <a:ext cx="292608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E-Health</a:t>
            </a:r>
            <a:endParaRPr lang="en-US" sz="2400" dirty="0"/>
          </a:p>
        </p:txBody>
      </p:sp>
      <p:sp>
        <p:nvSpPr>
          <p:cNvPr id="18" name="Text 4"/>
          <p:cNvSpPr/>
          <p:nvPr/>
        </p:nvSpPr>
        <p:spPr>
          <a:xfrm>
            <a:off x="4546550" y="4634061"/>
            <a:ext cx="3098750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Evitar que la pantalla se interponga en el diálogo.</a:t>
            </a:r>
            <a:endParaRPr lang="en-US" sz="1800" dirty="0"/>
          </a:p>
        </p:txBody>
      </p:sp>
      <p:sp>
        <p:nvSpPr>
          <p:cNvPr id="19" name="Text 5"/>
          <p:cNvSpPr/>
          <p:nvPr/>
        </p:nvSpPr>
        <p:spPr>
          <a:xfrm>
            <a:off x="7491532" y="3853011"/>
            <a:ext cx="512064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Automatización</a:t>
            </a:r>
            <a:endParaRPr lang="en-US" sz="2400" dirty="0"/>
          </a:p>
        </p:txBody>
      </p:sp>
      <p:sp>
        <p:nvSpPr>
          <p:cNvPr id="20" name="Text 6"/>
          <p:cNvSpPr/>
          <p:nvPr/>
        </p:nvSpPr>
        <p:spPr>
          <a:xfrm>
            <a:off x="8502551" y="4634061"/>
            <a:ext cx="3098750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Delegar tareas técnicas, no el cuidado emocional.</a:t>
            </a:r>
            <a:endParaRPr lang="en-US" sz="1800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874663"/>
            <a:ext cx="11582400" cy="50482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800" y="2799457"/>
            <a:ext cx="11582400" cy="280987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5300" y="2989957"/>
            <a:ext cx="4033837" cy="6858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29138" y="2989957"/>
            <a:ext cx="7167563" cy="6858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5300" y="3675757"/>
            <a:ext cx="4033837" cy="581025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29138" y="3675757"/>
            <a:ext cx="7167563" cy="581025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5300" y="4256782"/>
            <a:ext cx="4033837" cy="581025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529138" y="4256782"/>
            <a:ext cx="7167563" cy="581025"/>
          </a:xfrm>
          <a:prstGeom prst="rect">
            <a:avLst/>
          </a:prstGeom>
        </p:spPr>
      </p:pic>
      <p:sp>
        <p:nvSpPr>
          <p:cNvPr id="12" name="Text 0"/>
          <p:cNvSpPr/>
          <p:nvPr/>
        </p:nvSpPr>
        <p:spPr>
          <a:xfrm>
            <a:off x="495300" y="874663"/>
            <a:ext cx="11391900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1E293B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Sostenibilidad</a:t>
            </a:r>
            <a:endParaRPr lang="en-US" sz="3600" dirty="0"/>
          </a:p>
        </p:txBody>
      </p:sp>
      <p:sp>
        <p:nvSpPr>
          <p:cNvPr id="13" name="Text 1"/>
          <p:cNvSpPr/>
          <p:nvPr/>
        </p:nvSpPr>
        <p:spPr>
          <a:xfrm>
            <a:off x="685800" y="2989957"/>
            <a:ext cx="3652838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1E293B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Factor Clave</a:t>
            </a:r>
            <a:endParaRPr lang="en-US" sz="2100" dirty="0"/>
          </a:p>
        </p:txBody>
      </p:sp>
      <p:sp>
        <p:nvSpPr>
          <p:cNvPr id="14" name="Text 2"/>
          <p:cNvSpPr/>
          <p:nvPr/>
        </p:nvSpPr>
        <p:spPr>
          <a:xfrm>
            <a:off x="4719638" y="2989957"/>
            <a:ext cx="7272670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1E293B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Estrategia a Largo Plazo</a:t>
            </a:r>
            <a:endParaRPr lang="en-US" sz="2100" dirty="0"/>
          </a:p>
        </p:txBody>
      </p:sp>
      <p:sp>
        <p:nvSpPr>
          <p:cNvPr id="15" name="Text 3"/>
          <p:cNvSpPr/>
          <p:nvPr/>
        </p:nvSpPr>
        <p:spPr>
          <a:xfrm>
            <a:off x="685800" y="3866257"/>
            <a:ext cx="25603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Financiamiento</a:t>
            </a:r>
            <a:endParaRPr lang="en-US" sz="1200" dirty="0"/>
          </a:p>
        </p:txBody>
      </p:sp>
      <p:sp>
        <p:nvSpPr>
          <p:cNvPr id="16" name="Text 4"/>
          <p:cNvSpPr/>
          <p:nvPr/>
        </p:nvSpPr>
        <p:spPr>
          <a:xfrm>
            <a:off x="4719638" y="3675757"/>
            <a:ext cx="7965305" cy="581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Inversión en programas de bienestar y entorno.</a:t>
            </a:r>
            <a:endParaRPr lang="en-US" sz="1200" dirty="0"/>
          </a:p>
        </p:txBody>
      </p:sp>
      <p:sp>
        <p:nvSpPr>
          <p:cNvPr id="17" name="Text 5"/>
          <p:cNvSpPr/>
          <p:nvPr/>
        </p:nvSpPr>
        <p:spPr>
          <a:xfrm>
            <a:off x="685800" y="4447282"/>
            <a:ext cx="18288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Compromiso</a:t>
            </a:r>
            <a:endParaRPr lang="en-US" sz="1200" dirty="0"/>
          </a:p>
        </p:txBody>
      </p:sp>
      <p:sp>
        <p:nvSpPr>
          <p:cNvPr id="18" name="Text 6"/>
          <p:cNvSpPr/>
          <p:nvPr/>
        </p:nvSpPr>
        <p:spPr>
          <a:xfrm>
            <a:off x="4719638" y="4256782"/>
            <a:ext cx="7272670" cy="581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Liderazgo institucional firme y coherente.</a:t>
            </a:r>
            <a:endParaRPr lang="en-US" sz="1200" dirty="0"/>
          </a:p>
        </p:txBody>
      </p:sp>
      <p:sp>
        <p:nvSpPr>
          <p:cNvPr id="19" name="Text 7"/>
          <p:cNvSpPr/>
          <p:nvPr/>
        </p:nvSpPr>
        <p:spPr>
          <a:xfrm>
            <a:off x="685800" y="5028307"/>
            <a:ext cx="128016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Cultura</a:t>
            </a:r>
            <a:endParaRPr lang="en-US" sz="1200" dirty="0"/>
          </a:p>
        </p:txBody>
      </p:sp>
      <p:sp>
        <p:nvSpPr>
          <p:cNvPr id="20" name="Text 8"/>
          <p:cNvSpPr/>
          <p:nvPr/>
        </p:nvSpPr>
        <p:spPr>
          <a:xfrm>
            <a:off x="4719638" y="4837807"/>
            <a:ext cx="7099511" cy="581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Humanización como ADN de la organización.</a:t>
            </a:r>
            <a:endParaRPr lang="en-US" sz="1200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143000" y="2938463"/>
            <a:ext cx="9906000" cy="9048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563"/>
              </a:lnSpc>
              <a:buNone/>
            </a:pPr>
            <a:r>
              <a:rPr lang="en-US" sz="2850" dirty="0">
                <a:solidFill>
                  <a:srgbClr val="1E293B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"No se trata de añadir años a la vida, sino vida a los años."</a:t>
            </a:r>
            <a:endParaRPr lang="en-US" sz="2850" dirty="0"/>
          </a:p>
        </p:txBody>
      </p:sp>
      <p:sp>
        <p:nvSpPr>
          <p:cNvPr id="5" name="Text 1"/>
          <p:cNvSpPr/>
          <p:nvPr/>
        </p:nvSpPr>
        <p:spPr>
          <a:xfrm>
            <a:off x="3958590" y="4052888"/>
            <a:ext cx="4274820" cy="238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3B82F6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— Cicely Saunders</a:t>
            </a:r>
            <a:endParaRPr lang="en-US" sz="1650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38813" y="4820543"/>
            <a:ext cx="714375" cy="571500"/>
          </a:xfrm>
          <a:prstGeom prst="rect">
            <a:avLst/>
          </a:prstGeom>
        </p:spPr>
      </p:pic>
      <p:sp>
        <p:nvSpPr>
          <p:cNvPr id="6" name="Text 1"/>
          <p:cNvSpPr/>
          <p:nvPr/>
        </p:nvSpPr>
        <p:spPr>
          <a:xfrm>
            <a:off x="-1402080" y="3932932"/>
            <a:ext cx="14996160" cy="4875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840"/>
              </a:lnSpc>
              <a:buNone/>
            </a:pPr>
            <a:r>
              <a:rPr lang="en-US" sz="2400" dirty="0">
                <a:solidFill>
                  <a:srgbClr val="475569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Hacia una medicina más humana y compasiva</a:t>
            </a:r>
            <a:endParaRPr lang="en-US" sz="2400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94594" y="-1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0206" y="306526"/>
            <a:ext cx="11582400" cy="504825"/>
          </a:xfrm>
          <a:prstGeom prst="rect">
            <a:avLst/>
          </a:prstGeom>
        </p:spPr>
      </p:pic>
      <p:sp>
        <p:nvSpPr>
          <p:cNvPr id="5" name="Text 0"/>
          <p:cNvSpPr/>
          <p:nvPr/>
        </p:nvSpPr>
        <p:spPr>
          <a:xfrm>
            <a:off x="564731" y="306526"/>
            <a:ext cx="17987211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1E293B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Referencias Bibliográficas (1/3)</a:t>
            </a:r>
            <a:endParaRPr lang="en-US" sz="3600" dirty="0"/>
          </a:p>
        </p:txBody>
      </p:sp>
      <p:sp>
        <p:nvSpPr>
          <p:cNvPr id="6" name="Text 1"/>
          <p:cNvSpPr/>
          <p:nvPr/>
        </p:nvSpPr>
        <p:spPr>
          <a:xfrm>
            <a:off x="564731" y="3246164"/>
            <a:ext cx="29355292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endParaRPr lang="en-US" sz="1800" dirty="0"/>
          </a:p>
        </p:txBody>
      </p:sp>
      <p:sp>
        <p:nvSpPr>
          <p:cNvPr id="7" name="Text 2"/>
          <p:cNvSpPr/>
          <p:nvPr/>
        </p:nvSpPr>
        <p:spPr>
          <a:xfrm>
            <a:off x="564731" y="3802335"/>
            <a:ext cx="23979178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endParaRPr lang="en-US" sz="1800" dirty="0"/>
          </a:p>
        </p:txBody>
      </p:sp>
      <p:sp>
        <p:nvSpPr>
          <p:cNvPr id="8" name="Text 3"/>
          <p:cNvSpPr/>
          <p:nvPr/>
        </p:nvSpPr>
        <p:spPr>
          <a:xfrm>
            <a:off x="564731" y="4358506"/>
            <a:ext cx="2781926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endParaRPr lang="en-US" sz="1800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2B837CC7-5218-730A-D4A0-4E1FE805D104}"/>
              </a:ext>
            </a:extLst>
          </p:cNvPr>
          <p:cNvSpPr txBox="1"/>
          <p:nvPr/>
        </p:nvSpPr>
        <p:spPr>
          <a:xfrm>
            <a:off x="777765" y="1080685"/>
            <a:ext cx="11014841" cy="8035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Ministerio</a:t>
            </a:r>
            <a:r>
              <a:rPr lang="en-US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de Salud y </a:t>
            </a:r>
            <a:r>
              <a:rPr lang="en-US" dirty="0" err="1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Protección</a:t>
            </a:r>
            <a:r>
              <a:rPr lang="en-US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Social. (2018). </a:t>
            </a:r>
            <a:r>
              <a:rPr lang="en-US" sz="1950" i="1" dirty="0">
                <a:solidFill>
                  <a:srgbClr val="FF6D00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Política Nacional de </a:t>
            </a:r>
            <a:r>
              <a:rPr lang="en-US" sz="1950" i="1" dirty="0" err="1">
                <a:solidFill>
                  <a:srgbClr val="FF6D00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Humanización</a:t>
            </a:r>
            <a:r>
              <a:rPr lang="en-US" sz="1950" i="1" dirty="0">
                <a:solidFill>
                  <a:srgbClr val="FF6D00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</a:t>
            </a:r>
            <a:r>
              <a:rPr lang="en-US" sz="1950" i="1" dirty="0" err="1">
                <a:solidFill>
                  <a:srgbClr val="FF6D00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en</a:t>
            </a:r>
            <a:r>
              <a:rPr lang="en-US" sz="1950" i="1" dirty="0">
                <a:solidFill>
                  <a:srgbClr val="FF6D00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Salud</a:t>
            </a:r>
            <a:r>
              <a:rPr lang="en-US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. Bogotá: </a:t>
            </a:r>
            <a:r>
              <a:rPr lang="en-US" dirty="0" err="1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Minsalud</a:t>
            </a:r>
            <a:r>
              <a:rPr lang="en-US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.</a:t>
            </a:r>
            <a:endParaRPr lang="en-US" dirty="0"/>
          </a:p>
          <a:p>
            <a:endParaRPr lang="es-CO" dirty="0"/>
          </a:p>
          <a:p>
            <a:r>
              <a:rPr lang="en-US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Organización Mundial de la Salud. (2020). </a:t>
            </a:r>
            <a:r>
              <a:rPr lang="en-US" sz="1950" i="1" dirty="0">
                <a:solidFill>
                  <a:srgbClr val="FF6D00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Calidad de la </a:t>
            </a:r>
            <a:r>
              <a:rPr lang="en-US" sz="1950" i="1" dirty="0" err="1">
                <a:solidFill>
                  <a:srgbClr val="FF6D00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atención</a:t>
            </a:r>
            <a:r>
              <a:rPr lang="en-US" sz="1950" i="1" dirty="0">
                <a:solidFill>
                  <a:srgbClr val="FF6D00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sanitaria</a:t>
            </a:r>
            <a:r>
              <a:rPr lang="en-US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. Ginebra: OMS.</a:t>
            </a:r>
          </a:p>
          <a:p>
            <a:endParaRPr lang="en-US" dirty="0">
              <a:solidFill>
                <a:srgbClr val="334155"/>
              </a:solidFill>
              <a:latin typeface="Afacad Flux" pitchFamily="34" charset="0"/>
              <a:ea typeface="Afacad Flux" pitchFamily="34" charset="-122"/>
            </a:endParaRPr>
          </a:p>
          <a:p>
            <a:r>
              <a:rPr lang="en-US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Alonso Ruiz, M. T., et al. (2019). </a:t>
            </a:r>
            <a:r>
              <a:rPr lang="en-US" sz="1950" i="1" dirty="0">
                <a:solidFill>
                  <a:srgbClr val="FF6D00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I Manual de </a:t>
            </a:r>
            <a:r>
              <a:rPr lang="en-US" sz="1950" i="1" dirty="0" err="1">
                <a:solidFill>
                  <a:srgbClr val="FF6D00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Cuidados</a:t>
            </a:r>
            <a:r>
              <a:rPr lang="en-US" sz="1950" i="1" dirty="0">
                <a:solidFill>
                  <a:srgbClr val="FF6D00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</a:t>
            </a:r>
            <a:r>
              <a:rPr lang="en-US" sz="1950" i="1" dirty="0" err="1">
                <a:solidFill>
                  <a:srgbClr val="FF6D00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Paliativos</a:t>
            </a:r>
            <a:r>
              <a:rPr lang="en-US" sz="1950" i="1" dirty="0">
                <a:solidFill>
                  <a:srgbClr val="FF6D00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de Extremadura</a:t>
            </a:r>
            <a:r>
              <a:rPr lang="en-US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. Junta de Extremadura.</a:t>
            </a:r>
          </a:p>
          <a:p>
            <a:endParaRPr lang="en-US" dirty="0">
              <a:solidFill>
                <a:srgbClr val="334155"/>
              </a:solidFill>
              <a:latin typeface="Afacad Flux" pitchFamily="34" charset="0"/>
              <a:ea typeface="Afacad Flux" pitchFamily="34" charset="-122"/>
            </a:endParaRPr>
          </a:p>
          <a:p>
            <a:r>
              <a:rPr lang="en-US" dirty="0">
                <a:solidFill>
                  <a:srgbClr val="475569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Instituto de </a:t>
            </a:r>
            <a:r>
              <a:rPr lang="en-US" dirty="0" err="1">
                <a:solidFill>
                  <a:srgbClr val="475569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Evaluación</a:t>
            </a:r>
            <a:r>
              <a:rPr lang="en-US" dirty="0">
                <a:solidFill>
                  <a:srgbClr val="475569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</a:t>
            </a:r>
            <a:r>
              <a:rPr lang="en-US" dirty="0" err="1">
                <a:solidFill>
                  <a:srgbClr val="475569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Tecnológica</a:t>
            </a:r>
            <a:r>
              <a:rPr lang="en-US" dirty="0">
                <a:solidFill>
                  <a:srgbClr val="475569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</a:t>
            </a:r>
            <a:r>
              <a:rPr lang="en-US" dirty="0" err="1">
                <a:solidFill>
                  <a:srgbClr val="475569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en</a:t>
            </a:r>
            <a:r>
              <a:rPr lang="en-US" dirty="0">
                <a:solidFill>
                  <a:srgbClr val="475569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Salud. (2019). </a:t>
            </a:r>
            <a:r>
              <a:rPr lang="en-US" i="1" dirty="0">
                <a:solidFill>
                  <a:srgbClr val="475569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Guía de </a:t>
            </a:r>
            <a:r>
              <a:rPr lang="en-US" i="1" dirty="0" err="1">
                <a:solidFill>
                  <a:srgbClr val="475569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práctica</a:t>
            </a:r>
            <a:r>
              <a:rPr lang="en-US" i="1" dirty="0">
                <a:solidFill>
                  <a:srgbClr val="475569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</a:t>
            </a:r>
            <a:r>
              <a:rPr lang="en-US" i="1" dirty="0" err="1">
                <a:solidFill>
                  <a:srgbClr val="475569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clínica</a:t>
            </a:r>
            <a:r>
              <a:rPr lang="en-US" i="1" dirty="0">
                <a:solidFill>
                  <a:srgbClr val="475569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para </a:t>
            </a:r>
            <a:r>
              <a:rPr lang="en-US" i="1" dirty="0" err="1">
                <a:solidFill>
                  <a:srgbClr val="475569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humanización</a:t>
            </a:r>
            <a:r>
              <a:rPr lang="en-US" i="1" dirty="0">
                <a:solidFill>
                  <a:srgbClr val="475569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del </a:t>
            </a:r>
            <a:r>
              <a:rPr lang="en-US" i="1" dirty="0" err="1">
                <a:solidFill>
                  <a:srgbClr val="475569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cuidado</a:t>
            </a:r>
            <a:r>
              <a:rPr lang="en-US" dirty="0">
                <a:solidFill>
                  <a:srgbClr val="475569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. Bogotá: IETS.</a:t>
            </a:r>
          </a:p>
          <a:p>
            <a:endParaRPr lang="en-US" dirty="0">
              <a:solidFill>
                <a:srgbClr val="475569"/>
              </a:solidFill>
              <a:latin typeface="Afacad Flux" pitchFamily="34" charset="0"/>
              <a:ea typeface="Afacad Flux" pitchFamily="34" charset="-122"/>
            </a:endParaRPr>
          </a:p>
          <a:p>
            <a:r>
              <a:rPr lang="en-US" dirty="0" err="1">
                <a:solidFill>
                  <a:srgbClr val="475569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Asociación</a:t>
            </a:r>
            <a:r>
              <a:rPr lang="en-US" dirty="0">
                <a:solidFill>
                  <a:srgbClr val="475569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Colombiana de Medicina Interna. (2021). </a:t>
            </a:r>
            <a:r>
              <a:rPr lang="en-US" i="1" dirty="0" err="1">
                <a:solidFill>
                  <a:srgbClr val="475569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Protocolos</a:t>
            </a:r>
            <a:r>
              <a:rPr lang="en-US" i="1" dirty="0">
                <a:solidFill>
                  <a:srgbClr val="475569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de </a:t>
            </a:r>
            <a:r>
              <a:rPr lang="en-US" i="1" dirty="0" err="1">
                <a:solidFill>
                  <a:srgbClr val="475569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humanización</a:t>
            </a:r>
            <a:r>
              <a:rPr lang="en-US" i="1" dirty="0">
                <a:solidFill>
                  <a:srgbClr val="475569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</a:t>
            </a:r>
            <a:r>
              <a:rPr lang="en-US" i="1" dirty="0" err="1">
                <a:solidFill>
                  <a:srgbClr val="475569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hospitalaria</a:t>
            </a:r>
            <a:r>
              <a:rPr lang="en-US" dirty="0">
                <a:solidFill>
                  <a:srgbClr val="475569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.</a:t>
            </a:r>
          </a:p>
          <a:p>
            <a:endParaRPr lang="en-US" dirty="0">
              <a:solidFill>
                <a:srgbClr val="475569"/>
              </a:solidFill>
              <a:latin typeface="Afacad Flux" pitchFamily="34" charset="0"/>
              <a:ea typeface="Afacad Flux" pitchFamily="34" charset="-122"/>
            </a:endParaRPr>
          </a:p>
          <a:p>
            <a:r>
              <a:rPr lang="en-US" dirty="0">
                <a:solidFill>
                  <a:srgbClr val="475569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Breitbart, W., &amp; Dickerman, A. L. (2024). </a:t>
            </a:r>
            <a:r>
              <a:rPr lang="en-US" i="1" dirty="0">
                <a:solidFill>
                  <a:srgbClr val="475569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Assessment and management of depression in palliative care</a:t>
            </a:r>
            <a:r>
              <a:rPr lang="en-US" dirty="0">
                <a:solidFill>
                  <a:srgbClr val="475569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. UpToDate.</a:t>
            </a:r>
          </a:p>
          <a:p>
            <a:endParaRPr lang="en-US" dirty="0">
              <a:solidFill>
                <a:srgbClr val="475569"/>
              </a:solidFill>
              <a:latin typeface="Afacad Flux" pitchFamily="34" charset="0"/>
              <a:ea typeface="Afacad Flux" pitchFamily="34" charset="-122"/>
            </a:endParaRPr>
          </a:p>
          <a:p>
            <a:r>
              <a:rPr lang="en-US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Fundación Santa Fe de Bogotá. (2022). </a:t>
            </a:r>
            <a:r>
              <a:rPr lang="en-US" sz="1950" i="1" dirty="0">
                <a:solidFill>
                  <a:srgbClr val="FF6D00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Manual de </a:t>
            </a:r>
            <a:r>
              <a:rPr lang="en-US" sz="1950" i="1" dirty="0" err="1">
                <a:solidFill>
                  <a:srgbClr val="FF6D00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humanización</a:t>
            </a:r>
            <a:r>
              <a:rPr lang="en-US" sz="1950" i="1" dirty="0">
                <a:solidFill>
                  <a:srgbClr val="FF6D00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</a:t>
            </a:r>
            <a:r>
              <a:rPr lang="en-US" sz="1950" i="1" dirty="0" err="1">
                <a:solidFill>
                  <a:srgbClr val="FF6D00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en</a:t>
            </a:r>
            <a:r>
              <a:rPr lang="en-US" sz="1950" i="1" dirty="0">
                <a:solidFill>
                  <a:srgbClr val="FF6D00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</a:t>
            </a:r>
            <a:r>
              <a:rPr lang="en-US" sz="1950" i="1" dirty="0" err="1">
                <a:solidFill>
                  <a:srgbClr val="FF6D00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cuidados</a:t>
            </a:r>
            <a:r>
              <a:rPr lang="en-US" sz="1950" i="1" dirty="0">
                <a:solidFill>
                  <a:srgbClr val="FF6D00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</a:t>
            </a:r>
            <a:r>
              <a:rPr lang="en-US" sz="1950" i="1" dirty="0" err="1">
                <a:solidFill>
                  <a:srgbClr val="FF6D00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críticos</a:t>
            </a:r>
            <a:r>
              <a:rPr lang="en-US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. Revista Colombiana de </a:t>
            </a:r>
            <a:r>
              <a:rPr lang="en-US" dirty="0" err="1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Bioética</a:t>
            </a:r>
            <a:r>
              <a:rPr lang="en-US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, 15(2).</a:t>
            </a:r>
          </a:p>
          <a:p>
            <a:endParaRPr lang="en-US" dirty="0">
              <a:solidFill>
                <a:srgbClr val="334155"/>
              </a:solidFill>
              <a:latin typeface="Afacad Flux" pitchFamily="34" charset="0"/>
              <a:ea typeface="Afacad Flux" pitchFamily="34" charset="-122"/>
            </a:endParaRPr>
          </a:p>
          <a:p>
            <a:r>
              <a:rPr lang="en-US" sz="16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Academia Nacional de Medicina. (2023). </a:t>
            </a:r>
            <a:r>
              <a:rPr lang="en-US" i="1" dirty="0" err="1">
                <a:solidFill>
                  <a:srgbClr val="FF6D00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Ética</a:t>
            </a:r>
            <a:r>
              <a:rPr lang="en-US" i="1" dirty="0">
                <a:solidFill>
                  <a:srgbClr val="FF6D00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y </a:t>
            </a:r>
            <a:r>
              <a:rPr lang="en-US" i="1" dirty="0" err="1">
                <a:solidFill>
                  <a:srgbClr val="FF6D00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humanización</a:t>
            </a:r>
            <a:r>
              <a:rPr lang="en-US" i="1" dirty="0">
                <a:solidFill>
                  <a:srgbClr val="FF6D00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</a:t>
            </a:r>
            <a:r>
              <a:rPr lang="en-US" i="1" dirty="0" err="1">
                <a:solidFill>
                  <a:srgbClr val="FF6D00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en</a:t>
            </a:r>
            <a:r>
              <a:rPr lang="en-US" i="1" dirty="0">
                <a:solidFill>
                  <a:srgbClr val="FF6D00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la </a:t>
            </a:r>
            <a:r>
              <a:rPr lang="en-US" i="1" dirty="0" err="1">
                <a:solidFill>
                  <a:srgbClr val="FF6D00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práctica</a:t>
            </a:r>
            <a:r>
              <a:rPr lang="en-US" i="1" dirty="0">
                <a:solidFill>
                  <a:srgbClr val="FF6D00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</a:t>
            </a:r>
            <a:r>
              <a:rPr lang="en-US" i="1" dirty="0" err="1">
                <a:solidFill>
                  <a:srgbClr val="FF6D00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médica</a:t>
            </a:r>
            <a:r>
              <a:rPr lang="en-US" i="1" dirty="0">
                <a:solidFill>
                  <a:srgbClr val="FF6D00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</a:t>
            </a:r>
            <a:r>
              <a:rPr lang="en-US" i="1" dirty="0" err="1">
                <a:solidFill>
                  <a:srgbClr val="FF6D00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contemporánea</a:t>
            </a:r>
            <a:r>
              <a:rPr lang="en-US" i="1" dirty="0">
                <a:solidFill>
                  <a:srgbClr val="FF6D00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.</a:t>
            </a:r>
          </a:p>
          <a:p>
            <a:endParaRPr lang="en-US" i="1" dirty="0">
              <a:solidFill>
                <a:srgbClr val="FF6D00"/>
              </a:solidFill>
              <a:latin typeface="Afacad Flux" pitchFamily="34" charset="0"/>
              <a:ea typeface="Afacad Flux" pitchFamily="34" charset="-122"/>
              <a:cs typeface="Afacad Flux" pitchFamily="34" charset="-120"/>
            </a:endParaRPr>
          </a:p>
          <a:p>
            <a:r>
              <a:rPr lang="en-US" sz="16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Henson, L. A., et al. (2020). </a:t>
            </a:r>
            <a:r>
              <a:rPr lang="en-US" i="1" dirty="0">
                <a:solidFill>
                  <a:srgbClr val="FF6D00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Palliative Care and Management of Common Distressing Symptoms</a:t>
            </a:r>
            <a:r>
              <a:rPr lang="en-US" sz="16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. J Clin Oncol.</a:t>
            </a:r>
            <a:endParaRPr lang="en-US" sz="1600" dirty="0"/>
          </a:p>
          <a:p>
            <a:endParaRPr lang="en-US" i="1" dirty="0">
              <a:solidFill>
                <a:srgbClr val="FF6D00"/>
              </a:solidFill>
              <a:latin typeface="Afacad Flux" pitchFamily="34" charset="0"/>
              <a:ea typeface="Afacad Flux" pitchFamily="34" charset="-122"/>
              <a:cs typeface="Afacad Flux" pitchFamily="34" charset="-120"/>
            </a:endParaRPr>
          </a:p>
          <a:p>
            <a:endParaRPr lang="en-US" i="1" dirty="0">
              <a:solidFill>
                <a:srgbClr val="FF6D00"/>
              </a:solidFill>
              <a:latin typeface="Afacad Flux" pitchFamily="34" charset="0"/>
              <a:ea typeface="Afacad Flux" pitchFamily="34" charset="-122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s-CO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874663"/>
            <a:ext cx="11582400" cy="50482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800" y="2725341"/>
            <a:ext cx="5600700" cy="2958108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86500" y="2299395"/>
            <a:ext cx="5600700" cy="38100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86500" y="2299395"/>
            <a:ext cx="5600700" cy="3810000"/>
          </a:xfrm>
          <a:prstGeom prst="rect">
            <a:avLst/>
          </a:prstGeom>
        </p:spPr>
      </p:pic>
      <p:sp>
        <p:nvSpPr>
          <p:cNvPr id="8" name="Text 0"/>
          <p:cNvSpPr/>
          <p:nvPr/>
        </p:nvSpPr>
        <p:spPr>
          <a:xfrm>
            <a:off x="495300" y="874663"/>
            <a:ext cx="16728106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1E293B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Evolución del Enfoque Humanista</a:t>
            </a:r>
            <a:endParaRPr lang="en-US" sz="3600" dirty="0"/>
          </a:p>
        </p:txBody>
      </p:sp>
      <p:sp>
        <p:nvSpPr>
          <p:cNvPr id="9" name="Text 1"/>
          <p:cNvSpPr/>
          <p:nvPr/>
        </p:nvSpPr>
        <p:spPr>
          <a:xfrm>
            <a:off x="876300" y="3258741"/>
            <a:ext cx="1316736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Medicina Antigua:</a:t>
            </a: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Hipócrates y la ética clínica.</a:t>
            </a:r>
            <a:endParaRPr lang="en-US" sz="1800" dirty="0"/>
          </a:p>
        </p:txBody>
      </p:sp>
      <p:sp>
        <p:nvSpPr>
          <p:cNvPr id="10" name="Text 2"/>
          <p:cNvSpPr/>
          <p:nvPr/>
        </p:nvSpPr>
        <p:spPr>
          <a:xfrm>
            <a:off x="876300" y="3767286"/>
            <a:ext cx="1152144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Rev. Científica:</a:t>
            </a: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Enfoque en la enfermedad.</a:t>
            </a:r>
            <a:endParaRPr lang="en-US" sz="1800" dirty="0"/>
          </a:p>
        </p:txBody>
      </p:sp>
      <p:sp>
        <p:nvSpPr>
          <p:cNvPr id="11" name="Text 3"/>
          <p:cNvSpPr/>
          <p:nvPr/>
        </p:nvSpPr>
        <p:spPr>
          <a:xfrm>
            <a:off x="876300" y="4275832"/>
            <a:ext cx="1069848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Siglo XX:</a:t>
            </a: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Hiperespecialización técnica.</a:t>
            </a:r>
            <a:endParaRPr lang="en-US" sz="1800" dirty="0"/>
          </a:p>
        </p:txBody>
      </p:sp>
      <p:sp>
        <p:nvSpPr>
          <p:cNvPr id="12" name="Text 4"/>
          <p:cNvSpPr/>
          <p:nvPr/>
        </p:nvSpPr>
        <p:spPr>
          <a:xfrm>
            <a:off x="876300" y="4784378"/>
            <a:ext cx="1179576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Siglo XXI:</a:t>
            </a: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Medicina centrada en la persona.</a:t>
            </a:r>
            <a:endParaRPr lang="en-US" sz="1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874663"/>
            <a:ext cx="11582400" cy="50482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800" y="1665238"/>
            <a:ext cx="3606850" cy="5078462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08050" y="3414861"/>
            <a:ext cx="304800" cy="3048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92650" y="1665238"/>
            <a:ext cx="3606850" cy="5078462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9738" y="3414861"/>
            <a:ext cx="381000" cy="3048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280499" y="1665238"/>
            <a:ext cx="3606850" cy="5078462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31375" y="3414861"/>
            <a:ext cx="342900" cy="304800"/>
          </a:xfrm>
          <a:prstGeom prst="rect">
            <a:avLst/>
          </a:prstGeom>
        </p:spPr>
      </p:pic>
      <p:sp>
        <p:nvSpPr>
          <p:cNvPr id="11" name="Text 0"/>
          <p:cNvSpPr/>
          <p:nvPr/>
        </p:nvSpPr>
        <p:spPr>
          <a:xfrm>
            <a:off x="495300" y="874663"/>
            <a:ext cx="12411175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1E293B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Dimensiones del Cuidado</a:t>
            </a:r>
            <a:endParaRPr lang="en-US" sz="3600" dirty="0"/>
          </a:p>
        </p:txBody>
      </p:sp>
      <p:sp>
        <p:nvSpPr>
          <p:cNvPr id="12" name="Text 1"/>
          <p:cNvSpPr/>
          <p:nvPr/>
        </p:nvSpPr>
        <p:spPr>
          <a:xfrm>
            <a:off x="279425" y="3376761"/>
            <a:ext cx="365760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EC4899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    </a:t>
            </a:r>
            <a:r>
              <a:rPr lang="en-US" sz="2400" b="1" dirty="0" err="1">
                <a:solidFill>
                  <a:srgbClr val="EC4899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Emocional</a:t>
            </a:r>
            <a:endParaRPr lang="en-US" sz="2400" dirty="0"/>
          </a:p>
        </p:txBody>
      </p:sp>
      <p:sp>
        <p:nvSpPr>
          <p:cNvPr id="13" name="Text 2"/>
          <p:cNvSpPr/>
          <p:nvPr/>
        </p:nvSpPr>
        <p:spPr>
          <a:xfrm>
            <a:off x="685800" y="4157811"/>
            <a:ext cx="2844850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Apoyo psicológico y manejo de la ansiedad del paciente.</a:t>
            </a:r>
            <a:endParaRPr lang="en-US" sz="1800" dirty="0"/>
          </a:p>
        </p:txBody>
      </p:sp>
      <p:sp>
        <p:nvSpPr>
          <p:cNvPr id="14" name="Text 3"/>
          <p:cNvSpPr/>
          <p:nvPr/>
        </p:nvSpPr>
        <p:spPr>
          <a:xfrm>
            <a:off x="4673650" y="3376761"/>
            <a:ext cx="284485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EC4899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     Social</a:t>
            </a:r>
            <a:endParaRPr lang="en-US" sz="2400" dirty="0"/>
          </a:p>
        </p:txBody>
      </p:sp>
      <p:sp>
        <p:nvSpPr>
          <p:cNvPr id="15" name="Text 4"/>
          <p:cNvSpPr/>
          <p:nvPr/>
        </p:nvSpPr>
        <p:spPr>
          <a:xfrm>
            <a:off x="4673650" y="4157811"/>
            <a:ext cx="2844850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Inclusión de la familia y redes de apoyo en el proceso.</a:t>
            </a:r>
            <a:endParaRPr lang="en-US" sz="1800" dirty="0"/>
          </a:p>
        </p:txBody>
      </p:sp>
      <p:sp>
        <p:nvSpPr>
          <p:cNvPr id="16" name="Text 5"/>
          <p:cNvSpPr/>
          <p:nvPr/>
        </p:nvSpPr>
        <p:spPr>
          <a:xfrm>
            <a:off x="8072244" y="3376761"/>
            <a:ext cx="402336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EC4899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     </a:t>
            </a:r>
            <a:r>
              <a:rPr lang="en-US" sz="2400" b="1" dirty="0" err="1">
                <a:solidFill>
                  <a:srgbClr val="EC4899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Espiritual</a:t>
            </a:r>
            <a:endParaRPr lang="en-US" sz="2400" dirty="0"/>
          </a:p>
        </p:txBody>
      </p:sp>
      <p:sp>
        <p:nvSpPr>
          <p:cNvPr id="17" name="Text 6"/>
          <p:cNvSpPr/>
          <p:nvPr/>
        </p:nvSpPr>
        <p:spPr>
          <a:xfrm>
            <a:off x="8661499" y="4157811"/>
            <a:ext cx="2844850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Respeto a las creencias y búsqueda de sentido vital.</a:t>
            </a:r>
            <a:endParaRPr lang="en-US" sz="1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874663"/>
            <a:ext cx="11582400" cy="50482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800" y="2356842"/>
            <a:ext cx="5981700" cy="3695254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67500" y="2299395"/>
            <a:ext cx="5219700" cy="38100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67500" y="2299395"/>
            <a:ext cx="5219700" cy="3810000"/>
          </a:xfrm>
          <a:prstGeom prst="rect">
            <a:avLst/>
          </a:prstGeom>
        </p:spPr>
      </p:pic>
      <p:sp>
        <p:nvSpPr>
          <p:cNvPr id="8" name="Text 0"/>
          <p:cNvSpPr/>
          <p:nvPr/>
        </p:nvSpPr>
        <p:spPr>
          <a:xfrm>
            <a:off x="495300" y="874663"/>
            <a:ext cx="11871559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1E293B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Principio de Autonomía</a:t>
            </a:r>
            <a:endParaRPr lang="en-US" sz="3600" dirty="0"/>
          </a:p>
        </p:txBody>
      </p:sp>
      <p:sp>
        <p:nvSpPr>
          <p:cNvPr id="9" name="Text 1"/>
          <p:cNvSpPr/>
          <p:nvPr/>
        </p:nvSpPr>
        <p:spPr>
          <a:xfrm>
            <a:off x="685800" y="2966442"/>
            <a:ext cx="5219700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Derecho del paciente a tomar decisiones informadas y voluntarias.</a:t>
            </a:r>
            <a:endParaRPr lang="en-US" sz="1800" dirty="0"/>
          </a:p>
        </p:txBody>
      </p:sp>
      <p:sp>
        <p:nvSpPr>
          <p:cNvPr id="10" name="Text 2"/>
          <p:cNvSpPr/>
          <p:nvPr/>
        </p:nvSpPr>
        <p:spPr>
          <a:xfrm>
            <a:off x="876300" y="3993059"/>
            <a:ext cx="850392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Planificación Anticipada (PAD).</a:t>
            </a:r>
            <a:endParaRPr lang="en-US" sz="1800" dirty="0"/>
          </a:p>
        </p:txBody>
      </p:sp>
      <p:sp>
        <p:nvSpPr>
          <p:cNvPr id="11" name="Text 3"/>
          <p:cNvSpPr/>
          <p:nvPr/>
        </p:nvSpPr>
        <p:spPr>
          <a:xfrm>
            <a:off x="876300" y="4501604"/>
            <a:ext cx="822960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Consentimiento informado real.</a:t>
            </a:r>
            <a:endParaRPr lang="en-US" sz="1800" dirty="0"/>
          </a:p>
        </p:txBody>
      </p:sp>
      <p:sp>
        <p:nvSpPr>
          <p:cNvPr id="12" name="Text 4"/>
          <p:cNvSpPr/>
          <p:nvPr/>
        </p:nvSpPr>
        <p:spPr>
          <a:xfrm>
            <a:off x="876300" y="5010150"/>
            <a:ext cx="960120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Respeto a la voluntad del paciente.</a:t>
            </a:r>
            <a:endParaRPr lang="en-US" sz="1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72150" y="5064323"/>
            <a:ext cx="647700" cy="571500"/>
          </a:xfrm>
          <a:prstGeom prst="rect">
            <a:avLst/>
          </a:prstGeom>
        </p:spPr>
      </p:pic>
      <p:sp>
        <p:nvSpPr>
          <p:cNvPr id="5" name="Text 0"/>
          <p:cNvSpPr/>
          <p:nvPr/>
        </p:nvSpPr>
        <p:spPr>
          <a:xfrm>
            <a:off x="-762000" y="2327077"/>
            <a:ext cx="13716000" cy="10572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7500" b="1" dirty="0">
                <a:solidFill>
                  <a:srgbClr val="BC84EE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Beneficencia</a:t>
            </a:r>
            <a:endParaRPr lang="en-US" sz="7500" dirty="0"/>
          </a:p>
        </p:txBody>
      </p:sp>
      <p:sp>
        <p:nvSpPr>
          <p:cNvPr id="6" name="Text 1"/>
          <p:cNvSpPr/>
          <p:nvPr/>
        </p:nvSpPr>
        <p:spPr>
          <a:xfrm>
            <a:off x="304800" y="3689152"/>
            <a:ext cx="11582400" cy="9751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840"/>
              </a:lnSpc>
              <a:buNone/>
            </a:pPr>
            <a:r>
              <a:rPr lang="en-US" sz="2400" dirty="0">
                <a:solidFill>
                  <a:srgbClr val="475569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Obligación de actuar siempre en el mejor interés del paciente, buscando su bienestar integral y alivio del sufrimiento.</a:t>
            </a:r>
            <a:endParaRPr lang="en-US" sz="2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874663"/>
            <a:ext cx="11582400" cy="50482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800" y="2799457"/>
            <a:ext cx="11582400" cy="280987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5300" y="2989957"/>
            <a:ext cx="3139083" cy="6858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34383" y="2989957"/>
            <a:ext cx="8062317" cy="6858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5300" y="3675757"/>
            <a:ext cx="3139083" cy="581025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634383" y="3675757"/>
            <a:ext cx="8062317" cy="581025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5300" y="4256782"/>
            <a:ext cx="3139083" cy="581025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634383" y="4256782"/>
            <a:ext cx="8062317" cy="581025"/>
          </a:xfrm>
          <a:prstGeom prst="rect">
            <a:avLst/>
          </a:prstGeom>
        </p:spPr>
      </p:pic>
      <p:sp>
        <p:nvSpPr>
          <p:cNvPr id="12" name="Text 0"/>
          <p:cNvSpPr/>
          <p:nvPr/>
        </p:nvSpPr>
        <p:spPr>
          <a:xfrm>
            <a:off x="495300" y="874663"/>
            <a:ext cx="11391900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1E293B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No Maleficencia</a:t>
            </a:r>
            <a:endParaRPr lang="en-US" sz="3600" dirty="0"/>
          </a:p>
        </p:txBody>
      </p:sp>
      <p:sp>
        <p:nvSpPr>
          <p:cNvPr id="13" name="Text 1"/>
          <p:cNvSpPr/>
          <p:nvPr/>
        </p:nvSpPr>
        <p:spPr>
          <a:xfrm>
            <a:off x="685800" y="2989957"/>
            <a:ext cx="2758083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1E293B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Acción</a:t>
            </a:r>
            <a:endParaRPr lang="en-US" sz="2100" dirty="0"/>
          </a:p>
        </p:txBody>
      </p:sp>
      <p:sp>
        <p:nvSpPr>
          <p:cNvPr id="14" name="Text 2"/>
          <p:cNvSpPr/>
          <p:nvPr/>
        </p:nvSpPr>
        <p:spPr>
          <a:xfrm>
            <a:off x="3824883" y="2989957"/>
            <a:ext cx="7681317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1E293B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Objetivo Humanizado</a:t>
            </a:r>
            <a:endParaRPr lang="en-US" sz="2100" dirty="0"/>
          </a:p>
        </p:txBody>
      </p:sp>
      <p:sp>
        <p:nvSpPr>
          <p:cNvPr id="15" name="Text 3"/>
          <p:cNvSpPr/>
          <p:nvPr/>
        </p:nvSpPr>
        <p:spPr>
          <a:xfrm>
            <a:off x="685800" y="3866257"/>
            <a:ext cx="292608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Evitar Futilidad</a:t>
            </a:r>
            <a:endParaRPr lang="en-US" sz="1200" dirty="0"/>
          </a:p>
        </p:txBody>
      </p:sp>
      <p:sp>
        <p:nvSpPr>
          <p:cNvPr id="16" name="Text 4"/>
          <p:cNvSpPr/>
          <p:nvPr/>
        </p:nvSpPr>
        <p:spPr>
          <a:xfrm>
            <a:off x="3824883" y="3675757"/>
            <a:ext cx="7840695" cy="581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No prolongar el sufrimiento innecesariamente.</a:t>
            </a:r>
            <a:endParaRPr lang="en-US" sz="1200" dirty="0"/>
          </a:p>
        </p:txBody>
      </p:sp>
      <p:sp>
        <p:nvSpPr>
          <p:cNvPr id="17" name="Text 5"/>
          <p:cNvSpPr/>
          <p:nvPr/>
        </p:nvSpPr>
        <p:spPr>
          <a:xfrm>
            <a:off x="685800" y="4447282"/>
            <a:ext cx="16459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Seguridad</a:t>
            </a:r>
            <a:endParaRPr lang="en-US" sz="1200" dirty="0"/>
          </a:p>
        </p:txBody>
      </p:sp>
      <p:sp>
        <p:nvSpPr>
          <p:cNvPr id="18" name="Text 6"/>
          <p:cNvSpPr/>
          <p:nvPr/>
        </p:nvSpPr>
        <p:spPr>
          <a:xfrm>
            <a:off x="3824883" y="4256782"/>
            <a:ext cx="7681317" cy="581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Minimizar riesgos y efectos adversos.</a:t>
            </a:r>
            <a:endParaRPr lang="en-US" sz="1200" dirty="0"/>
          </a:p>
        </p:txBody>
      </p:sp>
      <p:sp>
        <p:nvSpPr>
          <p:cNvPr id="19" name="Text 7"/>
          <p:cNvSpPr/>
          <p:nvPr/>
        </p:nvSpPr>
        <p:spPr>
          <a:xfrm>
            <a:off x="685800" y="5028307"/>
            <a:ext cx="128016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Confort</a:t>
            </a:r>
            <a:endParaRPr lang="en-US" sz="1200" dirty="0"/>
          </a:p>
        </p:txBody>
      </p:sp>
      <p:sp>
        <p:nvSpPr>
          <p:cNvPr id="20" name="Text 8"/>
          <p:cNvSpPr/>
          <p:nvPr/>
        </p:nvSpPr>
        <p:spPr>
          <a:xfrm>
            <a:off x="3824883" y="4837807"/>
            <a:ext cx="8014932" cy="581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Priorizar la calidad de vida sobre la técnica.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1503</Words>
  <Application>Microsoft Macintosh PowerPoint</Application>
  <PresentationFormat>Panorámica</PresentationFormat>
  <Paragraphs>326</Paragraphs>
  <Slides>48</Slides>
  <Notes>48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48</vt:i4>
      </vt:variant>
    </vt:vector>
  </HeadingPairs>
  <TitlesOfParts>
    <vt:vector size="53" baseType="lpstr">
      <vt:lpstr>Afacad Flux</vt:lpstr>
      <vt:lpstr>Arial</vt:lpstr>
      <vt:lpstr>Comfortaa</vt:lpstr>
      <vt:lpstr>Times New Roman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lenin lozano</cp:lastModifiedBy>
  <cp:revision>3</cp:revision>
  <dcterms:created xsi:type="dcterms:W3CDTF">2026-02-16T01:01:54Z</dcterms:created>
  <dcterms:modified xsi:type="dcterms:W3CDTF">2026-02-16T01:31:05Z</dcterms:modified>
</cp:coreProperties>
</file>