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9" r:id="rId10"/>
    <p:sldId id="271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07" r:id="rId39"/>
  </p:sldIdLst>
  <p:sldSz cx="12192000" cy="6858000"/>
  <p:notesSz cx="6858000" cy="9144000"/>
  <p:embeddedFontLst>
    <p:embeddedFont>
      <p:font typeface="Lato" panose="020F0502020204030203" pitchFamily="34" charset="0"/>
      <p:regular r:id="rId41"/>
      <p:bold r:id="rId42"/>
      <p:italic r:id="rId43"/>
      <p:boldItalic r:id="rId44"/>
    </p:embeddedFont>
    <p:embeddedFont>
      <p:font typeface="Poppins" pitchFamily="2" charset="77"/>
      <p:regular r:id="rId45"/>
      <p:bold r:id="rId46"/>
      <p: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4657191-394C-462E-A258-789CC9F4DCD2}">
  <a:tblStyle styleId="{14657191-394C-462E-A258-789CC9F4DCD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719"/>
  </p:normalViewPr>
  <p:slideViewPr>
    <p:cSldViewPr snapToGrid="0">
      <p:cViewPr varScale="1">
        <p:scale>
          <a:sx n="122" d="100"/>
          <a:sy n="122" d="100"/>
        </p:scale>
        <p:origin x="224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dl.org.pe/por-que-no-se-incorpora-a-los-promotores-de-salud-de-las-comunidades-indigenas-en-la-estrategia-de-salud-para-vencer-la-covid-19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undapi.org/2016/09/taller-de-gestion-de-proyectos-para-el-desarrollo-comunitario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295275" y="2557462"/>
            <a:ext cx="11601450" cy="100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 b="1" i="0" u="none" strike="noStrike" cap="none" dirty="0" err="1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Planificación</a:t>
            </a:r>
            <a:r>
              <a:rPr lang="en-US" sz="5250" b="1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 y Estrategias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029075" y="3757612"/>
            <a:ext cx="41338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Contextos Especiales y Salud Comunitaria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8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8"/>
          <p:cNvSpPr txBox="1"/>
          <p:nvPr/>
        </p:nvSpPr>
        <p:spPr>
          <a:xfrm>
            <a:off x="571500" y="2814637"/>
            <a:ext cx="5286375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0" b="1" i="0" u="none" strike="noStrike" cap="none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24</a:t>
            </a:r>
            <a:endParaRPr/>
          </a:p>
        </p:txBody>
      </p:sp>
      <p:sp>
        <p:nvSpPr>
          <p:cNvPr id="276" name="Google Shape;276;p28"/>
          <p:cNvSpPr txBox="1"/>
          <p:nvPr/>
        </p:nvSpPr>
        <p:spPr>
          <a:xfrm>
            <a:off x="571500" y="4243387"/>
            <a:ext cx="52863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Meses Mínimos</a:t>
            </a:r>
            <a:endParaRPr/>
          </a:p>
        </p:txBody>
      </p:sp>
      <p:sp>
        <p:nvSpPr>
          <p:cNvPr id="277" name="Google Shape;277;p28"/>
          <p:cNvSpPr txBox="1"/>
          <p:nvPr/>
        </p:nvSpPr>
        <p:spPr>
          <a:xfrm>
            <a:off x="6334125" y="2814637"/>
            <a:ext cx="555069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El Intervalo Intergenésico</a:t>
            </a:r>
            <a:endParaRPr/>
          </a:p>
        </p:txBody>
      </p:sp>
      <p:sp>
        <p:nvSpPr>
          <p:cNvPr id="278" name="Google Shape;278;p28"/>
          <p:cNvSpPr txBox="1"/>
          <p:nvPr/>
        </p:nvSpPr>
        <p:spPr>
          <a:xfrm>
            <a:off x="6334125" y="3414712"/>
            <a:ext cx="528637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OMS recomienda espaciar los embarazos por al menos 24 meses (idealmente 36) para permitir la recuperación fisiológica y nutricional de la madre.</a:t>
            </a:r>
            <a:endParaRPr/>
          </a:p>
        </p:txBody>
      </p:sp>
      <p:sp>
        <p:nvSpPr>
          <p:cNvPr id="279" name="Google Shape;279;p28"/>
          <p:cNvSpPr txBox="1"/>
          <p:nvPr/>
        </p:nvSpPr>
        <p:spPr>
          <a:xfrm>
            <a:off x="6334125" y="4329112"/>
            <a:ext cx="528637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Intervalos menores a 6 meses se asocian críticamente con rotura uterina, parto pretérmino, bajo peso al nacer y mortalidad neonatal.</a:t>
            </a:r>
            <a:endParaRPr/>
          </a:p>
        </p:txBody>
      </p:sp>
      <p:sp>
        <p:nvSpPr>
          <p:cNvPr id="280" name="Google Shape;280;p28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Intervalos Óptimos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4847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7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37"/>
          <p:cNvSpPr/>
          <p:nvPr/>
        </p:nvSpPr>
        <p:spPr>
          <a:xfrm>
            <a:off x="5381625" y="2705100"/>
            <a:ext cx="1428750" cy="4762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37"/>
          <p:cNvSpPr txBox="1"/>
          <p:nvPr/>
        </p:nvSpPr>
        <p:spPr>
          <a:xfrm>
            <a:off x="571500" y="3038475"/>
            <a:ext cx="1160145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 err="1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Sección</a:t>
            </a:r>
            <a:r>
              <a:rPr lang="en-US" sz="45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3</a:t>
            </a:r>
            <a:endParaRPr/>
          </a:p>
        </p:txBody>
      </p:sp>
      <p:sp>
        <p:nvSpPr>
          <p:cNvPr id="398" name="Google Shape;398;p37"/>
          <p:cNvSpPr txBox="1"/>
          <p:nvPr/>
        </p:nvSpPr>
        <p:spPr>
          <a:xfrm>
            <a:off x="3657600" y="4086225"/>
            <a:ext cx="4876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Atención en Zonas Rurales y Contextos Limitados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2233612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8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38"/>
          <p:cNvSpPr txBox="1"/>
          <p:nvPr/>
        </p:nvSpPr>
        <p:spPr>
          <a:xfrm>
            <a:off x="714375" y="2233612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07" name="Google Shape;407;p38"/>
          <p:cNvSpPr txBox="1"/>
          <p:nvPr/>
        </p:nvSpPr>
        <p:spPr>
          <a:xfrm>
            <a:off x="809625" y="2233612"/>
            <a:ext cx="504825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Llevar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salud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reproductiva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ruralidad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dispersa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Colombia no es un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reto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médico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es un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desafío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logístico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social.</a:t>
            </a:r>
            <a:endParaRPr/>
          </a:p>
        </p:txBody>
      </p:sp>
      <p:sp>
        <p:nvSpPr>
          <p:cNvPr id="408" name="Google Shape;408;p38"/>
          <p:cNvSpPr txBox="1"/>
          <p:nvPr/>
        </p:nvSpPr>
        <p:spPr>
          <a:xfrm>
            <a:off x="714375" y="3148012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09" name="Google Shape;409;p38"/>
          <p:cNvSpPr txBox="1"/>
          <p:nvPr/>
        </p:nvSpPr>
        <p:spPr>
          <a:xfrm>
            <a:off x="809625" y="3148012"/>
            <a:ext cx="50482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Las distancias, las condiciones climáticas y la falta de especialistas obligan a rediseñar los modelos de atención tradicionales.</a:t>
            </a:r>
            <a:endParaRPr/>
          </a:p>
        </p:txBody>
      </p:sp>
      <p:sp>
        <p:nvSpPr>
          <p:cNvPr id="410" name="Google Shape;410;p38"/>
          <p:cNvSpPr txBox="1"/>
          <p:nvPr/>
        </p:nvSpPr>
        <p:spPr>
          <a:xfrm>
            <a:off x="714375" y="3805237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411" name="Google Shape;411;p38"/>
          <p:cNvSpPr txBox="1"/>
          <p:nvPr/>
        </p:nvSpPr>
        <p:spPr>
          <a:xfrm>
            <a:off x="809625" y="3805237"/>
            <a:ext cx="50482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hospital no puede esperar al paciente; el sistema debe salir al territorio.</a:t>
            </a:r>
            <a:endParaRPr/>
          </a:p>
        </p:txBody>
      </p:sp>
      <p:pic>
        <p:nvPicPr>
          <p:cNvPr id="412" name="Google Shape;412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2225" y="2271712"/>
            <a:ext cx="5210175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38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El Contexto Rural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9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9"/>
          <p:cNvSpPr txBox="1"/>
          <p:nvPr/>
        </p:nvSpPr>
        <p:spPr>
          <a:xfrm>
            <a:off x="1714500" y="2757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Aislamiento Físico: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Trayectos fluviales o terrestres de múltiples horas hacen que el suministro mensual de píldoras sea insostenible para la usuaria.</a:t>
            </a:r>
            <a:endParaRPr/>
          </a:p>
        </p:txBody>
      </p:sp>
      <p:sp>
        <p:nvSpPr>
          <p:cNvPr id="421" name="Google Shape;421;p39"/>
          <p:cNvSpPr txBox="1"/>
          <p:nvPr/>
        </p:nvSpPr>
        <p:spPr>
          <a:xfrm>
            <a:off x="1714500" y="3519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Costo de Oportunidad: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El gasto de bolsillo en transporte suele superar el valor del método anticonceptivo, desincentivando la consulta.</a:t>
            </a:r>
            <a:endParaRPr/>
          </a:p>
        </p:txBody>
      </p:sp>
      <p:sp>
        <p:nvSpPr>
          <p:cNvPr id="422" name="Google Shape;422;p39"/>
          <p:cNvSpPr txBox="1"/>
          <p:nvPr/>
        </p:nvSpPr>
        <p:spPr>
          <a:xfrm>
            <a:off x="1714500" y="4281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Déficit Profesional: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Escasez crónica de ginecólogos y médicos generales permanentes en los puestos de salud primarios rurales.</a:t>
            </a:r>
            <a:endParaRPr/>
          </a:p>
        </p:txBody>
      </p:sp>
      <p:pic>
        <p:nvPicPr>
          <p:cNvPr id="423" name="Google Shape;423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" y="2795587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500" y="355758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33500" y="4319587"/>
            <a:ext cx="2857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9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Barreras Geográficas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105025"/>
            <a:ext cx="3429000" cy="35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2105025"/>
            <a:ext cx="3429000" cy="35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91500" y="2105025"/>
            <a:ext cx="3429000" cy="3590925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0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40"/>
          <p:cNvSpPr txBox="1"/>
          <p:nvPr/>
        </p:nvSpPr>
        <p:spPr>
          <a:xfrm>
            <a:off x="1245870" y="3133725"/>
            <a:ext cx="20802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Task-Shifting</a:t>
            </a:r>
            <a:endParaRPr/>
          </a:p>
        </p:txBody>
      </p:sp>
      <p:sp>
        <p:nvSpPr>
          <p:cNvPr id="437" name="Google Shape;437;p40"/>
          <p:cNvSpPr txBox="1"/>
          <p:nvPr/>
        </p:nvSpPr>
        <p:spPr>
          <a:xfrm>
            <a:off x="866775" y="3733800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Estrategia OMS de trasladar tareas específicas a perfiles de menor jerarquía clínica pero altamente entrenados, optimizando el recurso humano.</a:t>
            </a:r>
            <a:endParaRPr/>
          </a:p>
        </p:txBody>
      </p:sp>
      <p:sp>
        <p:nvSpPr>
          <p:cNvPr id="438" name="Google Shape;438;p40"/>
          <p:cNvSpPr txBox="1"/>
          <p:nvPr/>
        </p:nvSpPr>
        <p:spPr>
          <a:xfrm>
            <a:off x="4605813" y="3133725"/>
            <a:ext cx="298037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Enfermería Profesional</a:t>
            </a:r>
            <a:endParaRPr/>
          </a:p>
        </p:txBody>
      </p:sp>
      <p:sp>
        <p:nvSpPr>
          <p:cNvPr id="439" name="Google Shape;439;p40"/>
          <p:cNvSpPr txBox="1"/>
          <p:nvPr/>
        </p:nvSpPr>
        <p:spPr>
          <a:xfrm>
            <a:off x="4676775" y="41910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Empoderar a enfermeros(as) para la inserción de DIUs e implantes subdérmicos, expandiendo drásticamente la capacidad instalada.</a:t>
            </a:r>
            <a:endParaRPr/>
          </a:p>
        </p:txBody>
      </p:sp>
      <p:sp>
        <p:nvSpPr>
          <p:cNvPr id="440" name="Google Shape;440;p40"/>
          <p:cNvSpPr txBox="1"/>
          <p:nvPr/>
        </p:nvSpPr>
        <p:spPr>
          <a:xfrm>
            <a:off x="8415813" y="3133725"/>
            <a:ext cx="298037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Agentes Comunitarios</a:t>
            </a:r>
            <a:endParaRPr/>
          </a:p>
        </p:txBody>
      </p:sp>
      <p:sp>
        <p:nvSpPr>
          <p:cNvPr id="441" name="Google Shape;441;p40"/>
          <p:cNvSpPr txBox="1"/>
          <p:nvPr/>
        </p:nvSpPr>
        <p:spPr>
          <a:xfrm>
            <a:off x="8486775" y="41910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Entregar la distribución de métodos de barrera y píldoras orales a promotores de salud elegidos por su propia comunidad.</a:t>
            </a:r>
            <a:endParaRPr/>
          </a:p>
        </p:txBody>
      </p:sp>
      <p:pic>
        <p:nvPicPr>
          <p:cNvPr id="442" name="Google Shape;442;p4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85975" y="2447925"/>
            <a:ext cx="400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95975" y="2447925"/>
            <a:ext cx="400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20250" y="2447925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4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Delegación de Tareas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24000"/>
            <a:ext cx="12192000" cy="5324475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4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41"/>
          <p:cNvSpPr txBox="1"/>
          <p:nvPr/>
        </p:nvSpPr>
        <p:spPr>
          <a:xfrm>
            <a:off x="1123950" y="4548187"/>
            <a:ext cx="99441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brecha de equidad es innegable. Las zonas rurales dispersas presentan las tasas más bajas de acceso efectivo, requiriendo brigadas extramurales y priorización absoluta de métodos LARC de una sola visita.</a:t>
            </a:r>
            <a:endParaRPr/>
          </a:p>
        </p:txBody>
      </p:sp>
      <p:sp>
        <p:nvSpPr>
          <p:cNvPr id="454" name="Google Shape;454;p41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Cobertura Rural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605087"/>
            <a:ext cx="5286375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4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605087"/>
            <a:ext cx="5286375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42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42"/>
          <p:cNvSpPr txBox="1"/>
          <p:nvPr/>
        </p:nvSpPr>
        <p:spPr>
          <a:xfrm>
            <a:off x="849391" y="3033712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Gestión Logística</a:t>
            </a:r>
            <a:endParaRPr/>
          </a:p>
        </p:txBody>
      </p:sp>
      <p:sp>
        <p:nvSpPr>
          <p:cNvPr id="464" name="Google Shape;464;p42"/>
          <p:cNvSpPr txBox="1"/>
          <p:nvPr/>
        </p:nvSpPr>
        <p:spPr>
          <a:xfrm>
            <a:off x="962025" y="3633787"/>
            <a:ext cx="45053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desabastecimiento en farmacias rurales genera fallas en la adherencia. Se deben establecer inventarios de "stock de seguridad" y sistemas de alerta temprana para métodos clave.</a:t>
            </a:r>
            <a:endParaRPr/>
          </a:p>
        </p:txBody>
      </p:sp>
      <p:sp>
        <p:nvSpPr>
          <p:cNvPr id="465" name="Google Shape;465;p42"/>
          <p:cNvSpPr txBox="1"/>
          <p:nvPr/>
        </p:nvSpPr>
        <p:spPr>
          <a:xfrm>
            <a:off x="6612016" y="3033712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Condiciones Ambientales</a:t>
            </a:r>
            <a:endParaRPr/>
          </a:p>
        </p:txBody>
      </p:sp>
      <p:sp>
        <p:nvSpPr>
          <p:cNvPr id="466" name="Google Shape;466;p42"/>
          <p:cNvSpPr txBox="1"/>
          <p:nvPr/>
        </p:nvSpPr>
        <p:spPr>
          <a:xfrm>
            <a:off x="6724650" y="3633787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 climas tropicales (Orinoquía, Amazonía), garantizar la correcta temperatura de almacenamiento de los condones de látex y hormonas es un desafío crítico de calidad.</a:t>
            </a:r>
            <a:endParaRPr/>
          </a:p>
        </p:txBody>
      </p:sp>
      <p:sp>
        <p:nvSpPr>
          <p:cNvPr id="467" name="Google Shape;467;p42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Cadena de Suministro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3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43"/>
          <p:cNvSpPr txBox="1"/>
          <p:nvPr/>
        </p:nvSpPr>
        <p:spPr>
          <a:xfrm>
            <a:off x="1714500" y="2757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Respeto Cosmogónico: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Las comunidades indígenas y campesinas poseen sistemas médicos tradicionales. La anticoncepción no debe imponerse como una herramienta de "control", sino de salud.</a:t>
            </a:r>
            <a:endParaRPr/>
          </a:p>
        </p:txBody>
      </p:sp>
      <p:sp>
        <p:nvSpPr>
          <p:cNvPr id="475" name="Google Shape;475;p43"/>
          <p:cNvSpPr txBox="1"/>
          <p:nvPr/>
        </p:nvSpPr>
        <p:spPr>
          <a:xfrm>
            <a:off x="1714500" y="3519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Barreras Lingüísticas: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Utilizar mediadores interculturales bilingües para traducir el mecanismo de acción de los métodos y el consentimiento informado.</a:t>
            </a:r>
            <a:endParaRPr/>
          </a:p>
        </p:txBody>
      </p:sp>
      <p:sp>
        <p:nvSpPr>
          <p:cNvPr id="476" name="Google Shape;476;p43"/>
          <p:cNvSpPr txBox="1"/>
          <p:nvPr/>
        </p:nvSpPr>
        <p:spPr>
          <a:xfrm>
            <a:off x="1714500" y="4281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Validación Comunitaria: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Involucrar a los líderes (Caciques, Juntas de Acción Comunal) antes de iniciar brigadas médicas, para generar confianza colectiva.</a:t>
            </a:r>
            <a:endParaRPr/>
          </a:p>
        </p:txBody>
      </p:sp>
      <p:pic>
        <p:nvPicPr>
          <p:cNvPr id="477" name="Google Shape;477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" y="279558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500" y="3557587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33500" y="4319587"/>
            <a:ext cx="2857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43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Enfoque Intercultural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44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44"/>
          <p:cNvSpPr txBox="1"/>
          <p:nvPr/>
        </p:nvSpPr>
        <p:spPr>
          <a:xfrm>
            <a:off x="2057400" y="2029122"/>
            <a:ext cx="8077200" cy="3199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La equidad en salud no significa dar lo mismo a todos, significa llevar los servicios más robustos a las poblaciones geográficamente más olvidadas.</a:t>
            </a:r>
            <a:endParaRPr/>
          </a:p>
        </p:txBody>
      </p:sp>
      <p:sp>
        <p:nvSpPr>
          <p:cNvPr id="488" name="Google Shape;488;p44"/>
          <p:cNvSpPr txBox="1"/>
          <p:nvPr/>
        </p:nvSpPr>
        <p:spPr>
          <a:xfrm>
            <a:off x="3929062" y="5848057"/>
            <a:ext cx="43338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— Principio de Justicia Social </a:t>
            </a:r>
            <a:r>
              <a:rPr lang="en-US" sz="1650" b="1" i="0" u="none" strike="noStrike" cap="none" err="1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65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 Salud Pública</a:t>
            </a:r>
            <a:endParaRPr/>
          </a:p>
        </p:txBody>
      </p:sp>
      <p:sp>
        <p:nvSpPr>
          <p:cNvPr id="489" name="Google Shape;489;p44"/>
          <p:cNvSpPr txBox="1"/>
          <p:nvPr/>
        </p:nvSpPr>
        <p:spPr>
          <a:xfrm>
            <a:off x="1581150" y="2314872"/>
            <a:ext cx="276225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0" i="0" u="none" strike="noStrike" cap="none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490" name="Google Shape;490;p44"/>
          <p:cNvSpPr txBox="1"/>
          <p:nvPr/>
        </p:nvSpPr>
        <p:spPr>
          <a:xfrm>
            <a:off x="10334625" y="5133682"/>
            <a:ext cx="276225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0" i="0" u="none" strike="noStrike" cap="none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491" name="Google Shape;491;p44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Equidad en Salud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4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4847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45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45"/>
          <p:cNvSpPr/>
          <p:nvPr/>
        </p:nvSpPr>
        <p:spPr>
          <a:xfrm>
            <a:off x="5381625" y="2705100"/>
            <a:ext cx="1428750" cy="4762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45"/>
          <p:cNvSpPr txBox="1"/>
          <p:nvPr/>
        </p:nvSpPr>
        <p:spPr>
          <a:xfrm>
            <a:off x="571500" y="3038475"/>
            <a:ext cx="1160145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 err="1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Sección</a:t>
            </a:r>
            <a:r>
              <a:rPr lang="en-US" sz="45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4</a:t>
            </a:r>
            <a:endParaRPr/>
          </a:p>
        </p:txBody>
      </p:sp>
      <p:sp>
        <p:nvSpPr>
          <p:cNvPr id="501" name="Google Shape;501;p45"/>
          <p:cNvSpPr txBox="1"/>
          <p:nvPr/>
        </p:nvSpPr>
        <p:spPr>
          <a:xfrm>
            <a:off x="3700462" y="4086225"/>
            <a:ext cx="479107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Educación y Comunicación en Salud Comunitaria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2233612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847725" y="640973"/>
            <a:ext cx="5048250" cy="581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abordaje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hoy se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aleja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modelo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biomédico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tradicional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integrar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determinantes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sociales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equidad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género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comunicación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600" b="0" i="0" u="none" strike="noStrike" cap="none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efectiva</a:t>
            </a:r>
            <a:r>
              <a:rPr lang="en-US" sz="36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3600"/>
          </a:p>
        </p:txBody>
      </p:sp>
      <p:pic>
        <p:nvPicPr>
          <p:cNvPr id="100" name="Google Shape;100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2225" y="2271712"/>
            <a:ext cx="5210175" cy="325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6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46"/>
          <p:cNvSpPr txBox="1"/>
          <p:nvPr/>
        </p:nvSpPr>
        <p:spPr>
          <a:xfrm>
            <a:off x="571500" y="571500"/>
            <a:ext cx="5550693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Promotores de Salud</a:t>
            </a:r>
            <a:endParaRPr/>
          </a:p>
        </p:txBody>
      </p:sp>
      <p:pic>
        <p:nvPicPr>
          <p:cNvPr id="509" name="Google Shape;509;p46"/>
          <p:cNvPicPr preferRelativeResize="0"/>
          <p:nvPr/>
        </p:nvPicPr>
        <p:blipFill>
          <a:blip r:embed="rId3">
            <a:alphaModFix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6334125" y="1417796"/>
            <a:ext cx="5857875" cy="4022407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46"/>
          <p:cNvSpPr txBox="1"/>
          <p:nvPr/>
        </p:nvSpPr>
        <p:spPr>
          <a:xfrm>
            <a:off x="571500" y="2925216"/>
            <a:ext cx="5286375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puente real entre el sistema de salud biomédico y la población es el líder local. Capacitar promotores comunitarios en salud sexual democratiza el conocimiento.</a:t>
            </a:r>
            <a:endParaRPr/>
          </a:p>
        </p:txBody>
      </p:sp>
      <p:sp>
        <p:nvSpPr>
          <p:cNvPr id="511" name="Google Shape;511;p46"/>
          <p:cNvSpPr txBox="1"/>
          <p:nvPr/>
        </p:nvSpPr>
        <p:spPr>
          <a:xfrm>
            <a:off x="571500" y="3900487"/>
            <a:ext cx="5286375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Ellos conocen el lenguaje, los tiempos y las dinámicas de la comunidad, logrando una efectividad educativa que un médico foráneo rara vez alcanza.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4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976437"/>
            <a:ext cx="34290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1976437"/>
            <a:ext cx="34290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91500" y="1976437"/>
            <a:ext cx="3429000" cy="38481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47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47"/>
          <p:cNvSpPr txBox="1"/>
          <p:nvPr/>
        </p:nvSpPr>
        <p:spPr>
          <a:xfrm>
            <a:off x="1335881" y="3005137"/>
            <a:ext cx="19002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Información</a:t>
            </a:r>
            <a:endParaRPr/>
          </a:p>
        </p:txBody>
      </p:sp>
      <p:sp>
        <p:nvSpPr>
          <p:cNvPr id="522" name="Google Shape;522;p47"/>
          <p:cNvSpPr txBox="1"/>
          <p:nvPr/>
        </p:nvSpPr>
        <p:spPr>
          <a:xfrm>
            <a:off x="866775" y="360521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Transmisión unidireccional de datos (ej. entregar un folleto sobre condones). Aumenta el conocimiento, pero rara vez cambia el comportamiento.</a:t>
            </a:r>
            <a:endParaRPr/>
          </a:p>
        </p:txBody>
      </p:sp>
      <p:sp>
        <p:nvSpPr>
          <p:cNvPr id="523" name="Google Shape;523;p47"/>
          <p:cNvSpPr txBox="1"/>
          <p:nvPr/>
        </p:nvSpPr>
        <p:spPr>
          <a:xfrm>
            <a:off x="4605813" y="3005137"/>
            <a:ext cx="298037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Educación en Salud</a:t>
            </a:r>
            <a:endParaRPr/>
          </a:p>
        </p:txBody>
      </p:sp>
      <p:sp>
        <p:nvSpPr>
          <p:cNvPr id="524" name="Google Shape;524;p47"/>
          <p:cNvSpPr txBox="1"/>
          <p:nvPr/>
        </p:nvSpPr>
        <p:spPr>
          <a:xfrm>
            <a:off x="4676775" y="4062412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Proceso interactivo que busca desarrollar habilidades y transformar actitudes. Genera empoderamiento para la toma de decisiones.</a:t>
            </a:r>
            <a:endParaRPr/>
          </a:p>
        </p:txBody>
      </p:sp>
      <p:sp>
        <p:nvSpPr>
          <p:cNvPr id="525" name="Google Shape;525;p47"/>
          <p:cNvSpPr txBox="1"/>
          <p:nvPr/>
        </p:nvSpPr>
        <p:spPr>
          <a:xfrm>
            <a:off x="8415813" y="3005137"/>
            <a:ext cx="298037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Comunicación (IEC)</a:t>
            </a:r>
            <a:endParaRPr/>
          </a:p>
        </p:txBody>
      </p:sp>
      <p:sp>
        <p:nvSpPr>
          <p:cNvPr id="526" name="Google Shape;526;p47"/>
          <p:cNvSpPr txBox="1"/>
          <p:nvPr/>
        </p:nvSpPr>
        <p:spPr>
          <a:xfrm>
            <a:off x="8486775" y="406241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Diseño estratégico de mensajes (Información, Educación y Comunicación) adaptados a la cultura local para modificar normas sociales dañinas.</a:t>
            </a:r>
            <a:endParaRPr/>
          </a:p>
        </p:txBody>
      </p:sp>
      <p:pic>
        <p:nvPicPr>
          <p:cNvPr id="527" name="Google Shape;527;p4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7400" y="231933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4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0" y="2319337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4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34550" y="2319337"/>
            <a:ext cx="3429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47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Informar vs. Educar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48"/>
          <p:cNvPicPr preferRelativeResize="0"/>
          <p:nvPr/>
        </p:nvPicPr>
        <p:blipFill>
          <a:blip r:embed="rId3">
            <a:alphaModFix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6334125" y="2233613"/>
            <a:ext cx="5286375" cy="3158996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48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48"/>
          <p:cNvSpPr txBox="1"/>
          <p:nvPr/>
        </p:nvSpPr>
        <p:spPr>
          <a:xfrm>
            <a:off x="714375" y="2233612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539" name="Google Shape;539;p48"/>
          <p:cNvSpPr txBox="1"/>
          <p:nvPr/>
        </p:nvSpPr>
        <p:spPr>
          <a:xfrm>
            <a:off x="809625" y="2233612"/>
            <a:ext cx="50482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Inspirada en Paulo Freire, este enfoque destruye la jerarquía donde el profesional "lo sabe todo" y la comunidad es "ignorante".</a:t>
            </a:r>
            <a:endParaRPr/>
          </a:p>
        </p:txBody>
      </p:sp>
      <p:sp>
        <p:nvSpPr>
          <p:cNvPr id="540" name="Google Shape;540;p48"/>
          <p:cNvSpPr txBox="1"/>
          <p:nvPr/>
        </p:nvSpPr>
        <p:spPr>
          <a:xfrm>
            <a:off x="714375" y="2890837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541" name="Google Shape;541;p48"/>
          <p:cNvSpPr txBox="1"/>
          <p:nvPr/>
        </p:nvSpPr>
        <p:spPr>
          <a:xfrm>
            <a:off x="809625" y="2890837"/>
            <a:ext cx="50482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Parte del reconocimiento de los saberes previos de las mujeres y hombres de la comunidad.</a:t>
            </a:r>
            <a:endParaRPr/>
          </a:p>
        </p:txBody>
      </p:sp>
      <p:sp>
        <p:nvSpPr>
          <p:cNvPr id="542" name="Google Shape;542;p48"/>
          <p:cNvSpPr txBox="1"/>
          <p:nvPr/>
        </p:nvSpPr>
        <p:spPr>
          <a:xfrm>
            <a:off x="714375" y="3548062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543" name="Google Shape;543;p48"/>
          <p:cNvSpPr txBox="1"/>
          <p:nvPr/>
        </p:nvSpPr>
        <p:spPr>
          <a:xfrm>
            <a:off x="809625" y="3548062"/>
            <a:ext cx="50482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educación se da en círculos de diálogo (no en aulas rígidas), donde las problemáticas reproductivas se analizan desde su propio contexto social y económico.</a:t>
            </a:r>
            <a:endParaRPr/>
          </a:p>
        </p:txBody>
      </p:sp>
      <p:sp>
        <p:nvSpPr>
          <p:cNvPr id="545" name="Google Shape;545;p48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Educación Popular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9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49"/>
          <p:cNvSpPr txBox="1"/>
          <p:nvPr/>
        </p:nvSpPr>
        <p:spPr>
          <a:xfrm>
            <a:off x="1714500" y="2757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El Peligro de Ignorar Mitos: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Las creencias populares ("el DIU se va al cerebro", "la vasectomía causa impotencia") son la principal causa de rechazo a métodos modernos en zonas rurales.</a:t>
            </a:r>
            <a:endParaRPr/>
          </a:p>
        </p:txBody>
      </p:sp>
      <p:sp>
        <p:nvSpPr>
          <p:cNvPr id="553" name="Google Shape;553;p49"/>
          <p:cNvSpPr txBox="1"/>
          <p:nvPr/>
        </p:nvSpPr>
        <p:spPr>
          <a:xfrm>
            <a:off x="1714500" y="3519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Abordaje Respetuoso: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burlarse. La respuesta médica debe ser: "Ese es un temor muy común aquí, pero miremos cómo funciona realmente el cuerpo...".</a:t>
            </a:r>
            <a:endParaRPr/>
          </a:p>
        </p:txBody>
      </p:sp>
      <p:sp>
        <p:nvSpPr>
          <p:cNvPr id="554" name="Google Shape;554;p49"/>
          <p:cNvSpPr txBox="1"/>
          <p:nvPr/>
        </p:nvSpPr>
        <p:spPr>
          <a:xfrm>
            <a:off x="1714500" y="4281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Uso de Testimonios: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estrategia comunitaria más fuerte para derribar mitos es invitar a usuarias satisfechas de la misma vereda a compartir su experiencia.</a:t>
            </a:r>
            <a:endParaRPr/>
          </a:p>
        </p:txBody>
      </p:sp>
      <p:pic>
        <p:nvPicPr>
          <p:cNvPr id="555" name="Google Shape;555;p4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" y="279558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4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500" y="3557587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4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33500" y="4319587"/>
            <a:ext cx="2857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49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Desmitificación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5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605087"/>
            <a:ext cx="5286375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5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605087"/>
            <a:ext cx="5286375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50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50"/>
          <p:cNvSpPr txBox="1"/>
          <p:nvPr/>
        </p:nvSpPr>
        <p:spPr>
          <a:xfrm>
            <a:off x="849391" y="3033712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Mapeo de Actores Clave</a:t>
            </a:r>
            <a:endParaRPr/>
          </a:p>
        </p:txBody>
      </p:sp>
      <p:sp>
        <p:nvSpPr>
          <p:cNvPr id="568" name="Google Shape;568;p50"/>
          <p:cNvSpPr txBox="1"/>
          <p:nvPr/>
        </p:nvSpPr>
        <p:spPr>
          <a:xfrm>
            <a:off x="962025" y="3633787"/>
            <a:ext cx="45053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Antes de implementar un programa, se debe identificar quién tiene la "voz autorizada" en la comunidad: Parteras tradicionales, líderes religiosos, docentes, presidentes de JAC.</a:t>
            </a:r>
            <a:endParaRPr/>
          </a:p>
        </p:txBody>
      </p:sp>
      <p:sp>
        <p:nvSpPr>
          <p:cNvPr id="569" name="Google Shape;569;p50"/>
          <p:cNvSpPr txBox="1"/>
          <p:nvPr/>
        </p:nvSpPr>
        <p:spPr>
          <a:xfrm>
            <a:off x="6612016" y="3033712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Aliados Estratégicos</a:t>
            </a:r>
            <a:endParaRPr/>
          </a:p>
        </p:txBody>
      </p:sp>
      <p:sp>
        <p:nvSpPr>
          <p:cNvPr id="570" name="Google Shape;570;p50"/>
          <p:cNvSpPr txBox="1"/>
          <p:nvPr/>
        </p:nvSpPr>
        <p:spPr>
          <a:xfrm>
            <a:off x="6724650" y="3633787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 el líder religioso o la partera local apoya o al menos no bloquea el mensaje de planificación familiar, la aceptabilidad comunitaria aumentará de forma exponencial.</a:t>
            </a:r>
            <a:endParaRPr/>
          </a:p>
        </p:txBody>
      </p:sp>
      <p:sp>
        <p:nvSpPr>
          <p:cNvPr id="571" name="Google Shape;571;p5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Líderes Comunitarios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5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78" name="Google Shape;578;p51"/>
          <p:cNvGraphicFramePr/>
          <p:nvPr/>
        </p:nvGraphicFramePr>
        <p:xfrm>
          <a:off x="571500" y="2671762"/>
          <a:ext cx="11049000" cy="2457425"/>
        </p:xfrm>
        <a:graphic>
          <a:graphicData uri="http://schemas.openxmlformats.org/drawingml/2006/table">
            <a:tbl>
              <a:tblPr firstRow="1" bandRow="1">
                <a:noFill/>
                <a:tableStyleId>{14657191-394C-462E-A258-789CC9F4DCD2}</a:tableStyleId>
              </a:tblPr>
              <a:tblGrid>
                <a:gridCol w="292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34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8FAFC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Medio / Estrategia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64E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8FAFC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Alcance Comunitario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64E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8FAFC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Nivel de Cambio de Conducta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64E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Emisoras Radiales Locales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Masivo, excelente penetración rural.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Bajo (Sensibiliza, pero no convence individualmente).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Teatro Invisible / Sociodramas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Grupal (Asambleas, plazas).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Medio (Genera debate y reflexión crítica).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Visitas Domiciliarias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Familiar / Individual.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Alto</a:t>
                      </a: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(Resuelve dudas íntimas y empuja a la acción).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79" name="Google Shape;579;p51"/>
          <p:cNvSpPr/>
          <p:nvPr/>
        </p:nvSpPr>
        <p:spPr>
          <a:xfrm>
            <a:off x="571500" y="3295650"/>
            <a:ext cx="29249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51"/>
          <p:cNvSpPr/>
          <p:nvPr/>
        </p:nvSpPr>
        <p:spPr>
          <a:xfrm>
            <a:off x="3496419" y="3295650"/>
            <a:ext cx="339000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51"/>
          <p:cNvSpPr/>
          <p:nvPr/>
        </p:nvSpPr>
        <p:spPr>
          <a:xfrm>
            <a:off x="6886426" y="3295650"/>
            <a:ext cx="473407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51"/>
          <p:cNvSpPr/>
          <p:nvPr/>
        </p:nvSpPr>
        <p:spPr>
          <a:xfrm>
            <a:off x="571500" y="3905250"/>
            <a:ext cx="29249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51"/>
          <p:cNvSpPr/>
          <p:nvPr/>
        </p:nvSpPr>
        <p:spPr>
          <a:xfrm>
            <a:off x="3496419" y="3905250"/>
            <a:ext cx="339000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51"/>
          <p:cNvSpPr/>
          <p:nvPr/>
        </p:nvSpPr>
        <p:spPr>
          <a:xfrm>
            <a:off x="6886426" y="3905250"/>
            <a:ext cx="473407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51"/>
          <p:cNvSpPr/>
          <p:nvPr/>
        </p:nvSpPr>
        <p:spPr>
          <a:xfrm>
            <a:off x="571500" y="4514850"/>
            <a:ext cx="29249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51"/>
          <p:cNvSpPr/>
          <p:nvPr/>
        </p:nvSpPr>
        <p:spPr>
          <a:xfrm>
            <a:off x="3496419" y="4514850"/>
            <a:ext cx="339000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51"/>
          <p:cNvSpPr/>
          <p:nvPr/>
        </p:nvSpPr>
        <p:spPr>
          <a:xfrm>
            <a:off x="6886426" y="4514850"/>
            <a:ext cx="473407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51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Medios de Comunicación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52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52"/>
          <p:cNvSpPr txBox="1"/>
          <p:nvPr/>
        </p:nvSpPr>
        <p:spPr>
          <a:xfrm>
            <a:off x="2057400" y="1709142"/>
            <a:ext cx="8077200" cy="3839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El éxito de una campaña de salud no radica en la complejidad médica de su folleto, sino en su capacidad de conectar con la cultura, el lenguaje y las emociones de la gente.</a:t>
            </a:r>
            <a:endParaRPr/>
          </a:p>
        </p:txBody>
      </p:sp>
      <p:sp>
        <p:nvSpPr>
          <p:cNvPr id="596" name="Google Shape;596;p52"/>
          <p:cNvSpPr txBox="1"/>
          <p:nvPr/>
        </p:nvSpPr>
        <p:spPr>
          <a:xfrm>
            <a:off x="4500562" y="6300787"/>
            <a:ext cx="31908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— </a:t>
            </a:r>
            <a:r>
              <a:rPr lang="en-US" sz="1650" b="1" i="0" u="none" strike="noStrike" cap="none" err="1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Comunicación</a:t>
            </a:r>
            <a:r>
              <a:rPr lang="en-US" sz="165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50" b="1" i="0" u="none" strike="noStrike" cap="none" err="1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Transformadora</a:t>
            </a:r>
            <a:endParaRPr/>
          </a:p>
        </p:txBody>
      </p:sp>
      <p:sp>
        <p:nvSpPr>
          <p:cNvPr id="597" name="Google Shape;597;p52"/>
          <p:cNvSpPr txBox="1"/>
          <p:nvPr/>
        </p:nvSpPr>
        <p:spPr>
          <a:xfrm>
            <a:off x="1581150" y="1994892"/>
            <a:ext cx="276225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0" i="0" u="none" strike="noStrike" cap="none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598" name="Google Shape;598;p52"/>
          <p:cNvSpPr txBox="1"/>
          <p:nvPr/>
        </p:nvSpPr>
        <p:spPr>
          <a:xfrm>
            <a:off x="10334625" y="5453657"/>
            <a:ext cx="276225" cy="140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0" i="0" u="none" strike="noStrike" cap="none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599" name="Google Shape;599;p52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El Mensaje en Salud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5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48475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53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53"/>
          <p:cNvSpPr/>
          <p:nvPr/>
        </p:nvSpPr>
        <p:spPr>
          <a:xfrm>
            <a:off x="5381625" y="2705100"/>
            <a:ext cx="1428750" cy="4762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53"/>
          <p:cNvSpPr txBox="1"/>
          <p:nvPr/>
        </p:nvSpPr>
        <p:spPr>
          <a:xfrm>
            <a:off x="571500" y="3038475"/>
            <a:ext cx="1160145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 err="1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Sección</a:t>
            </a:r>
            <a:r>
              <a:rPr lang="en-US" sz="45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5</a:t>
            </a:r>
            <a:endParaRPr/>
          </a:p>
        </p:txBody>
      </p:sp>
      <p:sp>
        <p:nvSpPr>
          <p:cNvPr id="609" name="Google Shape;609;p53"/>
          <p:cNvSpPr txBox="1"/>
          <p:nvPr/>
        </p:nvSpPr>
        <p:spPr>
          <a:xfrm>
            <a:off x="3471862" y="4086225"/>
            <a:ext cx="524827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Diseño de Programas de Salud Sexual y Reproductiva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54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54"/>
          <p:cNvSpPr txBox="1"/>
          <p:nvPr/>
        </p:nvSpPr>
        <p:spPr>
          <a:xfrm>
            <a:off x="571500" y="571500"/>
            <a:ext cx="5550693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Diseño de Programas</a:t>
            </a:r>
            <a:endParaRPr/>
          </a:p>
        </p:txBody>
      </p:sp>
      <p:pic>
        <p:nvPicPr>
          <p:cNvPr id="617" name="Google Shape;617;p5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54"/>
          <p:cNvSpPr txBox="1"/>
          <p:nvPr/>
        </p:nvSpPr>
        <p:spPr>
          <a:xfrm>
            <a:off x="571500" y="2925216"/>
            <a:ext cx="5286375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Diseñar un programa de salud pública requiere abandonar la improvisación. La creación de estrategias efectivas demanda un ciclo riguroso de planificación multidisciplinaria.</a:t>
            </a:r>
            <a:endParaRPr/>
          </a:p>
        </p:txBody>
      </p:sp>
      <p:sp>
        <p:nvSpPr>
          <p:cNvPr id="619" name="Google Shape;619;p54"/>
          <p:cNvSpPr txBox="1"/>
          <p:nvPr/>
        </p:nvSpPr>
        <p:spPr>
          <a:xfrm>
            <a:off x="571500" y="3900487"/>
            <a:ext cx="5286375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equipo debe incluir epidemiólogos, trabajadores sociales, líderes locales y clínicos para asegurar la viabilidad del proyecto desde la base territorial.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5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55"/>
          <p:cNvSpPr/>
          <p:nvPr/>
        </p:nvSpPr>
        <p:spPr>
          <a:xfrm>
            <a:off x="571500" y="3881437"/>
            <a:ext cx="11049000" cy="381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55"/>
          <p:cNvSpPr txBox="1"/>
          <p:nvPr/>
        </p:nvSpPr>
        <p:spPr>
          <a:xfrm>
            <a:off x="507968" y="4138612"/>
            <a:ext cx="266830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1. Diagnóstico</a:t>
            </a:r>
            <a:endParaRPr/>
          </a:p>
        </p:txBody>
      </p:sp>
      <p:sp>
        <p:nvSpPr>
          <p:cNvPr id="628" name="Google Shape;628;p55"/>
          <p:cNvSpPr txBox="1"/>
          <p:nvPr/>
        </p:nvSpPr>
        <p:spPr>
          <a:xfrm>
            <a:off x="571500" y="4614862"/>
            <a:ext cx="254124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Identificación de necesidades locales y barreras (ASIS comunitario).</a:t>
            </a:r>
            <a:endParaRPr/>
          </a:p>
        </p:txBody>
      </p:sp>
      <p:sp>
        <p:nvSpPr>
          <p:cNvPr id="629" name="Google Shape;629;p55"/>
          <p:cNvSpPr txBox="1"/>
          <p:nvPr/>
        </p:nvSpPr>
        <p:spPr>
          <a:xfrm>
            <a:off x="3343888" y="2271712"/>
            <a:ext cx="266830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2. Planeación</a:t>
            </a:r>
            <a:endParaRPr/>
          </a:p>
        </p:txBody>
      </p:sp>
      <p:sp>
        <p:nvSpPr>
          <p:cNvPr id="630" name="Google Shape;630;p55"/>
          <p:cNvSpPr txBox="1"/>
          <p:nvPr/>
        </p:nvSpPr>
        <p:spPr>
          <a:xfrm>
            <a:off x="3407419" y="2747962"/>
            <a:ext cx="254124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Definición de metas SMART, presupuesto y asignación de responsables.</a:t>
            </a:r>
            <a:endParaRPr/>
          </a:p>
        </p:txBody>
      </p:sp>
      <p:sp>
        <p:nvSpPr>
          <p:cNvPr id="631" name="Google Shape;631;p55"/>
          <p:cNvSpPr txBox="1"/>
          <p:nvPr/>
        </p:nvSpPr>
        <p:spPr>
          <a:xfrm>
            <a:off x="6179808" y="4138612"/>
            <a:ext cx="266830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3. Ejecución</a:t>
            </a:r>
            <a:endParaRPr/>
          </a:p>
        </p:txBody>
      </p:sp>
      <p:sp>
        <p:nvSpPr>
          <p:cNvPr id="632" name="Google Shape;632;p55"/>
          <p:cNvSpPr txBox="1"/>
          <p:nvPr/>
        </p:nvSpPr>
        <p:spPr>
          <a:xfrm>
            <a:off x="6243339" y="4614862"/>
            <a:ext cx="254124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Implementación en terreno (brigadas, talleres, dotación de insumos).</a:t>
            </a:r>
            <a:endParaRPr/>
          </a:p>
        </p:txBody>
      </p:sp>
      <p:sp>
        <p:nvSpPr>
          <p:cNvPr id="633" name="Google Shape;633;p55"/>
          <p:cNvSpPr txBox="1"/>
          <p:nvPr/>
        </p:nvSpPr>
        <p:spPr>
          <a:xfrm>
            <a:off x="9015728" y="2271712"/>
            <a:ext cx="266830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4. Evaluación</a:t>
            </a:r>
            <a:endParaRPr/>
          </a:p>
        </p:txBody>
      </p:sp>
      <p:sp>
        <p:nvSpPr>
          <p:cNvPr id="634" name="Google Shape;634;p55"/>
          <p:cNvSpPr txBox="1"/>
          <p:nvPr/>
        </p:nvSpPr>
        <p:spPr>
          <a:xfrm>
            <a:off x="9079259" y="2747962"/>
            <a:ext cx="254124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Medición de indicadores de impacto y ajustes al modelo operativo.</a:t>
            </a:r>
            <a:endParaRPr/>
          </a:p>
        </p:txBody>
      </p:sp>
      <p:sp>
        <p:nvSpPr>
          <p:cNvPr id="635" name="Google Shape;635;p55"/>
          <p:cNvSpPr/>
          <p:nvPr/>
        </p:nvSpPr>
        <p:spPr>
          <a:xfrm>
            <a:off x="1746870" y="38052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64E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55"/>
          <p:cNvSpPr/>
          <p:nvPr/>
        </p:nvSpPr>
        <p:spPr>
          <a:xfrm>
            <a:off x="4582790" y="38052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64E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55"/>
          <p:cNvSpPr/>
          <p:nvPr/>
        </p:nvSpPr>
        <p:spPr>
          <a:xfrm>
            <a:off x="7418709" y="38052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64E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55"/>
          <p:cNvSpPr/>
          <p:nvPr/>
        </p:nvSpPr>
        <p:spPr>
          <a:xfrm>
            <a:off x="10254629" y="380523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64E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55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Fases del Programa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333625"/>
            <a:ext cx="342900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2333625"/>
            <a:ext cx="342900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91500" y="2333625"/>
            <a:ext cx="3429000" cy="31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845819" y="3362325"/>
            <a:ext cx="2880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Poblaciones Clave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866775" y="39624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Abordar las especificidades de la planificación en adolescentes, mujeres de alto riesgo y pacientes crónicos complejos.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4950856" y="3362325"/>
            <a:ext cx="229028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Contexto Rural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4676775" y="39624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Diseñar estrategias de cobertura para zonas rurales y contextos con severas limitaciones de recursos y talento humano.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8430815" y="3362325"/>
            <a:ext cx="295036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Salud Comunitaria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8486775" y="39624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Aplicar principios de educación popular y comunicación en salud para el diseño de programas comunitarios de base.</a:t>
            </a:r>
            <a:endParaRPr/>
          </a:p>
        </p:txBody>
      </p:sp>
      <p:pic>
        <p:nvPicPr>
          <p:cNvPr id="117" name="Google Shape;117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00250" y="2676525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38825" y="2676525"/>
            <a:ext cx="5143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77400" y="267652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err="1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Objetivos</a:t>
            </a: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3000" b="0" i="0" u="none" strike="noStrike" cap="none" err="1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Módulo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605087"/>
            <a:ext cx="5286375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5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605087"/>
            <a:ext cx="5286375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56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56"/>
          <p:cNvSpPr txBox="1"/>
          <p:nvPr/>
        </p:nvSpPr>
        <p:spPr>
          <a:xfrm>
            <a:off x="849391" y="3033712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Análisis de Situación (ASIS)</a:t>
            </a:r>
            <a:endParaRPr/>
          </a:p>
        </p:txBody>
      </p:sp>
      <p:sp>
        <p:nvSpPr>
          <p:cNvPr id="649" name="Google Shape;649;p56"/>
          <p:cNvSpPr txBox="1"/>
          <p:nvPr/>
        </p:nvSpPr>
        <p:spPr>
          <a:xfrm>
            <a:off x="962025" y="3633787"/>
            <a:ext cx="45053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Antes de comprar métodos, debemos conocer a la población: ¿Cuáles son las tasas de embarazo adolescente? ¿Dónde están los focos de morbilidad materna? ¿Qué métodos rechaza la comunidad históricamente?</a:t>
            </a:r>
            <a:endParaRPr/>
          </a:p>
        </p:txBody>
      </p:sp>
      <p:sp>
        <p:nvSpPr>
          <p:cNvPr id="650" name="Google Shape;650;p56"/>
          <p:cNvSpPr txBox="1"/>
          <p:nvPr/>
        </p:nvSpPr>
        <p:spPr>
          <a:xfrm>
            <a:off x="6612016" y="3033712"/>
            <a:ext cx="473059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Mapeo de Recursos</a:t>
            </a:r>
            <a:endParaRPr/>
          </a:p>
        </p:txBody>
      </p:sp>
      <p:sp>
        <p:nvSpPr>
          <p:cNvPr id="651" name="Google Shape;651;p56"/>
          <p:cNvSpPr txBox="1"/>
          <p:nvPr/>
        </p:nvSpPr>
        <p:spPr>
          <a:xfrm>
            <a:off x="6724650" y="3633787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Identificar la capacidad instalada real: Infraestructura de la red de frío para insumos, disponibilidad de vehículos 4x4 o lanchas, y personal capacitado para colocar implantes.</a:t>
            </a:r>
            <a:endParaRPr/>
          </a:p>
        </p:txBody>
      </p:sp>
      <p:sp>
        <p:nvSpPr>
          <p:cNvPr id="652" name="Google Shape;652;p56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Diagnóstico Local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7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57"/>
          <p:cNvSpPr txBox="1"/>
          <p:nvPr/>
        </p:nvSpPr>
        <p:spPr>
          <a:xfrm>
            <a:off x="1714500" y="2709862"/>
            <a:ext cx="9144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Específicas (Specific):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Reducir la tasa de embarazo adolescente, no solo "mejorar la salud".</a:t>
            </a:r>
            <a:endParaRPr/>
          </a:p>
        </p:txBody>
      </p:sp>
      <p:sp>
        <p:nvSpPr>
          <p:cNvPr id="660" name="Google Shape;660;p57"/>
          <p:cNvSpPr txBox="1"/>
          <p:nvPr/>
        </p:nvSpPr>
        <p:spPr>
          <a:xfrm>
            <a:off x="1714500" y="3186112"/>
            <a:ext cx="9144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Medibles (Measurable):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Aumentar en un 40% la inserción de métodos LARC.</a:t>
            </a:r>
            <a:endParaRPr/>
          </a:p>
        </p:txBody>
      </p:sp>
      <p:sp>
        <p:nvSpPr>
          <p:cNvPr id="661" name="Google Shape;661;p57"/>
          <p:cNvSpPr txBox="1"/>
          <p:nvPr/>
        </p:nvSpPr>
        <p:spPr>
          <a:xfrm>
            <a:off x="1714500" y="3662362"/>
            <a:ext cx="9144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Alcanzables (Achievable):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Adecuadas al presupuesto y equipo disponible en la vereda.</a:t>
            </a:r>
            <a:endParaRPr/>
          </a:p>
        </p:txBody>
      </p:sp>
      <p:sp>
        <p:nvSpPr>
          <p:cNvPr id="662" name="Google Shape;662;p57"/>
          <p:cNvSpPr txBox="1"/>
          <p:nvPr/>
        </p:nvSpPr>
        <p:spPr>
          <a:xfrm>
            <a:off x="1714500" y="4138612"/>
            <a:ext cx="9144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Relevantes (Relevant):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Que respondan directamente al diagnóstico epidemiológico local.</a:t>
            </a:r>
            <a:endParaRPr/>
          </a:p>
        </p:txBody>
      </p:sp>
      <p:sp>
        <p:nvSpPr>
          <p:cNvPr id="663" name="Google Shape;663;p57"/>
          <p:cNvSpPr txBox="1"/>
          <p:nvPr/>
        </p:nvSpPr>
        <p:spPr>
          <a:xfrm>
            <a:off x="1714500" y="4614862"/>
            <a:ext cx="914400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Temporales</a:t>
            </a:r>
            <a:r>
              <a:rPr lang="en-US" sz="1500" b="1" i="0" u="none" strike="noStrike" cap="none" dirty="0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 (Time-bound):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Lograr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indicadores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año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que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implemente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pic>
        <p:nvPicPr>
          <p:cNvPr id="664" name="Google Shape;664;p5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" y="274796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5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500" y="32242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5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33500" y="3700462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5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3500" y="4176712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5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3500" y="4652962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57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Metas SMART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5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2054" y="1787425"/>
            <a:ext cx="7887741" cy="1063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5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136999"/>
            <a:ext cx="5334000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5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3136999"/>
            <a:ext cx="5334000" cy="2876550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58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9" name="Google Shape;679;p5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56854" y="2092225"/>
            <a:ext cx="7278141" cy="454223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58"/>
          <p:cNvSpPr txBox="1"/>
          <p:nvPr/>
        </p:nvSpPr>
        <p:spPr>
          <a:xfrm>
            <a:off x="1823323" y="4165699"/>
            <a:ext cx="283035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Indicadores Duros</a:t>
            </a:r>
            <a:endParaRPr/>
          </a:p>
        </p:txBody>
      </p:sp>
      <p:sp>
        <p:nvSpPr>
          <p:cNvPr id="681" name="Google Shape;681;p58"/>
          <p:cNvSpPr txBox="1"/>
          <p:nvPr/>
        </p:nvSpPr>
        <p:spPr>
          <a:xfrm>
            <a:off x="866775" y="4765774"/>
            <a:ext cx="47434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fórmula superior evalúa la penetración real del programa. Todo proyecto público debe ser medido cuantitativamente para justificar la inversión estatal.</a:t>
            </a:r>
            <a:endParaRPr/>
          </a:p>
        </p:txBody>
      </p:sp>
      <p:sp>
        <p:nvSpPr>
          <p:cNvPr id="682" name="Google Shape;682;p58"/>
          <p:cNvSpPr txBox="1"/>
          <p:nvPr/>
        </p:nvSpPr>
        <p:spPr>
          <a:xfrm>
            <a:off x="7128271" y="4165699"/>
            <a:ext cx="365045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Indicadores de Calidad</a:t>
            </a:r>
            <a:endParaRPr/>
          </a:p>
        </p:txBody>
      </p:sp>
      <p:sp>
        <p:nvSpPr>
          <p:cNvPr id="683" name="Google Shape;683;p58"/>
          <p:cNvSpPr txBox="1"/>
          <p:nvPr/>
        </p:nvSpPr>
        <p:spPr>
          <a:xfrm>
            <a:off x="6581775" y="4765774"/>
            <a:ext cx="47434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Evaluar encuestas de satisfacción, tasa de retención del método al año y adherencia comunitaria mediante grupos focales (datos cualitativos).</a:t>
            </a:r>
            <a:endParaRPr/>
          </a:p>
        </p:txBody>
      </p:sp>
      <p:pic>
        <p:nvPicPr>
          <p:cNvPr id="684" name="Google Shape;684;p5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09900" y="3479899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5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82050" y="3479899"/>
            <a:ext cx="3429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58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Monitoreo y Evaluación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59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59"/>
          <p:cNvSpPr txBox="1"/>
          <p:nvPr/>
        </p:nvSpPr>
        <p:spPr>
          <a:xfrm>
            <a:off x="1714500" y="2614612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American College of Obstetricians and Gynecologists [ACOG]. (2018). </a:t>
            </a:r>
            <a:r>
              <a:rPr lang="en-US" sz="15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Adolescents and long-acting reversible contraception: Implants and intrauterine devices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Obstetrics &amp; Gynecology, 131(5), e130-e139. https://</a:t>
            </a:r>
            <a:r>
              <a:rPr lang="en-US" sz="15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doi.org</a:t>
            </a:r>
            <a:r>
              <a:rPr lang="en-US" sz="15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/10.1097/AOG.0000000000002632</a:t>
            </a:r>
            <a:endParaRPr dirty="0"/>
          </a:p>
        </p:txBody>
      </p:sp>
      <p:sp>
        <p:nvSpPr>
          <p:cNvPr id="694" name="Google Shape;694;p59"/>
          <p:cNvSpPr txBox="1"/>
          <p:nvPr/>
        </p:nvSpPr>
        <p:spPr>
          <a:xfrm>
            <a:off x="1714500" y="3662362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Figueroa, M. E., Kincaid, D. L., Rani, M., &amp; Lewis, G. (2002).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Communication for social change: An integrated model for measuring the process and its outcomes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The Communication for Social Change Working Paper Series, No. 1. Rockefeller Foundation.</a:t>
            </a:r>
            <a:endParaRPr/>
          </a:p>
        </p:txBody>
      </p:sp>
      <p:sp>
        <p:nvSpPr>
          <p:cNvPr id="695" name="Google Shape;695;p59"/>
          <p:cNvSpPr txBox="1"/>
          <p:nvPr/>
        </p:nvSpPr>
        <p:spPr>
          <a:xfrm>
            <a:off x="1714500" y="4710112"/>
            <a:ext cx="9144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Freire, P. (2005).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Pedagogía del oprimido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(2da ed.). Siglo XXI Editores. (Trabajo original publicado en 1968).</a:t>
            </a:r>
            <a:endParaRPr/>
          </a:p>
        </p:txBody>
      </p:sp>
      <p:sp>
        <p:nvSpPr>
          <p:cNvPr id="696" name="Google Shape;696;p59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Referencias (1/4)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60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60"/>
          <p:cNvSpPr txBox="1"/>
          <p:nvPr/>
        </p:nvSpPr>
        <p:spPr>
          <a:xfrm>
            <a:off x="1714500" y="2757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Guttmacher Institute. (2020).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Adding it up: Investing in sexual and reproductive health 2019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Guttmacher Institute. https://www.guttmacher.org/report/adding-it-up-investing-in-sexual-reproductive-health-2019</a:t>
            </a:r>
            <a:endParaRPr/>
          </a:p>
        </p:txBody>
      </p:sp>
      <p:sp>
        <p:nvSpPr>
          <p:cNvPr id="704" name="Google Shape;704;p60"/>
          <p:cNvSpPr txBox="1"/>
          <p:nvPr/>
        </p:nvSpPr>
        <p:spPr>
          <a:xfrm>
            <a:off x="1714500" y="3519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Ministerio de Salud y Protección Social de Colombia. (2014).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Política Nacional de Sexualidad, Derechos Sexuales y Derechos Reproductivos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Imprenta Nacional de Colombia.</a:t>
            </a:r>
            <a:endParaRPr/>
          </a:p>
        </p:txBody>
      </p:sp>
      <p:sp>
        <p:nvSpPr>
          <p:cNvPr id="705" name="Google Shape;705;p60"/>
          <p:cNvSpPr txBox="1"/>
          <p:nvPr/>
        </p:nvSpPr>
        <p:spPr>
          <a:xfrm>
            <a:off x="1714500" y="4281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Ministerio de Salud y Protección Social de Colombia. (2018).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Resolución 3280 de 2018. Ruta Integral de Atención en Salud Materno Perinatal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Bogotá, Colombia.</a:t>
            </a:r>
            <a:endParaRPr/>
          </a:p>
        </p:txBody>
      </p:sp>
      <p:sp>
        <p:nvSpPr>
          <p:cNvPr id="706" name="Google Shape;706;p6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Referencias (2/4)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6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61"/>
          <p:cNvSpPr txBox="1"/>
          <p:nvPr/>
        </p:nvSpPr>
        <p:spPr>
          <a:xfrm>
            <a:off x="1714500" y="2757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Organización Mundial de la Salud [OMS]. (2015).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Criterios médicos de elegibilidad para el uso de anticonceptivos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(5ta ed.). Ediciones de la OMS. https://www.who.int/es/publications/i/item/9789241549158</a:t>
            </a:r>
            <a:endParaRPr/>
          </a:p>
        </p:txBody>
      </p:sp>
      <p:sp>
        <p:nvSpPr>
          <p:cNvPr id="714" name="Google Shape;714;p61"/>
          <p:cNvSpPr txBox="1"/>
          <p:nvPr/>
        </p:nvSpPr>
        <p:spPr>
          <a:xfrm>
            <a:off x="1714500" y="3519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Organización Mundial de la Salud [OMS]. (2016).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Estrategia mundial para la salud de la mujer, el niño y el adolescente (2016-2030)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OMS.</a:t>
            </a:r>
            <a:endParaRPr/>
          </a:p>
        </p:txBody>
      </p:sp>
      <p:sp>
        <p:nvSpPr>
          <p:cNvPr id="715" name="Google Shape;715;p61"/>
          <p:cNvSpPr txBox="1"/>
          <p:nvPr/>
        </p:nvSpPr>
        <p:spPr>
          <a:xfrm>
            <a:off x="1714500" y="4281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Organización Panamericana de la Salud [OPS]. (2018).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Recomendaciones sobre prácticas seleccionadas para el uso de anticonceptivos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(3ra ed.). OPS.</a:t>
            </a:r>
            <a:endParaRPr/>
          </a:p>
        </p:txBody>
      </p:sp>
      <p:sp>
        <p:nvSpPr>
          <p:cNvPr id="716" name="Google Shape;716;p61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Referencias (3/4)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62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62"/>
          <p:cNvSpPr txBox="1"/>
          <p:nvPr/>
        </p:nvSpPr>
        <p:spPr>
          <a:xfrm>
            <a:off x="1714500" y="2757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Profamilia. (2015).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Encuesta Nacional de Demografía y Salud (ENDS)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Profamilia Colombia. https://profamilia.org.co/investigaciones/ends/</a:t>
            </a:r>
            <a:endParaRPr/>
          </a:p>
        </p:txBody>
      </p:sp>
      <p:sp>
        <p:nvSpPr>
          <p:cNvPr id="724" name="Google Shape;724;p62"/>
          <p:cNvSpPr txBox="1"/>
          <p:nvPr/>
        </p:nvSpPr>
        <p:spPr>
          <a:xfrm>
            <a:off x="1714500" y="3519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United Nations Population Fund [UNFPA]. (2022).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Seeing the unseen: The case for action in the neglected crisis of unintended pregnancy. State of World Population 2022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UNFPA.</a:t>
            </a:r>
            <a:endParaRPr/>
          </a:p>
        </p:txBody>
      </p:sp>
      <p:sp>
        <p:nvSpPr>
          <p:cNvPr id="725" name="Google Shape;725;p62"/>
          <p:cNvSpPr txBox="1"/>
          <p:nvPr/>
        </p:nvSpPr>
        <p:spPr>
          <a:xfrm>
            <a:off x="1714500" y="4281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World Health Organization [WHO]. (2012).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Optimizing health worker roles to improve access to key maternal and newborn health interventions through task shifting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WHO.</a:t>
            </a:r>
            <a:endParaRPr/>
          </a:p>
        </p:txBody>
      </p:sp>
      <p:sp>
        <p:nvSpPr>
          <p:cNvPr id="726" name="Google Shape;726;p62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Referencias (4/4)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63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63"/>
          <p:cNvSpPr/>
          <p:nvPr/>
        </p:nvSpPr>
        <p:spPr>
          <a:xfrm>
            <a:off x="1847850" y="1590675"/>
            <a:ext cx="84963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63"/>
          <p:cNvSpPr/>
          <p:nvPr/>
        </p:nvSpPr>
        <p:spPr>
          <a:xfrm>
            <a:off x="1847850" y="2362200"/>
            <a:ext cx="84963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63"/>
          <p:cNvSpPr/>
          <p:nvPr/>
        </p:nvSpPr>
        <p:spPr>
          <a:xfrm>
            <a:off x="1847850" y="3133725"/>
            <a:ext cx="84963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63"/>
          <p:cNvSpPr/>
          <p:nvPr/>
        </p:nvSpPr>
        <p:spPr>
          <a:xfrm>
            <a:off x="1847850" y="3905250"/>
            <a:ext cx="84963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63"/>
          <p:cNvSpPr/>
          <p:nvPr/>
        </p:nvSpPr>
        <p:spPr>
          <a:xfrm>
            <a:off x="1847850" y="4676775"/>
            <a:ext cx="84963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63"/>
          <p:cNvSpPr/>
          <p:nvPr/>
        </p:nvSpPr>
        <p:spPr>
          <a:xfrm>
            <a:off x="1847850" y="2352675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63"/>
          <p:cNvSpPr/>
          <p:nvPr/>
        </p:nvSpPr>
        <p:spPr>
          <a:xfrm>
            <a:off x="1847850" y="2352675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63"/>
          <p:cNvSpPr/>
          <p:nvPr/>
        </p:nvSpPr>
        <p:spPr>
          <a:xfrm>
            <a:off x="1847850" y="3124200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63"/>
          <p:cNvSpPr/>
          <p:nvPr/>
        </p:nvSpPr>
        <p:spPr>
          <a:xfrm>
            <a:off x="1847850" y="3124200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63"/>
          <p:cNvSpPr/>
          <p:nvPr/>
        </p:nvSpPr>
        <p:spPr>
          <a:xfrm>
            <a:off x="1847850" y="3895725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63"/>
          <p:cNvSpPr/>
          <p:nvPr/>
        </p:nvSpPr>
        <p:spPr>
          <a:xfrm>
            <a:off x="1847850" y="3895725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63"/>
          <p:cNvSpPr/>
          <p:nvPr/>
        </p:nvSpPr>
        <p:spPr>
          <a:xfrm>
            <a:off x="1847850" y="4667250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63"/>
          <p:cNvSpPr/>
          <p:nvPr/>
        </p:nvSpPr>
        <p:spPr>
          <a:xfrm>
            <a:off x="1847850" y="4667250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63"/>
          <p:cNvSpPr/>
          <p:nvPr/>
        </p:nvSpPr>
        <p:spPr>
          <a:xfrm>
            <a:off x="1847850" y="5438775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63"/>
          <p:cNvSpPr/>
          <p:nvPr/>
        </p:nvSpPr>
        <p:spPr>
          <a:xfrm>
            <a:off x="1847850" y="5438775"/>
            <a:ext cx="84963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8" name="Google Shape;748;p6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7850" y="173355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63"/>
          <p:cNvSpPr txBox="1"/>
          <p:nvPr/>
        </p:nvSpPr>
        <p:spPr>
          <a:xfrm>
            <a:off x="2943225" y="1740693"/>
            <a:ext cx="74009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https://www.elnuevodia.com.co/sites/default/files/styles/large/public/imagenes/2026/02/1001495842.jpg.webp?itok=3yQlFXZJ</a:t>
            </a:r>
            <a:endParaRPr/>
          </a:p>
        </p:txBody>
      </p:sp>
      <p:sp>
        <p:nvSpPr>
          <p:cNvPr id="750" name="Google Shape;750;p63"/>
          <p:cNvSpPr txBox="1"/>
          <p:nvPr/>
        </p:nvSpPr>
        <p:spPr>
          <a:xfrm>
            <a:off x="2943225" y="1974056"/>
            <a:ext cx="74009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www.elnuevodia.com.co</a:t>
            </a:r>
            <a:endParaRPr/>
          </a:p>
        </p:txBody>
      </p:sp>
      <p:pic>
        <p:nvPicPr>
          <p:cNvPr id="751" name="Google Shape;751;p6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7850" y="250507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63"/>
          <p:cNvSpPr txBox="1"/>
          <p:nvPr/>
        </p:nvSpPr>
        <p:spPr>
          <a:xfrm>
            <a:off x="2943225" y="2512218"/>
            <a:ext cx="74009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https://gualeguaychu.gov.ar/apps/dashboard/ftp/web/images/landscape_h__Gualeguaychu_1505226303.jpg</a:t>
            </a:r>
            <a:endParaRPr/>
          </a:p>
        </p:txBody>
      </p:sp>
      <p:sp>
        <p:nvSpPr>
          <p:cNvPr id="753" name="Google Shape;753;p63"/>
          <p:cNvSpPr txBox="1"/>
          <p:nvPr/>
        </p:nvSpPr>
        <p:spPr>
          <a:xfrm>
            <a:off x="2943225" y="2745581"/>
            <a:ext cx="74009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gualeguaychu.gov.ar</a:t>
            </a:r>
            <a:endParaRPr/>
          </a:p>
        </p:txBody>
      </p:sp>
      <p:pic>
        <p:nvPicPr>
          <p:cNvPr id="754" name="Google Shape;754;p6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47850" y="327660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63"/>
          <p:cNvSpPr txBox="1"/>
          <p:nvPr/>
        </p:nvSpPr>
        <p:spPr>
          <a:xfrm>
            <a:off x="2943225" y="3283743"/>
            <a:ext cx="74009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https://hospitalyclinicafamiliar.com/wp-content/uploads/2025/09/Atencion-prenatal-en-embarazo-de-alto-riesgo-en-Comayagua.webp</a:t>
            </a:r>
            <a:endParaRPr/>
          </a:p>
        </p:txBody>
      </p:sp>
      <p:sp>
        <p:nvSpPr>
          <p:cNvPr id="756" name="Google Shape;756;p63"/>
          <p:cNvSpPr txBox="1"/>
          <p:nvPr/>
        </p:nvSpPr>
        <p:spPr>
          <a:xfrm>
            <a:off x="2943225" y="3517106"/>
            <a:ext cx="74009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hospitalyclinicafamiliar.com</a:t>
            </a:r>
            <a:endParaRPr/>
          </a:p>
        </p:txBody>
      </p:sp>
      <p:pic>
        <p:nvPicPr>
          <p:cNvPr id="757" name="Google Shape;757;p6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47850" y="404812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63"/>
          <p:cNvSpPr txBox="1"/>
          <p:nvPr/>
        </p:nvSpPr>
        <p:spPr>
          <a:xfrm>
            <a:off x="2943225" y="4055268"/>
            <a:ext cx="74009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https://www.enfermeria21.com/wp-content/uploads/infografi__a_vih-jpg-631eed079bc4f-scaled.jpg</a:t>
            </a:r>
            <a:endParaRPr/>
          </a:p>
        </p:txBody>
      </p:sp>
      <p:sp>
        <p:nvSpPr>
          <p:cNvPr id="759" name="Google Shape;759;p63"/>
          <p:cNvSpPr txBox="1"/>
          <p:nvPr/>
        </p:nvSpPr>
        <p:spPr>
          <a:xfrm>
            <a:off x="2943225" y="4288631"/>
            <a:ext cx="74009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www.enfermeria21.com</a:t>
            </a:r>
            <a:endParaRPr/>
          </a:p>
        </p:txBody>
      </p:sp>
      <p:pic>
        <p:nvPicPr>
          <p:cNvPr id="760" name="Google Shape;760;p6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47850" y="481965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63"/>
          <p:cNvSpPr txBox="1"/>
          <p:nvPr/>
        </p:nvSpPr>
        <p:spPr>
          <a:xfrm>
            <a:off x="2943225" y="4826793"/>
            <a:ext cx="74009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https://eldiariodelllano.com/wp-content/uploads/2024/12/salud-rural.jpg</a:t>
            </a:r>
            <a:endParaRPr/>
          </a:p>
        </p:txBody>
      </p:sp>
      <p:sp>
        <p:nvSpPr>
          <p:cNvPr id="762" name="Google Shape;762;p63"/>
          <p:cNvSpPr txBox="1"/>
          <p:nvPr/>
        </p:nvSpPr>
        <p:spPr>
          <a:xfrm>
            <a:off x="2943225" y="5060156"/>
            <a:ext cx="74009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eldiariodelllano.com</a:t>
            </a:r>
            <a:endParaRPr/>
          </a:p>
        </p:txBody>
      </p:sp>
      <p:pic>
        <p:nvPicPr>
          <p:cNvPr id="763" name="Google Shape;763;p6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47850" y="559117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63"/>
          <p:cNvSpPr txBox="1"/>
          <p:nvPr/>
        </p:nvSpPr>
        <p:spPr>
          <a:xfrm>
            <a:off x="2943225" y="5598318"/>
            <a:ext cx="74009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https://www.gob.mx/cms/uploads/article/main_image/124171/PromotorSalud.jpg</a:t>
            </a:r>
            <a:endParaRPr/>
          </a:p>
        </p:txBody>
      </p:sp>
      <p:sp>
        <p:nvSpPr>
          <p:cNvPr id="765" name="Google Shape;765;p63"/>
          <p:cNvSpPr txBox="1"/>
          <p:nvPr/>
        </p:nvSpPr>
        <p:spPr>
          <a:xfrm>
            <a:off x="2943225" y="5831681"/>
            <a:ext cx="74009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www.gob.mx</a:t>
            </a:r>
            <a:endParaRPr/>
          </a:p>
        </p:txBody>
      </p:sp>
      <p:sp>
        <p:nvSpPr>
          <p:cNvPr id="766" name="Google Shape;766;p63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Image Sources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64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64"/>
          <p:cNvSpPr/>
          <p:nvPr/>
        </p:nvSpPr>
        <p:spPr>
          <a:xfrm>
            <a:off x="1609725" y="3133725"/>
            <a:ext cx="89725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64"/>
          <p:cNvSpPr/>
          <p:nvPr/>
        </p:nvSpPr>
        <p:spPr>
          <a:xfrm>
            <a:off x="1609725" y="3895725"/>
            <a:ext cx="89725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64"/>
          <p:cNvSpPr/>
          <p:nvPr/>
        </p:nvSpPr>
        <p:spPr>
          <a:xfrm>
            <a:off x="1609725" y="3895725"/>
            <a:ext cx="89725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5" name="Google Shape;775;p6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9725" y="327660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64"/>
          <p:cNvSpPr txBox="1"/>
          <p:nvPr/>
        </p:nvSpPr>
        <p:spPr>
          <a:xfrm>
            <a:off x="2705100" y="3283743"/>
            <a:ext cx="787717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https://www.mhinnovation.net/sites/default/files/styles/innovation_xs/public/content/innovation/CIRCULUS%20LOGO.JPG.jpeg?itok=Tfy8QuLw</a:t>
            </a:r>
            <a:endParaRPr/>
          </a:p>
        </p:txBody>
      </p:sp>
      <p:sp>
        <p:nvSpPr>
          <p:cNvPr id="777" name="Google Shape;777;p64"/>
          <p:cNvSpPr txBox="1"/>
          <p:nvPr/>
        </p:nvSpPr>
        <p:spPr>
          <a:xfrm>
            <a:off x="2705100" y="3517106"/>
            <a:ext cx="78771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www.mhinnovation.net</a:t>
            </a:r>
            <a:endParaRPr/>
          </a:p>
        </p:txBody>
      </p:sp>
      <p:pic>
        <p:nvPicPr>
          <p:cNvPr id="778" name="Google Shape;778;p6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9725" y="404812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64"/>
          <p:cNvSpPr txBox="1"/>
          <p:nvPr/>
        </p:nvSpPr>
        <p:spPr>
          <a:xfrm>
            <a:off x="2705100" y="4055268"/>
            <a:ext cx="787717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https://noticias.utpl.edu.ec/sites/default/files/imagenes_editor/acvalarezo/planificacion-salud-utpl.jpg</a:t>
            </a:r>
            <a:endParaRPr/>
          </a:p>
        </p:txBody>
      </p:sp>
      <p:sp>
        <p:nvSpPr>
          <p:cNvPr id="780" name="Google Shape;780;p64"/>
          <p:cNvSpPr txBox="1"/>
          <p:nvPr/>
        </p:nvSpPr>
        <p:spPr>
          <a:xfrm>
            <a:off x="2705100" y="4288631"/>
            <a:ext cx="78771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noticias.utpl.edu.ec</a:t>
            </a:r>
            <a:endParaRPr/>
          </a:p>
        </p:txBody>
      </p:sp>
      <p:sp>
        <p:nvSpPr>
          <p:cNvPr id="781" name="Google Shape;781;p64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Image Sources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4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5381625" y="2705100"/>
            <a:ext cx="1428750" cy="4762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571500" y="3038475"/>
            <a:ext cx="1160145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Sección 1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4195762" y="4086225"/>
            <a:ext cx="380047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Planificación Familiar en Adolescentes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333625"/>
            <a:ext cx="342900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500" y="2333625"/>
            <a:ext cx="342900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91500" y="2333625"/>
            <a:ext cx="3429000" cy="31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1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1"/>
          <p:cNvSpPr txBox="1"/>
          <p:nvPr/>
        </p:nvSpPr>
        <p:spPr>
          <a:xfrm>
            <a:off x="1080849" y="3362325"/>
            <a:ext cx="241030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Escucha Activa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866775" y="39624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Validar la experiencia del adolescente. Iniciar con preguntas abiertas: "¿Qué has escuchado sobre los métodos en tu colegio o amigos?".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4775835" y="3362325"/>
            <a:ext cx="264033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Doble Protección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4676775" y="39624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Negociación innegociable: El método hormonal previene el embarazo; el preservativo previene las ITS y el VIH. Ambos son indispensables.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8470820" y="3362325"/>
            <a:ext cx="287035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Manejo de Efectos</a:t>
            </a:r>
            <a:endParaRPr/>
          </a:p>
        </p:txBody>
      </p:sp>
      <p:sp>
        <p:nvSpPr>
          <p:cNvPr id="193" name="Google Shape;193;p21"/>
          <p:cNvSpPr txBox="1"/>
          <p:nvPr/>
        </p:nvSpPr>
        <p:spPr>
          <a:xfrm>
            <a:off x="8486775" y="39624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Anticipar los cambios en el patrón de sangrado. La falta de información sobre amenorrea o spotting es la causa #1 de abandono.</a:t>
            </a:r>
            <a:endParaRPr/>
          </a:p>
        </p:txBody>
      </p:sp>
      <p:pic>
        <p:nvPicPr>
          <p:cNvPr id="194" name="Google Shape;194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7400" y="26765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67400" y="26765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77400" y="267652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1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Técnicas de Consejería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2"/>
          <p:cNvSpPr txBox="1"/>
          <p:nvPr/>
        </p:nvSpPr>
        <p:spPr>
          <a:xfrm>
            <a:off x="2057400" y="1709142"/>
            <a:ext cx="8077200" cy="3839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No podemos proteger a nuestros jóvenes ocultándoles la información; los protegemos empoderándolos para que tomen decisiones libres, seguras y fundamentadas en ciencia.</a:t>
            </a:r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4619625" y="6329362"/>
            <a:ext cx="29527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— </a:t>
            </a:r>
            <a:r>
              <a:rPr lang="en-US" sz="1650" b="1" i="0" u="none" strike="noStrike" cap="none" err="1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Perspectiva</a:t>
            </a:r>
            <a:r>
              <a:rPr lang="en-US" sz="165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 de Salud Pública</a:t>
            </a:r>
            <a:endParaRPr/>
          </a:p>
        </p:txBody>
      </p:sp>
      <p:sp>
        <p:nvSpPr>
          <p:cNvPr id="206" name="Google Shape;206;p22"/>
          <p:cNvSpPr txBox="1"/>
          <p:nvPr/>
        </p:nvSpPr>
        <p:spPr>
          <a:xfrm>
            <a:off x="1581150" y="1994892"/>
            <a:ext cx="276225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0" i="0" u="none" strike="noStrike" cap="none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10334625" y="5453657"/>
            <a:ext cx="276225" cy="140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0" i="0" u="none" strike="noStrike" cap="none">
                <a:solidFill>
                  <a:srgbClr val="D97706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208" name="Google Shape;208;p22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Autonomía Juvenil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4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3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5381625" y="2705100"/>
            <a:ext cx="1428750" cy="47625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571500" y="3038475"/>
            <a:ext cx="1160145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Sección 2</a:t>
            </a:r>
            <a:endParaRPr/>
          </a:p>
        </p:txBody>
      </p:sp>
      <p:sp>
        <p:nvSpPr>
          <p:cNvPr id="218" name="Google Shape;218;p23"/>
          <p:cNvSpPr txBox="1"/>
          <p:nvPr/>
        </p:nvSpPr>
        <p:spPr>
          <a:xfrm>
            <a:off x="3533775" y="4086225"/>
            <a:ext cx="51244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E2E8F0"/>
                </a:solidFill>
                <a:latin typeface="Lato"/>
                <a:ea typeface="Lato"/>
                <a:cs typeface="Lato"/>
                <a:sym typeface="Lato"/>
              </a:rPr>
              <a:t>Planificación en Mujeres con Alto Riesgo Obstétrico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2233612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4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4"/>
          <p:cNvSpPr txBox="1"/>
          <p:nvPr/>
        </p:nvSpPr>
        <p:spPr>
          <a:xfrm>
            <a:off x="714375" y="2233612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27" name="Google Shape;227;p24"/>
          <p:cNvSpPr txBox="1"/>
          <p:nvPr/>
        </p:nvSpPr>
        <p:spPr>
          <a:xfrm>
            <a:off x="809625" y="2233612"/>
            <a:ext cx="50482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riesgo obstétrico engloba condiciones maternas (ej. preeclampsia previa, diabetes gestacional, edades extremas) que amenazan gravemente la vida del binomio madre-hijo.</a:t>
            </a:r>
            <a:endParaRPr/>
          </a:p>
        </p:txBody>
      </p:sp>
      <p:sp>
        <p:nvSpPr>
          <p:cNvPr id="228" name="Google Shape;228;p24"/>
          <p:cNvSpPr txBox="1"/>
          <p:nvPr/>
        </p:nvSpPr>
        <p:spPr>
          <a:xfrm>
            <a:off x="714375" y="3148012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29" name="Google Shape;229;p24"/>
          <p:cNvSpPr txBox="1"/>
          <p:nvPr/>
        </p:nvSpPr>
        <p:spPr>
          <a:xfrm>
            <a:off x="809625" y="3148012"/>
            <a:ext cx="50482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Para estas pacientes, un embarazo no planeado en un periodo de descompensación clínica puede resultar fatal.</a:t>
            </a:r>
            <a:endParaRPr/>
          </a:p>
        </p:txBody>
      </p:sp>
      <p:sp>
        <p:nvSpPr>
          <p:cNvPr id="230" name="Google Shape;230;p24"/>
          <p:cNvSpPr txBox="1"/>
          <p:nvPr/>
        </p:nvSpPr>
        <p:spPr>
          <a:xfrm>
            <a:off x="714375" y="3805237"/>
            <a:ext cx="95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809625" y="3805237"/>
            <a:ext cx="50482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planificación familiar es, por tanto, una intervención de soporte vital primario.</a:t>
            </a:r>
            <a:endParaRPr/>
          </a:p>
        </p:txBody>
      </p:sp>
      <p:pic>
        <p:nvPicPr>
          <p:cNvPr id="232" name="Google Shape;232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2225" y="2271712"/>
            <a:ext cx="5210175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4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Riesgo Obstétrico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6"/>
          <p:cNvSpPr/>
          <p:nvPr/>
        </p:nvSpPr>
        <p:spPr>
          <a:xfrm>
            <a:off x="0" y="6848475"/>
            <a:ext cx="12192000" cy="9525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6"/>
          <p:cNvSpPr txBox="1"/>
          <p:nvPr/>
        </p:nvSpPr>
        <p:spPr>
          <a:xfrm>
            <a:off x="1714500" y="2757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AIPP (Post-Parto):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Suministro de método antes del alta hospitalaria tras un parto. Estrategia clave para aprovechar el contacto clínico de mujeres que viven en zonas rurales dispersas.</a:t>
            </a:r>
            <a:endParaRPr/>
          </a:p>
        </p:txBody>
      </p:sp>
      <p:sp>
        <p:nvSpPr>
          <p:cNvPr id="250" name="Google Shape;250;p26"/>
          <p:cNvSpPr txBox="1"/>
          <p:nvPr/>
        </p:nvSpPr>
        <p:spPr>
          <a:xfrm>
            <a:off x="1714500" y="3519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AIPE (Post-Evento):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Anticoncepción inmediata tras una pérdida gestacional o aborto. Previene un nuevo embarazo rápido que conlleva alto riesgo físico y psicológico.</a:t>
            </a:r>
            <a:endParaRPr/>
          </a:p>
        </p:txBody>
      </p:sp>
      <p:sp>
        <p:nvSpPr>
          <p:cNvPr id="251" name="Google Shape;251;p26"/>
          <p:cNvSpPr txBox="1"/>
          <p:nvPr/>
        </p:nvSpPr>
        <p:spPr>
          <a:xfrm>
            <a:off x="1714500" y="4281487"/>
            <a:ext cx="9144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64E3B"/>
                </a:solidFill>
                <a:latin typeface="Lato"/>
                <a:ea typeface="Lato"/>
                <a:cs typeface="Lato"/>
                <a:sym typeface="Lato"/>
              </a:rPr>
              <a:t>Responsabilidad Médica: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Ninguna paciente de alto riesgo debería abandonar la institución sin consejería y provisión efectiva de un método anticonceptivo.</a:t>
            </a:r>
            <a:endParaRPr/>
          </a:p>
        </p:txBody>
      </p:sp>
      <p:pic>
        <p:nvPicPr>
          <p:cNvPr id="252" name="Google Shape;252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" y="2795587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500" y="3557587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33500" y="4319587"/>
            <a:ext cx="2000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6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AIPE y AIPP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2340</Words>
  <Application>Microsoft Macintosh PowerPoint</Application>
  <PresentationFormat>Panorámica</PresentationFormat>
  <Paragraphs>189</Paragraphs>
  <Slides>38</Slides>
  <Notes>38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3" baseType="lpstr">
      <vt:lpstr>Arial</vt:lpstr>
      <vt:lpstr>Calibri</vt:lpstr>
      <vt:lpstr>Poppins</vt:lpstr>
      <vt:lpstr>Lato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lenin lozano</cp:lastModifiedBy>
  <cp:revision>1</cp:revision>
  <dcterms:modified xsi:type="dcterms:W3CDTF">2026-02-23T04:05:05Z</dcterms:modified>
</cp:coreProperties>
</file>